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53"/>
  </p:notesMasterIdLst>
  <p:sldIdLst>
    <p:sldId id="258" r:id="rId3"/>
    <p:sldId id="262" r:id="rId4"/>
    <p:sldId id="264"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5" r:id="rId23"/>
    <p:sldId id="286" r:id="rId24"/>
    <p:sldId id="287" r:id="rId25"/>
    <p:sldId id="288" r:id="rId26"/>
    <p:sldId id="290" r:id="rId27"/>
    <p:sldId id="291" r:id="rId28"/>
    <p:sldId id="292" r:id="rId29"/>
    <p:sldId id="293" r:id="rId30"/>
    <p:sldId id="294" r:id="rId31"/>
    <p:sldId id="295" r:id="rId32"/>
    <p:sldId id="297" r:id="rId33"/>
    <p:sldId id="298" r:id="rId34"/>
    <p:sldId id="299"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23" r:id="rId51"/>
    <p:sldId id="324"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324" y="-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wmf"/><Relationship Id="rId7" Type="http://schemas.openxmlformats.org/officeDocument/2006/relationships/image" Target="../media/image12.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png"/><Relationship Id="rId11" Type="http://schemas.openxmlformats.org/officeDocument/2006/relationships/image" Target="../media/image16.wmf"/><Relationship Id="rId5" Type="http://schemas.openxmlformats.org/officeDocument/2006/relationships/image" Target="../media/image10.png"/><Relationship Id="rId10" Type="http://schemas.openxmlformats.org/officeDocument/2006/relationships/image" Target="../media/image15.wmf"/><Relationship Id="rId4" Type="http://schemas.openxmlformats.org/officeDocument/2006/relationships/image" Target="../media/image9.wmf"/><Relationship Id="rId9"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27AAE4-4F0E-45CF-A005-E88DEFB27AFD}" type="datetimeFigureOut">
              <a:rPr lang="zh-CN" altLang="en-US" smtClean="0"/>
              <a:t>2016/10/10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21E00D-5300-4C33-A0D7-61F73DF3B85B}" type="slidenum">
              <a:rPr lang="zh-CN" altLang="en-US" smtClean="0"/>
              <a:t>‹#›</a:t>
            </a:fld>
            <a:endParaRPr lang="zh-CN" altLang="en-US"/>
          </a:p>
        </p:txBody>
      </p:sp>
    </p:spTree>
    <p:extLst>
      <p:ext uri="{BB962C8B-B14F-4D97-AF65-F5344CB8AC3E}">
        <p14:creationId xmlns:p14="http://schemas.microsoft.com/office/powerpoint/2010/main" val="2866633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smtClean="0">
                <a:ea typeface="新宋体" pitchFamily="49" charset="-122"/>
              </a:rPr>
              <a:t>数据采集功能：对过程参数，主要是各类传感变送器的模拟信号进行数据采集、变换、处理、显示、存储、趋势曲线显示、事故报警等。</a:t>
            </a:r>
            <a:br>
              <a:rPr lang="zh-CN" altLang="en-US" b="1" smtClean="0">
                <a:ea typeface="新宋体" pitchFamily="49" charset="-122"/>
              </a:rPr>
            </a:br>
            <a:r>
              <a:rPr lang="zh-CN" altLang="en-US" b="1" smtClean="0">
                <a:ea typeface="新宋体" pitchFamily="49" charset="-122"/>
              </a:rPr>
              <a:t>       控制功能：包括接受现场的测量信号，进而求出设定值与测量值的偏差，并对偏差进行</a:t>
            </a:r>
            <a:r>
              <a:rPr lang="en-US" altLang="zh-CN" b="1" smtClean="0">
                <a:ea typeface="新宋体" pitchFamily="49" charset="-122"/>
              </a:rPr>
              <a:t>PID</a:t>
            </a:r>
            <a:r>
              <a:rPr lang="zh-CN" altLang="en-US" b="1" smtClean="0">
                <a:ea typeface="新宋体" pitchFamily="49" charset="-122"/>
              </a:rPr>
              <a:t>控制运算，最后求出新的控制量，并将此控制量转换成相应的电流送至执行器驱动被控对象。</a:t>
            </a:r>
            <a:br>
              <a:rPr lang="zh-CN" altLang="en-US" b="1" smtClean="0">
                <a:ea typeface="新宋体" pitchFamily="49" charset="-122"/>
              </a:rPr>
            </a:br>
            <a:r>
              <a:rPr lang="zh-CN" altLang="en-US" b="1" smtClean="0">
                <a:ea typeface="新宋体" pitchFamily="49" charset="-122"/>
              </a:rPr>
              <a:t>        顺序控制功能：通过来自过程状态输入输出信号和反馈控制功能等状态信号，按预先设定的顺序和条件，对控制的各阶段进行顺序控制。</a:t>
            </a:r>
            <a:br>
              <a:rPr lang="zh-CN" altLang="en-US" b="1" smtClean="0">
                <a:ea typeface="新宋体" pitchFamily="49" charset="-122"/>
              </a:rPr>
            </a:br>
            <a:r>
              <a:rPr lang="zh-CN" altLang="en-US" b="1" smtClean="0">
                <a:ea typeface="新宋体" pitchFamily="49" charset="-122"/>
              </a:rPr>
              <a:t>       信号报警功能：对过程参数设置上限值和下限值，若超过上限或下限则分别进行越限报警；对非法的开关量状态进行报警；对出现的事故进行报警。信号的报警是以声音、光或</a:t>
            </a:r>
            <a:r>
              <a:rPr lang="en-US" altLang="zh-CN" b="1" smtClean="0">
                <a:ea typeface="新宋体" pitchFamily="49" charset="-122"/>
              </a:rPr>
              <a:t>CRT</a:t>
            </a:r>
            <a:r>
              <a:rPr lang="zh-CN" altLang="en-US" b="1" smtClean="0">
                <a:ea typeface="新宋体" pitchFamily="49" charset="-122"/>
              </a:rPr>
              <a:t>屏幕显示颜色变化来表示。</a:t>
            </a:r>
            <a:br>
              <a:rPr lang="zh-CN" altLang="en-US" b="1" smtClean="0">
                <a:ea typeface="新宋体" pitchFamily="49" charset="-122"/>
              </a:rPr>
            </a:br>
            <a:r>
              <a:rPr lang="zh-CN" altLang="en-US" b="1" smtClean="0">
                <a:ea typeface="新宋体" pitchFamily="49" charset="-122"/>
              </a:rPr>
              <a:t>       打印报表功能：定时打印报表；随机打印过程参数；事故报表的自动记录打印。</a:t>
            </a:r>
            <a:br>
              <a:rPr lang="zh-CN" altLang="en-US" b="1" smtClean="0">
                <a:ea typeface="新宋体" pitchFamily="49" charset="-122"/>
              </a:rPr>
            </a:br>
            <a:r>
              <a:rPr lang="zh-CN" altLang="en-US" b="1" smtClean="0">
                <a:ea typeface="新宋体" pitchFamily="49" charset="-122"/>
              </a:rPr>
              <a:t>       数据通信功能：完成分散过程控制级与集中操作监控之间的信息交换。</a:t>
            </a:r>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fld id="{5A94BE78-3C59-446D-A1D0-9BDDA06EA824}" type="slidenum">
              <a:rPr lang="zh-CN" altLang="en-US" sz="1200" smtClean="0"/>
              <a:pPr/>
              <a:t>13</a:t>
            </a:fld>
            <a:endParaRPr lang="zh-CN" alt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F45F610-B1A2-406B-BF70-31C87E8A4F3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98055336"/>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6D03DA7-12E7-44B5-A775-F72FA73964E1}"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34312599"/>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39000" y="228600"/>
            <a:ext cx="16002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438400" y="228600"/>
            <a:ext cx="46482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41620DC-7E4A-430B-A299-21BC5953032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21658597"/>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8F77A28-9646-4E4B-8C56-F867CAF377C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77298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7" name="页脚占位符 6"/>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pPr>
              <a:defRPr/>
            </a:pPr>
            <a:fld id="{F68CB36F-1056-489D-9747-44D689FE80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13612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9961F1-231E-45AB-AD9F-0FFF2CD21B7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21631267"/>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9DF3D2A-9E3C-4556-9E65-5809072E33C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71725742"/>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DFA020-590D-424E-ACD2-F6C1E3CB5EB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3817231"/>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4384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7150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6741745-2853-429A-9729-5AEB84881F2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3415340"/>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4050E33-CB56-4D03-BA91-4534B153AAE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83631786"/>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E37BD85-798D-4024-A092-0F99C52DEDE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1066205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76F7166-C904-4F54-944B-F1E81E3052E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16659338"/>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2F96DA7-46B5-44DD-99A0-2A64A34F281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16166920"/>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6CFF670-8AF4-4FC9-8422-D435D4FD87D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85792285"/>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DED4A6C-A336-4D7E-AC6D-F31CADDF371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98443821"/>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383A29F-E199-478C-9363-F8A4386FA05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59851527"/>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39000" y="228600"/>
            <a:ext cx="16002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438400" y="228600"/>
            <a:ext cx="46482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9F5258F-FBF4-4452-9583-DFF5C9FFC22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13829143"/>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hart">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43438" y="1752600"/>
            <a:ext cx="3924300" cy="4267200"/>
          </a:xfrm>
        </p:spPr>
        <p:txBody>
          <a:bodyPr/>
          <a:lstStyle/>
          <a:p>
            <a:pPr lvl="0"/>
            <a:endParaRPr lang="zh-CN" altLang="en-US" noProof="0"/>
          </a:p>
        </p:txBody>
      </p:sp>
      <p:sp>
        <p:nvSpPr>
          <p:cNvPr id="5" name="日期占位符 4"/>
          <p:cNvSpPr>
            <a:spLocks noGrp="1"/>
          </p:cNvSpPr>
          <p:nvPr>
            <p:ph type="dt" sz="half" idx="10"/>
          </p:nvPr>
        </p:nvSpPr>
        <p:spPr>
          <a:xfrm>
            <a:off x="609600" y="6245225"/>
            <a:ext cx="1981200" cy="476250"/>
          </a:xfrm>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pPr>
              <a:defRPr/>
            </a:pPr>
            <a:endParaRPr lang="en-US" altLang="zh-CN">
              <a:solidFill>
                <a:srgbClr val="000000"/>
              </a:solidFill>
            </a:endParaRPr>
          </a:p>
        </p:txBody>
      </p:sp>
      <p:sp>
        <p:nvSpPr>
          <p:cNvPr id="7" name="灯片编号占位符 6"/>
          <p:cNvSpPr>
            <a:spLocks noGrp="1"/>
          </p:cNvSpPr>
          <p:nvPr>
            <p:ph type="sldNum" sz="quarter" idx="12"/>
          </p:nvPr>
        </p:nvSpPr>
        <p:spPr>
          <a:xfrm>
            <a:off x="6553200" y="6245225"/>
            <a:ext cx="1981200" cy="476250"/>
          </a:xfrm>
        </p:spPr>
        <p:txBody>
          <a:bodyPr/>
          <a:lstStyle>
            <a:lvl1pPr>
              <a:defRPr/>
            </a:lvl1pPr>
          </a:lstStyle>
          <a:p>
            <a:pPr>
              <a:defRPr/>
            </a:pPr>
            <a:fld id="{FC45603E-D0A5-4DCF-8CBD-7DAB7932AF6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045920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566738" y="1752600"/>
            <a:ext cx="8001000" cy="4267200"/>
          </a:xfrm>
        </p:spPr>
        <p:txBody>
          <a:bodyPr/>
          <a:lstStyle/>
          <a:p>
            <a:pPr lvl="0"/>
            <a:endParaRPr lang="zh-CN" altLang="en-US" noProof="0"/>
          </a:p>
        </p:txBody>
      </p:sp>
      <p:sp>
        <p:nvSpPr>
          <p:cNvPr id="4" name="日期占位符 3"/>
          <p:cNvSpPr>
            <a:spLocks noGrp="1"/>
          </p:cNvSpPr>
          <p:nvPr>
            <p:ph type="dt" sz="half" idx="10"/>
          </p:nvPr>
        </p:nvSpPr>
        <p:spPr>
          <a:xfrm>
            <a:off x="609600" y="6245225"/>
            <a:ext cx="1981200" cy="476250"/>
          </a:xfrm>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页脚占位符 4"/>
          <p:cNvSpPr>
            <a:spLocks noGrp="1"/>
          </p:cNvSpPr>
          <p:nvPr>
            <p:ph type="ftr" sz="quarter" idx="11"/>
          </p:nvPr>
        </p:nvSpPr>
        <p:spPr>
          <a:xfrm>
            <a:off x="3124200" y="6245225"/>
            <a:ext cx="2895600" cy="476250"/>
          </a:xfrm>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a:xfrm>
            <a:off x="6553200" y="6245225"/>
            <a:ext cx="1981200" cy="476250"/>
          </a:xfrm>
        </p:spPr>
        <p:txBody>
          <a:bodyPr/>
          <a:lstStyle>
            <a:lvl1pPr>
              <a:defRPr/>
            </a:lvl1pPr>
          </a:lstStyle>
          <a:p>
            <a:pPr>
              <a:defRPr/>
            </a:pPr>
            <a:fld id="{5195B6BB-59AA-49C8-948F-2168010F621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191092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52338686-34E0-4A8D-9C4E-5E79E7395E5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674953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1182688" y="2017713"/>
            <a:ext cx="7772400" cy="4114800"/>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F59E9BA-ADCF-48EA-A62B-D5C1625F30F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03542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5145088" y="2017713"/>
            <a:ext cx="3810000" cy="4114800"/>
          </a:xfrm>
        </p:spPr>
        <p:txBody>
          <a:bodyPr/>
          <a:lstStyle/>
          <a:p>
            <a:pPr lvl="0"/>
            <a:endParaRPr lang="zh-CN" altLang="en-US" noProof="0" smtClean="0"/>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9F9776A2-C18E-4D70-BD7F-5B995001E088}" type="slidenum">
              <a:rPr lang="en-US" altLang="zh-CN"/>
              <a:pPr>
                <a:defRPr/>
              </a:pPr>
              <a:t>‹#›</a:t>
            </a:fld>
            <a:endParaRPr lang="en-US" altLang="zh-CN"/>
          </a:p>
        </p:txBody>
      </p:sp>
    </p:spTree>
    <p:extLst>
      <p:ext uri="{BB962C8B-B14F-4D97-AF65-F5344CB8AC3E}">
        <p14:creationId xmlns:p14="http://schemas.microsoft.com/office/powerpoint/2010/main" val="2195150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7B777FD-6068-4B2E-914B-76CB9FD0606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12853909"/>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4384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7150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A02C0D1-D48B-453E-B94A-E851386F8BD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5063367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18316A2-8222-44A9-BDC2-3300121FB92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36350335"/>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3956EBA-A6B8-4F4B-9CE8-E5FB7F9A7E4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42329546"/>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FE6EF07-6982-4D82-8401-E8DCC4248FA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04638037"/>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5977197-1BA7-496C-AB8B-3BDD3D1698F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60113722"/>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86ED7C0-4309-4587-8457-C9CD0E7CAEB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1290991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14530" name="Rectangle 2"/>
          <p:cNvSpPr>
            <a:spLocks noGrp="1" noChangeArrowheads="1"/>
          </p:cNvSpPr>
          <p:nvPr>
            <p:ph type="title"/>
          </p:nvPr>
        </p:nvSpPr>
        <p:spPr bwMode="auto">
          <a:xfrm>
            <a:off x="2438400" y="228600"/>
            <a:ext cx="6400800" cy="121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814531" name="Rectangle 3"/>
          <p:cNvSpPr>
            <a:spLocks noGrp="1" noChangeArrowheads="1"/>
          </p:cNvSpPr>
          <p:nvPr>
            <p:ph type="body" idx="1"/>
          </p:nvPr>
        </p:nvSpPr>
        <p:spPr bwMode="auto">
          <a:xfrm>
            <a:off x="2438400" y="1600200"/>
            <a:ext cx="64008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14532" name="Rectangle 4"/>
          <p:cNvSpPr>
            <a:spLocks noGrp="1" noChangeArrowheads="1"/>
          </p:cNvSpPr>
          <p:nvPr>
            <p:ph type="dt" sz="half" idx="2"/>
          </p:nvPr>
        </p:nvSpPr>
        <p:spPr bwMode="auto">
          <a:xfrm>
            <a:off x="152400" y="6248400"/>
            <a:ext cx="190182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effectLst>
                  <a:outerShdw blurRad="38100" dist="38100" dir="2700000" algn="tl">
                    <a:srgbClr val="C0C0C0"/>
                  </a:outerShdw>
                </a:effectLst>
                <a:latin typeface="+mn-lt"/>
              </a:defRPr>
            </a:lvl1pPr>
          </a:lstStyle>
          <a:p>
            <a:pPr fontAlgn="base">
              <a:spcBef>
                <a:spcPct val="0"/>
              </a:spcBef>
              <a:spcAft>
                <a:spcPct val="0"/>
              </a:spcAft>
              <a:defRPr/>
            </a:pPr>
            <a:r>
              <a:rPr lang="en-US" altLang="zh-CN" smtClean="0">
                <a:solidFill>
                  <a:srgbClr val="000000"/>
                </a:solidFill>
              </a:rPr>
              <a:t>TN</a:t>
            </a:r>
            <a:endParaRPr lang="en-US" altLang="zh-CN">
              <a:solidFill>
                <a:srgbClr val="000000"/>
              </a:solidFill>
            </a:endParaRPr>
          </a:p>
        </p:txBody>
      </p:sp>
      <p:sp>
        <p:nvSpPr>
          <p:cNvPr id="181453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C0C0C0"/>
                  </a:outerShdw>
                </a:effectLst>
                <a:latin typeface="+mn-lt"/>
              </a:defRPr>
            </a:lvl1pPr>
          </a:lstStyle>
          <a:p>
            <a:pPr algn="ctr" fontAlgn="base">
              <a:spcBef>
                <a:spcPct val="0"/>
              </a:spcBef>
              <a:spcAft>
                <a:spcPct val="0"/>
              </a:spcAft>
              <a:defRPr/>
            </a:pPr>
            <a:endParaRPr lang="en-US" altLang="zh-CN">
              <a:solidFill>
                <a:srgbClr val="000000"/>
              </a:solidFill>
            </a:endParaRPr>
          </a:p>
        </p:txBody>
      </p:sp>
      <p:sp>
        <p:nvSpPr>
          <p:cNvPr id="1814534" name="Rectangle 6"/>
          <p:cNvSpPr>
            <a:spLocks noGrp="1" noChangeArrowheads="1"/>
          </p:cNvSpPr>
          <p:nvPr>
            <p:ph type="sldNum" sz="quarter" idx="4"/>
          </p:nvPr>
        </p:nvSpPr>
        <p:spPr bwMode="auto">
          <a:xfrm>
            <a:off x="6934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C0C0C0"/>
                  </a:outerShdw>
                </a:effectLst>
                <a:latin typeface="+mn-lt"/>
              </a:defRPr>
            </a:lvl1pPr>
          </a:lstStyle>
          <a:p>
            <a:pPr fontAlgn="base">
              <a:spcBef>
                <a:spcPct val="0"/>
              </a:spcBef>
              <a:spcAft>
                <a:spcPct val="0"/>
              </a:spcAft>
              <a:defRPr/>
            </a:pPr>
            <a:fld id="{EBA626CA-EAEE-483D-B090-FB7230E906F0}"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29558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slow"/>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itchFamily="2" charset="2"/>
        <a:buChar char="l"/>
        <a:defRPr sz="2800">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lr>
          <a:schemeClr val="folHlink"/>
        </a:buClr>
        <a:buSzPct val="70000"/>
        <a:buFont typeface="Wingdings" pitchFamily="2" charset="2"/>
        <a:buChar char="l"/>
        <a:defRPr sz="2000">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14530" name="Rectangle 2"/>
          <p:cNvSpPr>
            <a:spLocks noGrp="1" noChangeArrowheads="1"/>
          </p:cNvSpPr>
          <p:nvPr>
            <p:ph type="title"/>
          </p:nvPr>
        </p:nvSpPr>
        <p:spPr bwMode="auto">
          <a:xfrm>
            <a:off x="2438400" y="228600"/>
            <a:ext cx="6400800" cy="121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814531" name="Rectangle 3"/>
          <p:cNvSpPr>
            <a:spLocks noGrp="1" noChangeArrowheads="1"/>
          </p:cNvSpPr>
          <p:nvPr>
            <p:ph type="body" idx="1"/>
          </p:nvPr>
        </p:nvSpPr>
        <p:spPr bwMode="auto">
          <a:xfrm>
            <a:off x="2438400" y="1600200"/>
            <a:ext cx="64008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14532" name="Rectangle 4"/>
          <p:cNvSpPr>
            <a:spLocks noGrp="1" noChangeArrowheads="1"/>
          </p:cNvSpPr>
          <p:nvPr>
            <p:ph type="dt" sz="half" idx="2"/>
          </p:nvPr>
        </p:nvSpPr>
        <p:spPr bwMode="auto">
          <a:xfrm>
            <a:off x="152400" y="6248400"/>
            <a:ext cx="190182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effectLst>
                  <a:outerShdw blurRad="38100" dist="38100" dir="2700000" algn="tl">
                    <a:srgbClr val="C0C0C0"/>
                  </a:outerShdw>
                </a:effectLst>
                <a:latin typeface="+mn-lt"/>
              </a:defRPr>
            </a:lvl1pPr>
          </a:lstStyle>
          <a:p>
            <a:pPr fontAlgn="base">
              <a:spcBef>
                <a:spcPct val="0"/>
              </a:spcBef>
              <a:spcAft>
                <a:spcPct val="0"/>
              </a:spcAft>
              <a:defRPr/>
            </a:pPr>
            <a:r>
              <a:rPr lang="en-US" altLang="zh-CN" smtClean="0">
                <a:solidFill>
                  <a:srgbClr val="000000"/>
                </a:solidFill>
              </a:rPr>
              <a:t>TN</a:t>
            </a:r>
            <a:endParaRPr lang="en-US" altLang="zh-CN">
              <a:solidFill>
                <a:srgbClr val="000000"/>
              </a:solidFill>
            </a:endParaRPr>
          </a:p>
        </p:txBody>
      </p:sp>
      <p:sp>
        <p:nvSpPr>
          <p:cNvPr id="181453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C0C0C0"/>
                  </a:outerShdw>
                </a:effectLst>
                <a:latin typeface="+mn-lt"/>
              </a:defRPr>
            </a:lvl1pPr>
          </a:lstStyle>
          <a:p>
            <a:pPr algn="ctr" fontAlgn="base">
              <a:spcBef>
                <a:spcPct val="0"/>
              </a:spcBef>
              <a:spcAft>
                <a:spcPct val="0"/>
              </a:spcAft>
              <a:defRPr/>
            </a:pPr>
            <a:endParaRPr lang="en-US" altLang="zh-CN">
              <a:solidFill>
                <a:srgbClr val="000000"/>
              </a:solidFill>
            </a:endParaRPr>
          </a:p>
        </p:txBody>
      </p:sp>
      <p:sp>
        <p:nvSpPr>
          <p:cNvPr id="1814534" name="Rectangle 6"/>
          <p:cNvSpPr>
            <a:spLocks noGrp="1" noChangeArrowheads="1"/>
          </p:cNvSpPr>
          <p:nvPr>
            <p:ph type="sldNum" sz="quarter" idx="4"/>
          </p:nvPr>
        </p:nvSpPr>
        <p:spPr bwMode="auto">
          <a:xfrm>
            <a:off x="6934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C0C0C0"/>
                  </a:outerShdw>
                </a:effectLst>
                <a:latin typeface="+mn-lt"/>
              </a:defRPr>
            </a:lvl1pPr>
          </a:lstStyle>
          <a:p>
            <a:pPr fontAlgn="base">
              <a:spcBef>
                <a:spcPct val="0"/>
              </a:spcBef>
              <a:spcAft>
                <a:spcPct val="0"/>
              </a:spcAft>
              <a:defRPr/>
            </a:pPr>
            <a:fld id="{1CFC9DF2-9D5D-4BB4-862A-2E9AC8271D4B}"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22200333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2" r:id="rId16"/>
  </p:sldLayoutIdLst>
  <p:transition spd="slow"/>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itchFamily="2" charset="2"/>
        <a:buChar char="l"/>
        <a:defRPr sz="2800">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lr>
          <a:schemeClr val="folHlink"/>
        </a:buClr>
        <a:buSzPct val="70000"/>
        <a:buFont typeface="Wingdings" pitchFamily="2" charset="2"/>
        <a:buChar char="l"/>
        <a:defRPr sz="2000">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7.xml"/><Relationship Id="rId1" Type="http://schemas.openxmlformats.org/officeDocument/2006/relationships/vmlDrawing" Target="../drawings/vmlDrawing4.vml"/><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5.xml"/><Relationship Id="rId1" Type="http://schemas.openxmlformats.org/officeDocument/2006/relationships/vmlDrawing" Target="../drawings/vmlDrawing5.v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5.xml"/><Relationship Id="rId1" Type="http://schemas.openxmlformats.org/officeDocument/2006/relationships/vmlDrawing" Target="../drawings/vmlDrawing6.v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image" Target="../media/image29.png"/><Relationship Id="rId5" Type="http://schemas.openxmlformats.org/officeDocument/2006/relationships/slide" Target="slide14.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5.xml"/><Relationship Id="rId1" Type="http://schemas.openxmlformats.org/officeDocument/2006/relationships/vmlDrawing" Target="../drawings/vmlDrawing8.vml"/><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7.xml"/><Relationship Id="rId1" Type="http://schemas.openxmlformats.org/officeDocument/2006/relationships/vmlDrawing" Target="../drawings/vmlDrawing9.vml"/><Relationship Id="rId6" Type="http://schemas.openxmlformats.org/officeDocument/2006/relationships/image" Target="../media/image32.emf"/><Relationship Id="rId5" Type="http://schemas.openxmlformats.org/officeDocument/2006/relationships/oleObject" Target="../embeddings/oleObject38.bin"/><Relationship Id="rId4" Type="http://schemas.openxmlformats.org/officeDocument/2006/relationships/image" Target="../media/image3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9.xml"/><Relationship Id="rId1" Type="http://schemas.openxmlformats.org/officeDocument/2006/relationships/vmlDrawing" Target="../drawings/vmlDrawing10.vml"/><Relationship Id="rId4" Type="http://schemas.openxmlformats.org/officeDocument/2006/relationships/image" Target="../media/image37.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5.xml"/><Relationship Id="rId1" Type="http://schemas.openxmlformats.org/officeDocument/2006/relationships/vmlDrawing" Target="../drawings/vmlDrawing11.vml"/><Relationship Id="rId4" Type="http://schemas.openxmlformats.org/officeDocument/2006/relationships/image" Target="../media/image38.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9.xml"/><Relationship Id="rId1" Type="http://schemas.openxmlformats.org/officeDocument/2006/relationships/vmlDrawing" Target="../drawings/vmlDrawing12.vml"/><Relationship Id="rId6" Type="http://schemas.openxmlformats.org/officeDocument/2006/relationships/image" Target="../media/image40.wmf"/><Relationship Id="rId5" Type="http://schemas.openxmlformats.org/officeDocument/2006/relationships/oleObject" Target="../embeddings/oleObject42.bin"/><Relationship Id="rId4" Type="http://schemas.openxmlformats.org/officeDocument/2006/relationships/image" Target="../media/image39.wmf"/></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image" Target="../media/image43.png"/><Relationship Id="rId5" Type="http://schemas.openxmlformats.org/officeDocument/2006/relationships/slide" Target="slide41.xml"/><Relationship Id="rId4" Type="http://schemas.openxmlformats.org/officeDocument/2006/relationships/image" Target="../media/image42.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5.xml"/><Relationship Id="rId1" Type="http://schemas.openxmlformats.org/officeDocument/2006/relationships/vmlDrawing" Target="../drawings/vmlDrawing14.vml"/><Relationship Id="rId4" Type="http://schemas.openxmlformats.org/officeDocument/2006/relationships/image" Target="../media/image4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45.bin"/><Relationship Id="rId7" Type="http://schemas.openxmlformats.org/officeDocument/2006/relationships/slide" Target="slide41.xml"/><Relationship Id="rId2" Type="http://schemas.openxmlformats.org/officeDocument/2006/relationships/slideLayout" Target="../slideLayouts/slideLayout15.xml"/><Relationship Id="rId1" Type="http://schemas.openxmlformats.org/officeDocument/2006/relationships/vmlDrawing" Target="../drawings/vmlDrawing15.vml"/><Relationship Id="rId6" Type="http://schemas.openxmlformats.org/officeDocument/2006/relationships/image" Target="../media/image46.emf"/><Relationship Id="rId5" Type="http://schemas.openxmlformats.org/officeDocument/2006/relationships/oleObject" Target="../embeddings/oleObject46.bin"/><Relationship Id="rId4" Type="http://schemas.openxmlformats.org/officeDocument/2006/relationships/image" Target="../media/image45.emf"/><Relationship Id="rId9" Type="http://schemas.openxmlformats.org/officeDocument/2006/relationships/slide" Target="slide11.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5.xml"/><Relationship Id="rId1" Type="http://schemas.openxmlformats.org/officeDocument/2006/relationships/vmlDrawing" Target="../drawings/vmlDrawing16.vml"/><Relationship Id="rId4" Type="http://schemas.openxmlformats.org/officeDocument/2006/relationships/image" Target="../media/image47.em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5.xml"/><Relationship Id="rId1" Type="http://schemas.openxmlformats.org/officeDocument/2006/relationships/vmlDrawing" Target="../drawings/vmlDrawing17.vml"/><Relationship Id="rId4" Type="http://schemas.openxmlformats.org/officeDocument/2006/relationships/image" Target="../media/image4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0.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9.bin"/><Relationship Id="rId18" Type="http://schemas.openxmlformats.org/officeDocument/2006/relationships/oleObject" Target="../embeddings/oleObject12.bin"/><Relationship Id="rId26" Type="http://schemas.openxmlformats.org/officeDocument/2006/relationships/image" Target="../media/image19.png"/><Relationship Id="rId39" Type="http://schemas.openxmlformats.org/officeDocument/2006/relationships/oleObject" Target="../embeddings/oleObject23.bin"/><Relationship Id="rId3" Type="http://schemas.openxmlformats.org/officeDocument/2006/relationships/oleObject" Target="../embeddings/oleObject2.bin"/><Relationship Id="rId21" Type="http://schemas.openxmlformats.org/officeDocument/2006/relationships/image" Target="../media/image12.wmf"/><Relationship Id="rId34" Type="http://schemas.openxmlformats.org/officeDocument/2006/relationships/image" Target="../media/image16.wmf"/><Relationship Id="rId42" Type="http://schemas.openxmlformats.org/officeDocument/2006/relationships/oleObject" Target="../embeddings/oleObject26.bin"/><Relationship Id="rId7" Type="http://schemas.openxmlformats.org/officeDocument/2006/relationships/oleObject" Target="../embeddings/oleObject4.bin"/><Relationship Id="rId12" Type="http://schemas.openxmlformats.org/officeDocument/2006/relationships/oleObject" Target="../embeddings/oleObject8.bin"/><Relationship Id="rId17" Type="http://schemas.openxmlformats.org/officeDocument/2006/relationships/oleObject" Target="../embeddings/oleObject11.bin"/><Relationship Id="rId25" Type="http://schemas.openxmlformats.org/officeDocument/2006/relationships/image" Target="../media/image18.png"/><Relationship Id="rId33" Type="http://schemas.openxmlformats.org/officeDocument/2006/relationships/oleObject" Target="../embeddings/oleObject18.bin"/><Relationship Id="rId38" Type="http://schemas.openxmlformats.org/officeDocument/2006/relationships/oleObject" Target="../embeddings/oleObject22.bin"/><Relationship Id="rId46" Type="http://schemas.openxmlformats.org/officeDocument/2006/relationships/oleObject" Target="../embeddings/oleObject30.bin"/><Relationship Id="rId2" Type="http://schemas.openxmlformats.org/officeDocument/2006/relationships/slideLayout" Target="../slideLayouts/slideLayout15.xml"/><Relationship Id="rId16" Type="http://schemas.openxmlformats.org/officeDocument/2006/relationships/image" Target="../media/image10.png"/><Relationship Id="rId20" Type="http://schemas.openxmlformats.org/officeDocument/2006/relationships/oleObject" Target="../embeddings/oleObject13.bin"/><Relationship Id="rId29" Type="http://schemas.openxmlformats.org/officeDocument/2006/relationships/oleObject" Target="../embeddings/oleObject16.bin"/><Relationship Id="rId41" Type="http://schemas.openxmlformats.org/officeDocument/2006/relationships/oleObject" Target="../embeddings/oleObject25.bin"/><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oleObject" Target="../embeddings/oleObject7.bin"/><Relationship Id="rId24" Type="http://schemas.openxmlformats.org/officeDocument/2006/relationships/image" Target="../media/image13.wmf"/><Relationship Id="rId32" Type="http://schemas.openxmlformats.org/officeDocument/2006/relationships/image" Target="../media/image15.wmf"/><Relationship Id="rId37" Type="http://schemas.openxmlformats.org/officeDocument/2006/relationships/oleObject" Target="../embeddings/oleObject21.bin"/><Relationship Id="rId40" Type="http://schemas.openxmlformats.org/officeDocument/2006/relationships/oleObject" Target="../embeddings/oleObject24.bin"/><Relationship Id="rId45" Type="http://schemas.openxmlformats.org/officeDocument/2006/relationships/oleObject" Target="../embeddings/oleObject29.bin"/><Relationship Id="rId5" Type="http://schemas.openxmlformats.org/officeDocument/2006/relationships/oleObject" Target="../embeddings/oleObject3.bin"/><Relationship Id="rId15" Type="http://schemas.openxmlformats.org/officeDocument/2006/relationships/oleObject" Target="../embeddings/oleObject10.bin"/><Relationship Id="rId23" Type="http://schemas.openxmlformats.org/officeDocument/2006/relationships/oleObject" Target="../embeddings/oleObject14.bin"/><Relationship Id="rId28" Type="http://schemas.openxmlformats.org/officeDocument/2006/relationships/image" Target="../media/image14.wmf"/><Relationship Id="rId36" Type="http://schemas.openxmlformats.org/officeDocument/2006/relationships/oleObject" Target="../embeddings/oleObject20.bin"/><Relationship Id="rId10" Type="http://schemas.openxmlformats.org/officeDocument/2006/relationships/oleObject" Target="../embeddings/oleObject6.bin"/><Relationship Id="rId19" Type="http://schemas.openxmlformats.org/officeDocument/2006/relationships/image" Target="../media/image11.png"/><Relationship Id="rId31" Type="http://schemas.openxmlformats.org/officeDocument/2006/relationships/oleObject" Target="../embeddings/oleObject17.bin"/><Relationship Id="rId44" Type="http://schemas.openxmlformats.org/officeDocument/2006/relationships/oleObject" Target="../embeddings/oleObject28.bin"/><Relationship Id="rId4" Type="http://schemas.openxmlformats.org/officeDocument/2006/relationships/image" Target="../media/image6.wmf"/><Relationship Id="rId9" Type="http://schemas.openxmlformats.org/officeDocument/2006/relationships/oleObject" Target="../embeddings/oleObject5.bin"/><Relationship Id="rId14" Type="http://schemas.openxmlformats.org/officeDocument/2006/relationships/image" Target="../media/image9.wmf"/><Relationship Id="rId22" Type="http://schemas.openxmlformats.org/officeDocument/2006/relationships/image" Target="../media/image17.png"/><Relationship Id="rId27" Type="http://schemas.openxmlformats.org/officeDocument/2006/relationships/oleObject" Target="../embeddings/oleObject15.bin"/><Relationship Id="rId30" Type="http://schemas.openxmlformats.org/officeDocument/2006/relationships/image" Target="../media/image20.jpeg"/><Relationship Id="rId35" Type="http://schemas.openxmlformats.org/officeDocument/2006/relationships/oleObject" Target="../embeddings/oleObject19.bin"/><Relationship Id="rId43"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6786" name="Rectangle 2"/>
          <p:cNvSpPr>
            <a:spLocks noGrp="1" noChangeArrowheads="1"/>
          </p:cNvSpPr>
          <p:nvPr>
            <p:ph type="ctrTitle"/>
          </p:nvPr>
        </p:nvSpPr>
        <p:spPr>
          <a:xfrm>
            <a:off x="395288" y="1196975"/>
            <a:ext cx="8280400" cy="2952750"/>
          </a:xfrm>
        </p:spPr>
        <p:txBody>
          <a:bodyPr>
            <a:normAutofit fontScale="90000"/>
          </a:bodyPr>
          <a:lstStyle/>
          <a:p>
            <a:pPr algn="ctr" eaLnBrk="1" hangingPunct="1">
              <a:defRPr/>
            </a:pPr>
            <a:r>
              <a:rPr lang="zh-CN" altLang="en-US" sz="6600" dirty="0" smtClean="0">
                <a:solidFill>
                  <a:srgbClr val="0000CC"/>
                </a:solidFill>
                <a:latin typeface="华文新魏" pitchFamily="2" charset="-122"/>
                <a:ea typeface="华文新魏" pitchFamily="2" charset="-122"/>
              </a:rPr>
              <a:t>   </a:t>
            </a:r>
            <a:r>
              <a:rPr lang="zh-CN" altLang="en-US" sz="6600" dirty="0" smtClean="0">
                <a:solidFill>
                  <a:schemeClr val="bg1"/>
                </a:solidFill>
                <a:latin typeface="黑体" pitchFamily="2" charset="-122"/>
                <a:ea typeface="黑体" pitchFamily="2" charset="-122"/>
              </a:rPr>
              <a:t>自动化仪表与过程控制</a:t>
            </a:r>
            <a:r>
              <a:rPr lang="en-US" altLang="zh-CN" sz="6600" dirty="0" smtClean="0">
                <a:solidFill>
                  <a:schemeClr val="bg1"/>
                </a:solidFill>
                <a:latin typeface="黑体" pitchFamily="2" charset="-122"/>
                <a:ea typeface="黑体" pitchFamily="2" charset="-122"/>
              </a:rPr>
              <a:t/>
            </a:r>
            <a:br>
              <a:rPr lang="en-US" altLang="zh-CN" sz="6600" dirty="0" smtClean="0">
                <a:solidFill>
                  <a:schemeClr val="bg1"/>
                </a:solidFill>
                <a:latin typeface="黑体" pitchFamily="2" charset="-122"/>
                <a:ea typeface="黑体" pitchFamily="2" charset="-122"/>
              </a:rPr>
            </a:br>
            <a:r>
              <a:rPr lang="en-US" altLang="zh-CN" sz="6600" dirty="0">
                <a:solidFill>
                  <a:schemeClr val="bg1"/>
                </a:solidFill>
                <a:latin typeface="黑体" pitchFamily="2" charset="-122"/>
                <a:ea typeface="黑体" pitchFamily="2" charset="-122"/>
              </a:rPr>
              <a:t/>
            </a:r>
            <a:br>
              <a:rPr lang="en-US" altLang="zh-CN" sz="6600" dirty="0">
                <a:solidFill>
                  <a:schemeClr val="bg1"/>
                </a:solidFill>
                <a:latin typeface="黑体" pitchFamily="2" charset="-122"/>
                <a:ea typeface="黑体" pitchFamily="2" charset="-122"/>
              </a:rPr>
            </a:br>
            <a:r>
              <a:rPr lang="en-US" altLang="zh-CN" sz="6600" dirty="0" smtClean="0">
                <a:solidFill>
                  <a:schemeClr val="bg1"/>
                </a:solidFill>
                <a:latin typeface="黑体" pitchFamily="2" charset="-122"/>
                <a:ea typeface="黑体" pitchFamily="2" charset="-122"/>
              </a:rPr>
              <a:t>DCS</a:t>
            </a:r>
            <a:r>
              <a:rPr lang="zh-CN" altLang="en-US" sz="6600" dirty="0" smtClean="0">
                <a:solidFill>
                  <a:schemeClr val="bg1"/>
                </a:solidFill>
                <a:latin typeface="黑体" pitchFamily="2" charset="-122"/>
                <a:ea typeface="黑体" pitchFamily="2" charset="-122"/>
              </a:rPr>
              <a:t>和</a:t>
            </a:r>
            <a:r>
              <a:rPr lang="en-US" altLang="zh-CN" sz="6600" dirty="0" smtClean="0">
                <a:solidFill>
                  <a:schemeClr val="bg1"/>
                </a:solidFill>
                <a:latin typeface="黑体" pitchFamily="2" charset="-122"/>
                <a:ea typeface="黑体" pitchFamily="2" charset="-122"/>
              </a:rPr>
              <a:t>FCS</a:t>
            </a:r>
            <a:endParaRPr lang="en-US" altLang="zh-CN" sz="4400" b="1" dirty="0" smtClean="0">
              <a:solidFill>
                <a:srgbClr val="FF0000"/>
              </a:solidFill>
              <a:effectLst/>
              <a:latin typeface="黑体" pitchFamily="2" charset="-122"/>
              <a:ea typeface="黑体" pitchFamily="2" charset="-122"/>
            </a:endParaRPr>
          </a:p>
        </p:txBody>
      </p:sp>
      <p:sp>
        <p:nvSpPr>
          <p:cNvPr id="246787" name="Rectangle 3"/>
          <p:cNvSpPr>
            <a:spLocks noGrp="1" noChangeArrowheads="1"/>
          </p:cNvSpPr>
          <p:nvPr>
            <p:ph type="subTitle" idx="1"/>
          </p:nvPr>
        </p:nvSpPr>
        <p:spPr>
          <a:xfrm>
            <a:off x="1835150" y="4508500"/>
            <a:ext cx="6121400" cy="1081088"/>
          </a:xfrm>
        </p:spPr>
        <p:txBody>
          <a:bodyPr>
            <a:normAutofit fontScale="70000" lnSpcReduction="20000"/>
          </a:bodyPr>
          <a:lstStyle/>
          <a:p>
            <a:pPr eaLnBrk="1" hangingPunct="1">
              <a:defRPr/>
            </a:pPr>
            <a:r>
              <a:rPr lang="zh-CN" altLang="en-US" b="1" dirty="0" smtClean="0">
                <a:solidFill>
                  <a:schemeClr val="hlink"/>
                </a:solidFill>
                <a:ea typeface="楷体_GB2312" pitchFamily="49" charset="-122"/>
              </a:rPr>
              <a:t>  </a:t>
            </a:r>
            <a:r>
              <a:rPr lang="zh-CN" altLang="en-US" b="1" dirty="0" smtClean="0">
                <a:solidFill>
                  <a:schemeClr val="bg1"/>
                </a:solidFill>
                <a:ea typeface="楷体_GB2312" pitchFamily="49" charset="-122"/>
              </a:rPr>
              <a:t>杭州电子科技大学  自动化学院</a:t>
            </a:r>
            <a:endParaRPr lang="en-US" altLang="zh-CN" b="1" dirty="0" smtClean="0">
              <a:solidFill>
                <a:schemeClr val="bg1"/>
              </a:solidFill>
              <a:ea typeface="楷体_GB2312" pitchFamily="49" charset="-122"/>
            </a:endParaRPr>
          </a:p>
          <a:p>
            <a:pPr eaLnBrk="1" hangingPunct="1">
              <a:defRPr/>
            </a:pPr>
            <a:endParaRPr lang="en-US" altLang="zh-CN" b="1" dirty="0">
              <a:solidFill>
                <a:schemeClr val="bg1"/>
              </a:solidFill>
              <a:ea typeface="楷体_GB2312" pitchFamily="49" charset="-122"/>
            </a:endParaRPr>
          </a:p>
          <a:p>
            <a:pPr eaLnBrk="1" hangingPunct="1">
              <a:defRPr/>
            </a:pPr>
            <a:r>
              <a:rPr lang="zh-CN" altLang="en-US" b="1" dirty="0" smtClean="0">
                <a:solidFill>
                  <a:schemeClr val="bg1"/>
                </a:solidFill>
                <a:ea typeface="楷体_GB2312" pitchFamily="49" charset="-122"/>
              </a:rPr>
              <a:t>江爱朋 教授</a:t>
            </a:r>
            <a:endParaRPr lang="en-US" altLang="zh-CN" b="1" dirty="0" smtClean="0">
              <a:solidFill>
                <a:schemeClr val="bg1"/>
              </a:solidFill>
              <a:ea typeface="楷体_GB2312" pitchFamily="49" charset="-122"/>
            </a:endParaRPr>
          </a:p>
        </p:txBody>
      </p:sp>
      <p:sp>
        <p:nvSpPr>
          <p:cNvPr id="2" name="灯片编号占位符 1"/>
          <p:cNvSpPr>
            <a:spLocks noGrp="1"/>
          </p:cNvSpPr>
          <p:nvPr>
            <p:ph type="sldNum" sz="quarter" idx="12"/>
          </p:nvPr>
        </p:nvSpPr>
        <p:spPr/>
        <p:txBody>
          <a:bodyPr/>
          <a:lstStyle/>
          <a:p>
            <a:pPr>
              <a:defRPr/>
            </a:pPr>
            <a:fld id="{5F45F610-B1A2-406B-BF70-31C87E8A4F3D}"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211005434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title"/>
          </p:nvPr>
        </p:nvSpPr>
        <p:spPr>
          <a:xfrm>
            <a:off x="1752600" y="838200"/>
            <a:ext cx="6240463" cy="838200"/>
          </a:xfrm>
        </p:spPr>
        <p:txBody>
          <a:bodyPr/>
          <a:lstStyle/>
          <a:p>
            <a:pPr eaLnBrk="1" hangingPunct="1"/>
            <a:r>
              <a:rPr lang="zh-CN" altLang="en-US" dirty="0" smtClean="0">
                <a:solidFill>
                  <a:schemeClr val="tx1"/>
                </a:solidFill>
                <a:ea typeface="隶书" pitchFamily="49" charset="-122"/>
              </a:rPr>
              <a:t>集散控制系统的组成</a:t>
            </a:r>
          </a:p>
        </p:txBody>
      </p:sp>
      <p:graphicFrame>
        <p:nvGraphicFramePr>
          <p:cNvPr id="4098" name="Object 7"/>
          <p:cNvGraphicFramePr>
            <a:graphicFrameLocks noChangeAspect="1"/>
          </p:cNvGraphicFramePr>
          <p:nvPr>
            <p:ph idx="1"/>
          </p:nvPr>
        </p:nvGraphicFramePr>
        <p:xfrm>
          <a:off x="1447800" y="2230438"/>
          <a:ext cx="6477000" cy="4149725"/>
        </p:xfrm>
        <a:graphic>
          <a:graphicData uri="http://schemas.openxmlformats.org/presentationml/2006/ole">
            <mc:AlternateContent xmlns:mc="http://schemas.openxmlformats.org/markup-compatibility/2006">
              <mc:Choice xmlns:v="urn:schemas-microsoft-com:vml" Requires="v">
                <p:oleObj spid="_x0000_s3077" name="Visio" r:id="rId3" imgW="6534150" imgH="4186733" progId="Visio.Drawing.11">
                  <p:embed/>
                </p:oleObj>
              </mc:Choice>
              <mc:Fallback>
                <p:oleObj name="Visio" r:id="rId3" imgW="6534150" imgH="418673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230438"/>
                        <a:ext cx="6477000" cy="4149725"/>
                      </a:xfrm>
                      <a:prstGeom prst="rect">
                        <a:avLst/>
                      </a:prstGeom>
                    </p:spPr>
                  </p:pic>
                </p:oleObj>
              </mc:Fallback>
            </mc:AlternateContent>
          </a:graphicData>
        </a:graphic>
      </p:graphicFrame>
    </p:spTree>
    <p:extLst>
      <p:ext uri="{BB962C8B-B14F-4D97-AF65-F5344CB8AC3E}">
        <p14:creationId xmlns:p14="http://schemas.microsoft.com/office/powerpoint/2010/main" val="2551367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4"/>
          <p:cNvSpPr txBox="1">
            <a:spLocks noChangeArrowheads="1"/>
          </p:cNvSpPr>
          <p:nvPr/>
        </p:nvSpPr>
        <p:spPr bwMode="auto">
          <a:xfrm>
            <a:off x="1259632" y="838200"/>
            <a:ext cx="6754068"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50000"/>
              </a:lnSpc>
              <a:spcBef>
                <a:spcPct val="50000"/>
              </a:spcBef>
            </a:pPr>
            <a:r>
              <a:rPr lang="en-US" altLang="zh-CN" sz="2800" dirty="0" smtClean="0">
                <a:solidFill>
                  <a:schemeClr val="tx1"/>
                </a:solidFill>
                <a:latin typeface="Arial" pitchFamily="34" charset="0"/>
                <a:ea typeface="幼圆" pitchFamily="49" charset="-122"/>
              </a:rPr>
              <a:t> </a:t>
            </a:r>
            <a:r>
              <a:rPr lang="zh-CN" altLang="en-US" sz="2800" dirty="0">
                <a:solidFill>
                  <a:schemeClr val="tx1"/>
                </a:solidFill>
                <a:latin typeface="Arial" pitchFamily="34" charset="0"/>
                <a:ea typeface="幼圆" pitchFamily="49" charset="-122"/>
              </a:rPr>
              <a:t>典型的</a:t>
            </a:r>
            <a:r>
              <a:rPr lang="en-US" altLang="zh-CN" sz="2800" dirty="0">
                <a:solidFill>
                  <a:schemeClr val="tx1"/>
                </a:solidFill>
                <a:latin typeface="Arial" pitchFamily="34" charset="0"/>
                <a:ea typeface="幼圆" pitchFamily="49" charset="-122"/>
              </a:rPr>
              <a:t>DCS</a:t>
            </a:r>
            <a:r>
              <a:rPr lang="zh-CN" altLang="en-US" sz="2800" dirty="0">
                <a:solidFill>
                  <a:schemeClr val="tx1"/>
                </a:solidFill>
                <a:latin typeface="Arial" pitchFamily="34" charset="0"/>
                <a:ea typeface="幼圆" pitchFamily="49" charset="-122"/>
              </a:rPr>
              <a:t>体系结构分为三</a:t>
            </a:r>
            <a:r>
              <a:rPr lang="zh-CN" altLang="en-US" sz="2800" dirty="0" smtClean="0">
                <a:solidFill>
                  <a:schemeClr val="tx1"/>
                </a:solidFill>
                <a:latin typeface="Arial" pitchFamily="34" charset="0"/>
                <a:ea typeface="幼圆" pitchFamily="49" charset="-122"/>
              </a:rPr>
              <a:t>层。</a:t>
            </a:r>
            <a:endParaRPr lang="zh-CN" altLang="en-US" sz="2800" dirty="0">
              <a:solidFill>
                <a:schemeClr val="tx1"/>
              </a:solidFill>
              <a:latin typeface="Arial" pitchFamily="34" charset="0"/>
              <a:ea typeface="幼圆" pitchFamily="49" charset="-122"/>
            </a:endParaRPr>
          </a:p>
          <a:p>
            <a:pPr algn="l" eaLnBrk="1" hangingPunct="1">
              <a:lnSpc>
                <a:spcPct val="150000"/>
              </a:lnSpc>
              <a:spcBef>
                <a:spcPct val="50000"/>
              </a:spcBef>
            </a:pPr>
            <a:r>
              <a:rPr lang="zh-CN" altLang="en-US" sz="2800" dirty="0">
                <a:solidFill>
                  <a:schemeClr val="tx1"/>
                </a:solidFill>
                <a:latin typeface="Arial" pitchFamily="34" charset="0"/>
                <a:ea typeface="幼圆" pitchFamily="49" charset="-122"/>
              </a:rPr>
              <a:t>第一层为分散过程控制级；</a:t>
            </a:r>
          </a:p>
          <a:p>
            <a:pPr algn="l" eaLnBrk="1" hangingPunct="1">
              <a:lnSpc>
                <a:spcPct val="150000"/>
              </a:lnSpc>
              <a:spcBef>
                <a:spcPct val="50000"/>
              </a:spcBef>
            </a:pPr>
            <a:r>
              <a:rPr lang="zh-CN" altLang="en-US" sz="2800" dirty="0">
                <a:solidFill>
                  <a:schemeClr val="tx1"/>
                </a:solidFill>
                <a:latin typeface="Arial" pitchFamily="34" charset="0"/>
                <a:ea typeface="幼圆" pitchFamily="49" charset="-122"/>
              </a:rPr>
              <a:t>第二层为集中操作监控级；</a:t>
            </a:r>
          </a:p>
          <a:p>
            <a:pPr algn="l" eaLnBrk="1" hangingPunct="1">
              <a:lnSpc>
                <a:spcPct val="150000"/>
              </a:lnSpc>
              <a:spcBef>
                <a:spcPct val="50000"/>
              </a:spcBef>
            </a:pPr>
            <a:r>
              <a:rPr lang="zh-CN" altLang="en-US" sz="2800" dirty="0">
                <a:solidFill>
                  <a:schemeClr val="tx1"/>
                </a:solidFill>
                <a:latin typeface="Arial" pitchFamily="34" charset="0"/>
                <a:ea typeface="幼圆" pitchFamily="49" charset="-122"/>
              </a:rPr>
              <a:t>第三层为综合信息管理级。</a:t>
            </a:r>
          </a:p>
          <a:p>
            <a:pPr algn="l" eaLnBrk="1" hangingPunct="1">
              <a:lnSpc>
                <a:spcPct val="150000"/>
              </a:lnSpc>
              <a:spcBef>
                <a:spcPct val="50000"/>
              </a:spcBef>
            </a:pPr>
            <a:r>
              <a:rPr lang="zh-CN" altLang="en-US" sz="2800" dirty="0" smtClean="0">
                <a:solidFill>
                  <a:schemeClr val="tx1"/>
                </a:solidFill>
                <a:latin typeface="Arial" pitchFamily="34" charset="0"/>
                <a:ea typeface="幼圆" pitchFamily="49" charset="-122"/>
              </a:rPr>
              <a:t>       层</a:t>
            </a:r>
            <a:r>
              <a:rPr lang="zh-CN" altLang="en-US" sz="2800" dirty="0">
                <a:solidFill>
                  <a:schemeClr val="tx1"/>
                </a:solidFill>
                <a:latin typeface="Arial" pitchFamily="34" charset="0"/>
                <a:ea typeface="幼圆" pitchFamily="49" charset="-122"/>
              </a:rPr>
              <a:t>间由高速数据通路</a:t>
            </a:r>
            <a:r>
              <a:rPr lang="en-US" altLang="zh-CN" sz="2800" dirty="0">
                <a:solidFill>
                  <a:schemeClr val="tx1"/>
                </a:solidFill>
                <a:latin typeface="Arial" pitchFamily="34" charset="0"/>
                <a:ea typeface="幼圆" pitchFamily="49" charset="-122"/>
              </a:rPr>
              <a:t>HW</a:t>
            </a:r>
            <a:r>
              <a:rPr lang="zh-CN" altLang="en-US" sz="2800" dirty="0">
                <a:solidFill>
                  <a:schemeClr val="tx1"/>
                </a:solidFill>
                <a:latin typeface="Arial" pitchFamily="34" charset="0"/>
                <a:ea typeface="幼圆" pitchFamily="49" charset="-122"/>
              </a:rPr>
              <a:t>和局域网络</a:t>
            </a:r>
            <a:r>
              <a:rPr lang="en-US" altLang="zh-CN" sz="2800" dirty="0">
                <a:solidFill>
                  <a:schemeClr val="tx1"/>
                </a:solidFill>
                <a:latin typeface="Arial" pitchFamily="34" charset="0"/>
                <a:ea typeface="幼圆" pitchFamily="49" charset="-122"/>
              </a:rPr>
              <a:t>LAN</a:t>
            </a:r>
            <a:r>
              <a:rPr lang="zh-CN" altLang="en-US" sz="2800" dirty="0">
                <a:solidFill>
                  <a:schemeClr val="tx1"/>
                </a:solidFill>
                <a:latin typeface="Arial" pitchFamily="34" charset="0"/>
                <a:ea typeface="幼圆" pitchFamily="49" charset="-122"/>
              </a:rPr>
              <a:t>两级通信线路相连，级内各装置之间由本级的通信网络进行通信联系。</a:t>
            </a:r>
          </a:p>
        </p:txBody>
      </p:sp>
      <p:sp>
        <p:nvSpPr>
          <p:cNvPr id="5124" name="Text Box 5"/>
          <p:cNvSpPr txBox="1">
            <a:spLocks noChangeArrowheads="1"/>
          </p:cNvSpPr>
          <p:nvPr/>
        </p:nvSpPr>
        <p:spPr bwMode="auto">
          <a:xfrm>
            <a:off x="1676400" y="3048000"/>
            <a:ext cx="5184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pPr>
            <a:endParaRPr lang="zh-CN" altLang="zh-CN" sz="1800" b="0">
              <a:solidFill>
                <a:schemeClr val="tx1"/>
              </a:solidFill>
              <a:latin typeface="Arial" pitchFamily="34" charset="0"/>
            </a:endParaRPr>
          </a:p>
        </p:txBody>
      </p:sp>
    </p:spTree>
    <p:extLst>
      <p:ext uri="{BB962C8B-B14F-4D97-AF65-F5344CB8AC3E}">
        <p14:creationId xmlns:p14="http://schemas.microsoft.com/office/powerpoint/2010/main" val="2646867248"/>
      </p:ext>
    </p:extLst>
  </p:cSld>
  <p:clrMapOvr>
    <a:masterClrMapping/>
  </p:clrMapOvr>
  <p:transition spd="slow">
    <p:wheel spokes="3"/>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533400" y="304800"/>
            <a:ext cx="8139113" cy="762000"/>
          </a:xfrm>
        </p:spPr>
        <p:txBody>
          <a:bodyPr/>
          <a:lstStyle/>
          <a:p>
            <a:pPr eaLnBrk="1" hangingPunct="1"/>
            <a:r>
              <a:rPr lang="en-US" altLang="zh-CN" sz="3600" b="1" smtClean="0">
                <a:solidFill>
                  <a:srgbClr val="CC00FF"/>
                </a:solidFill>
                <a:latin typeface="华文中宋" pitchFamily="2" charset="-122"/>
                <a:ea typeface="幼圆" pitchFamily="49" charset="-122"/>
              </a:rPr>
              <a:t/>
            </a:r>
            <a:br>
              <a:rPr lang="en-US" altLang="zh-CN" sz="3600" b="1" smtClean="0">
                <a:solidFill>
                  <a:srgbClr val="CC00FF"/>
                </a:solidFill>
                <a:latin typeface="华文中宋" pitchFamily="2" charset="-122"/>
                <a:ea typeface="幼圆" pitchFamily="49" charset="-122"/>
              </a:rPr>
            </a:br>
            <a:r>
              <a:rPr lang="zh-CN" altLang="en-US" sz="3600" b="1" smtClean="0">
                <a:solidFill>
                  <a:srgbClr val="0000CC"/>
                </a:solidFill>
                <a:ea typeface="幼圆" pitchFamily="49" charset="-122"/>
              </a:rPr>
              <a:t>分散过程控制级的功能及其主要装置</a:t>
            </a:r>
          </a:p>
        </p:txBody>
      </p:sp>
      <p:sp>
        <p:nvSpPr>
          <p:cNvPr id="87043" name="Text Box 3"/>
          <p:cNvSpPr txBox="1">
            <a:spLocks noChangeArrowheads="1"/>
          </p:cNvSpPr>
          <p:nvPr/>
        </p:nvSpPr>
        <p:spPr bwMode="auto">
          <a:xfrm>
            <a:off x="304800" y="1676400"/>
            <a:ext cx="8610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20000"/>
              </a:lnSpc>
            </a:pPr>
            <a:r>
              <a:rPr kumimoji="1" lang="en-US" altLang="zh-CN">
                <a:solidFill>
                  <a:schemeClr val="tx1"/>
                </a:solidFill>
                <a:latin typeface="Arial" pitchFamily="34" charset="0"/>
              </a:rPr>
              <a:t>      </a:t>
            </a:r>
            <a:r>
              <a:rPr kumimoji="1" lang="zh-CN" altLang="en-US">
                <a:solidFill>
                  <a:schemeClr val="tx1"/>
                </a:solidFill>
                <a:latin typeface="Arial" pitchFamily="34" charset="0"/>
              </a:rPr>
              <a:t>分散过程控制级</a:t>
            </a:r>
            <a:r>
              <a:rPr kumimoji="1" lang="en-US" altLang="zh-CN">
                <a:solidFill>
                  <a:schemeClr val="tx1"/>
                </a:solidFill>
                <a:latin typeface="Arial" pitchFamily="34" charset="0"/>
              </a:rPr>
              <a:t>:</a:t>
            </a:r>
          </a:p>
          <a:p>
            <a:pPr algn="l" eaLnBrk="1" hangingPunct="1">
              <a:lnSpc>
                <a:spcPct val="120000"/>
              </a:lnSpc>
            </a:pPr>
            <a:r>
              <a:rPr kumimoji="1" lang="en-US" altLang="zh-CN">
                <a:solidFill>
                  <a:schemeClr val="tx1"/>
                </a:solidFill>
                <a:latin typeface="Arial" pitchFamily="34" charset="0"/>
              </a:rPr>
              <a:t>     </a:t>
            </a:r>
            <a:r>
              <a:rPr kumimoji="1" lang="zh-CN" altLang="en-US">
                <a:solidFill>
                  <a:schemeClr val="tx1"/>
                </a:solidFill>
                <a:latin typeface="Arial" pitchFamily="34" charset="0"/>
              </a:rPr>
              <a:t>是</a:t>
            </a:r>
            <a:r>
              <a:rPr kumimoji="1" lang="en-US" altLang="zh-CN">
                <a:solidFill>
                  <a:schemeClr val="tx1"/>
                </a:solidFill>
                <a:latin typeface="Arial" pitchFamily="34" charset="0"/>
              </a:rPr>
              <a:t>DCS</a:t>
            </a:r>
            <a:r>
              <a:rPr kumimoji="1" lang="zh-CN" altLang="en-US">
                <a:solidFill>
                  <a:schemeClr val="tx1"/>
                </a:solidFill>
                <a:latin typeface="Arial" pitchFamily="34" charset="0"/>
              </a:rPr>
              <a:t>的基础层</a:t>
            </a:r>
            <a:r>
              <a:rPr kumimoji="1" lang="en-US" altLang="zh-CN">
                <a:solidFill>
                  <a:schemeClr val="tx1"/>
                </a:solidFill>
                <a:latin typeface="Arial" pitchFamily="34" charset="0"/>
              </a:rPr>
              <a:t>,</a:t>
            </a:r>
            <a:r>
              <a:rPr kumimoji="1" lang="zh-CN" altLang="en-US">
                <a:solidFill>
                  <a:schemeClr val="tx1"/>
                </a:solidFill>
                <a:latin typeface="Arial" pitchFamily="34" charset="0"/>
              </a:rPr>
              <a:t>它向下直接面向工业对象，如热电偶、热电阻等、变送器（如温度、压力、液位、流量等）及电气开关（输入触点）等，其输出去驱动执行器（如调节阀、电磁阀、电机等），完成数据采集、闭环调节控制、顺序控制等功能；其向上与集中操作监控级进行数据通信，接收操作站下传加载的参数和操作命令，以及将现场工作情况信息整理后向操作站报告。</a:t>
            </a:r>
          </a:p>
          <a:p>
            <a:pPr algn="l" eaLnBrk="1" hangingPunct="1">
              <a:lnSpc>
                <a:spcPct val="120000"/>
              </a:lnSpc>
            </a:pPr>
            <a:r>
              <a:rPr kumimoji="1" lang="zh-CN" altLang="en-US">
                <a:solidFill>
                  <a:schemeClr val="tx1"/>
                </a:solidFill>
                <a:latin typeface="Arial" pitchFamily="34" charset="0"/>
              </a:rPr>
              <a:t>构成这一级的主要装置有：现场控制站，可编程控制器，智能调节器及其它测控装置。</a:t>
            </a:r>
          </a:p>
        </p:txBody>
      </p:sp>
    </p:spTree>
    <p:extLst>
      <p:ext uri="{BB962C8B-B14F-4D97-AF65-F5344CB8AC3E}">
        <p14:creationId xmlns:p14="http://schemas.microsoft.com/office/powerpoint/2010/main" val="305300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7042"/>
                                        </p:tgtEl>
                                        <p:attrNameLst>
                                          <p:attrName>style.visibility</p:attrName>
                                        </p:attrNameLst>
                                      </p:cBhvr>
                                      <p:to>
                                        <p:strVal val="visible"/>
                                      </p:to>
                                    </p:set>
                                    <p:animEffect transition="in" filter="randombar(horizontal)">
                                      <p:cBhvr>
                                        <p:cTn id="7" dur="500"/>
                                        <p:tgtEl>
                                          <p:spTgt spid="87042"/>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7043"/>
                                        </p:tgtEl>
                                        <p:attrNameLst>
                                          <p:attrName>style.visibility</p:attrName>
                                        </p:attrNameLst>
                                      </p:cBhvr>
                                      <p:to>
                                        <p:strVal val="visible"/>
                                      </p:to>
                                    </p:set>
                                    <p:anim calcmode="lin" valueType="num">
                                      <p:cBhvr additive="base">
                                        <p:cTn id="11" dur="500" fill="hold"/>
                                        <p:tgtEl>
                                          <p:spTgt spid="87043"/>
                                        </p:tgtEl>
                                        <p:attrNameLst>
                                          <p:attrName>ppt_x</p:attrName>
                                        </p:attrNameLst>
                                      </p:cBhvr>
                                      <p:tavLst>
                                        <p:tav tm="0">
                                          <p:val>
                                            <p:strVal val="0-#ppt_w/2"/>
                                          </p:val>
                                        </p:tav>
                                        <p:tav tm="100000">
                                          <p:val>
                                            <p:strVal val="#ppt_x"/>
                                          </p:val>
                                        </p:tav>
                                      </p:tavLst>
                                    </p:anim>
                                    <p:anim calcmode="lin" valueType="num">
                                      <p:cBhvr additive="base">
                                        <p:cTn id="12" dur="500" fill="hold"/>
                                        <p:tgtEl>
                                          <p:spTgt spid="870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utoUpdateAnimBg="0"/>
      <p:bldP spid="87043"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04800" y="1828800"/>
            <a:ext cx="8302625" cy="3200400"/>
          </a:xfrm>
        </p:spPr>
        <p:txBody>
          <a:bodyPr/>
          <a:lstStyle/>
          <a:p>
            <a:pPr marL="514350" indent="-514350" eaLnBrk="1" hangingPunct="1">
              <a:lnSpc>
                <a:spcPct val="150000"/>
              </a:lnSpc>
              <a:buClr>
                <a:srgbClr val="CC00FF"/>
              </a:buClr>
            </a:pPr>
            <a:r>
              <a:rPr lang="zh-CN" altLang="en-US" sz="3200" b="1" smtClean="0">
                <a:ea typeface="华文中宋" pitchFamily="2" charset="-122"/>
              </a:rPr>
              <a:t>（ </a:t>
            </a:r>
            <a:r>
              <a:rPr lang="en-US" altLang="zh-CN" sz="3200" b="1" smtClean="0">
                <a:ea typeface="华文中宋" pitchFamily="2" charset="-122"/>
              </a:rPr>
              <a:t>2</a:t>
            </a:r>
            <a:r>
              <a:rPr lang="zh-CN" altLang="en-US" sz="3200" b="1" smtClean="0">
                <a:ea typeface="华文中宋" pitchFamily="2" charset="-122"/>
              </a:rPr>
              <a:t>）现场控制站的软件功能</a:t>
            </a:r>
            <a:r>
              <a:rPr lang="zh-CN" altLang="en-US" sz="3200" b="1" smtClean="0">
                <a:solidFill>
                  <a:schemeClr val="tx1"/>
                </a:solidFill>
                <a:ea typeface="华文中宋" pitchFamily="2" charset="-122"/>
              </a:rPr>
              <a:t/>
            </a:r>
            <a:br>
              <a:rPr lang="zh-CN" altLang="en-US" sz="3200" b="1" smtClean="0">
                <a:solidFill>
                  <a:schemeClr val="tx1"/>
                </a:solidFill>
                <a:ea typeface="华文中宋" pitchFamily="2" charset="-122"/>
              </a:rPr>
            </a:br>
            <a:r>
              <a:rPr lang="zh-CN" altLang="en-US" sz="2800" b="1" smtClean="0">
                <a:solidFill>
                  <a:schemeClr val="tx1"/>
                </a:solidFill>
                <a:ea typeface="华文中宋" pitchFamily="2" charset="-122"/>
              </a:rPr>
              <a:t>    </a:t>
            </a:r>
            <a:r>
              <a:rPr lang="zh-CN" altLang="en-US" sz="2000" b="1" smtClean="0">
                <a:solidFill>
                  <a:schemeClr val="tx1"/>
                </a:solidFill>
                <a:ea typeface="新宋体" pitchFamily="49" charset="-122"/>
              </a:rPr>
              <a:t>现场控制站的主要功能有</a:t>
            </a:r>
            <a:r>
              <a:rPr lang="en-US" altLang="zh-CN" sz="2000" b="1" smtClean="0">
                <a:solidFill>
                  <a:schemeClr val="tx1"/>
                </a:solidFill>
                <a:ea typeface="新宋体" pitchFamily="49" charset="-122"/>
              </a:rPr>
              <a:t>6</a:t>
            </a:r>
            <a:r>
              <a:rPr lang="zh-CN" altLang="en-US" sz="2000" b="1" smtClean="0">
                <a:solidFill>
                  <a:schemeClr val="tx1"/>
                </a:solidFill>
                <a:ea typeface="新宋体" pitchFamily="49" charset="-122"/>
              </a:rPr>
              <a:t>种。</a:t>
            </a:r>
            <a:r>
              <a:rPr lang="en-US" altLang="zh-CN" sz="2000" b="1" smtClean="0">
                <a:solidFill>
                  <a:schemeClr val="tx1"/>
                </a:solidFill>
                <a:ea typeface="新宋体" pitchFamily="49" charset="-122"/>
              </a:rPr>
              <a:t/>
            </a:r>
            <a:br>
              <a:rPr lang="en-US" altLang="zh-CN" sz="2000" b="1" smtClean="0">
                <a:solidFill>
                  <a:schemeClr val="tx1"/>
                </a:solidFill>
                <a:ea typeface="新宋体" pitchFamily="49" charset="-122"/>
              </a:rPr>
            </a:br>
            <a:r>
              <a:rPr lang="zh-CN" altLang="en-US" sz="2000" b="1" smtClean="0">
                <a:solidFill>
                  <a:schemeClr val="tx1"/>
                </a:solidFill>
                <a:ea typeface="新宋体" pitchFamily="49" charset="-122"/>
              </a:rPr>
              <a:t/>
            </a:r>
            <a:br>
              <a:rPr lang="zh-CN" altLang="en-US" sz="2000" b="1" smtClean="0">
                <a:solidFill>
                  <a:schemeClr val="tx1"/>
                </a:solidFill>
                <a:ea typeface="新宋体" pitchFamily="49" charset="-122"/>
              </a:rPr>
            </a:br>
            <a:r>
              <a:rPr lang="zh-CN" altLang="en-US" sz="2000" b="1" smtClean="0">
                <a:solidFill>
                  <a:schemeClr val="tx1"/>
                </a:solidFill>
                <a:ea typeface="新宋体" pitchFamily="49" charset="-122"/>
              </a:rPr>
              <a:t>数据采集功能</a:t>
            </a:r>
            <a:r>
              <a:rPr lang="en-US" altLang="zh-CN" sz="2000" b="1" smtClean="0">
                <a:solidFill>
                  <a:schemeClr val="tx1"/>
                </a:solidFill>
                <a:ea typeface="新宋体" pitchFamily="49" charset="-122"/>
              </a:rPr>
              <a:t/>
            </a:r>
            <a:br>
              <a:rPr lang="en-US" altLang="zh-CN" sz="2000" b="1" smtClean="0">
                <a:solidFill>
                  <a:schemeClr val="tx1"/>
                </a:solidFill>
                <a:ea typeface="新宋体" pitchFamily="49" charset="-122"/>
              </a:rPr>
            </a:br>
            <a:r>
              <a:rPr lang="zh-CN" altLang="en-US" sz="2000" b="1" smtClean="0">
                <a:solidFill>
                  <a:schemeClr val="tx1"/>
                </a:solidFill>
                <a:ea typeface="新宋体" pitchFamily="49" charset="-122"/>
              </a:rPr>
              <a:t>控制功能</a:t>
            </a:r>
            <a:r>
              <a:rPr lang="en-US" altLang="zh-CN" sz="2000" b="1" smtClean="0">
                <a:solidFill>
                  <a:schemeClr val="tx1"/>
                </a:solidFill>
                <a:ea typeface="新宋体" pitchFamily="49" charset="-122"/>
              </a:rPr>
              <a:t/>
            </a:r>
            <a:br>
              <a:rPr lang="en-US" altLang="zh-CN" sz="2000" b="1" smtClean="0">
                <a:solidFill>
                  <a:schemeClr val="tx1"/>
                </a:solidFill>
                <a:ea typeface="新宋体" pitchFamily="49" charset="-122"/>
              </a:rPr>
            </a:br>
            <a:r>
              <a:rPr lang="zh-CN" altLang="en-US" sz="2000" b="1" smtClean="0">
                <a:solidFill>
                  <a:schemeClr val="tx1"/>
                </a:solidFill>
                <a:ea typeface="新宋体" pitchFamily="49" charset="-122"/>
              </a:rPr>
              <a:t>顺序控制功能</a:t>
            </a:r>
            <a:r>
              <a:rPr lang="en-US" altLang="zh-CN" sz="2000" b="1" smtClean="0">
                <a:solidFill>
                  <a:schemeClr val="tx1"/>
                </a:solidFill>
                <a:ea typeface="新宋体" pitchFamily="49" charset="-122"/>
              </a:rPr>
              <a:t/>
            </a:r>
            <a:br>
              <a:rPr lang="en-US" altLang="zh-CN" sz="2000" b="1" smtClean="0">
                <a:solidFill>
                  <a:schemeClr val="tx1"/>
                </a:solidFill>
                <a:ea typeface="新宋体" pitchFamily="49" charset="-122"/>
              </a:rPr>
            </a:br>
            <a:r>
              <a:rPr lang="zh-CN" altLang="en-US" sz="2000" b="1" smtClean="0">
                <a:solidFill>
                  <a:schemeClr val="tx1"/>
                </a:solidFill>
                <a:ea typeface="新宋体" pitchFamily="49" charset="-122"/>
              </a:rPr>
              <a:t>信号报警功能</a:t>
            </a:r>
            <a:r>
              <a:rPr lang="en-US" altLang="zh-CN" sz="2000" b="1" smtClean="0">
                <a:solidFill>
                  <a:schemeClr val="tx1"/>
                </a:solidFill>
                <a:ea typeface="新宋体" pitchFamily="49" charset="-122"/>
              </a:rPr>
              <a:t/>
            </a:r>
            <a:br>
              <a:rPr lang="en-US" altLang="zh-CN" sz="2000" b="1" smtClean="0">
                <a:solidFill>
                  <a:schemeClr val="tx1"/>
                </a:solidFill>
                <a:ea typeface="新宋体" pitchFamily="49" charset="-122"/>
              </a:rPr>
            </a:br>
            <a:r>
              <a:rPr lang="zh-CN" altLang="en-US" sz="2000" b="1" smtClean="0">
                <a:solidFill>
                  <a:schemeClr val="tx1"/>
                </a:solidFill>
                <a:ea typeface="新宋体" pitchFamily="49" charset="-122"/>
              </a:rPr>
              <a:t>打印报表功能</a:t>
            </a:r>
            <a:r>
              <a:rPr lang="en-US" altLang="zh-CN" sz="2000" b="1" smtClean="0">
                <a:solidFill>
                  <a:schemeClr val="tx1"/>
                </a:solidFill>
                <a:ea typeface="新宋体" pitchFamily="49" charset="-122"/>
              </a:rPr>
              <a:t/>
            </a:r>
            <a:br>
              <a:rPr lang="en-US" altLang="zh-CN" sz="2000" b="1" smtClean="0">
                <a:solidFill>
                  <a:schemeClr val="tx1"/>
                </a:solidFill>
                <a:ea typeface="新宋体" pitchFamily="49" charset="-122"/>
              </a:rPr>
            </a:br>
            <a:r>
              <a:rPr lang="zh-CN" altLang="en-US" sz="2000" b="1" smtClean="0">
                <a:solidFill>
                  <a:schemeClr val="tx1"/>
                </a:solidFill>
                <a:ea typeface="新宋体" pitchFamily="49" charset="-122"/>
              </a:rPr>
              <a:t>数据通信功能。</a:t>
            </a:r>
          </a:p>
        </p:txBody>
      </p:sp>
    </p:spTree>
    <p:extLst>
      <p:ext uri="{BB962C8B-B14F-4D97-AF65-F5344CB8AC3E}">
        <p14:creationId xmlns:p14="http://schemas.microsoft.com/office/powerpoint/2010/main" val="38045189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150938" y="214313"/>
            <a:ext cx="7793037" cy="1031875"/>
          </a:xfrm>
          <a:noFill/>
        </p:spPr>
        <p:txBody>
          <a:bodyPr anchor="ctr"/>
          <a:lstStyle/>
          <a:p>
            <a:pPr eaLnBrk="1" hangingPunct="1"/>
            <a:r>
              <a:rPr lang="zh-CN" altLang="en-US" sz="3600" dirty="0" smtClean="0">
                <a:solidFill>
                  <a:schemeClr val="accent2"/>
                </a:solidFill>
                <a:latin typeface="方正姚体" pitchFamily="2" charset="-122"/>
                <a:ea typeface="方正姚体" pitchFamily="2" charset="-122"/>
              </a:rPr>
              <a:t>机柜 </a:t>
            </a:r>
            <a:endParaRPr lang="zh-CN" altLang="en-US" sz="3600" dirty="0" smtClean="0">
              <a:solidFill>
                <a:schemeClr val="accent2"/>
              </a:solidFill>
              <a:latin typeface="方正姚体" pitchFamily="2" charset="-122"/>
              <a:ea typeface="方正姚体" pitchFamily="2" charset="-122"/>
            </a:endParaRPr>
          </a:p>
        </p:txBody>
      </p:sp>
      <p:pic>
        <p:nvPicPr>
          <p:cNvPr id="94211" name="Picture 3" descr="20061214044801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488" y="1476375"/>
            <a:ext cx="5564187"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 Box 4"/>
          <p:cNvSpPr txBox="1">
            <a:spLocks noChangeArrowheads="1"/>
          </p:cNvSpPr>
          <p:nvPr/>
        </p:nvSpPr>
        <p:spPr bwMode="auto">
          <a:xfrm>
            <a:off x="3408363" y="5335588"/>
            <a:ext cx="290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pPr>
            <a:r>
              <a:rPr kumimoji="1" lang="zh-CN" altLang="en-US" b="0">
                <a:solidFill>
                  <a:srgbClr val="FF0066"/>
                </a:solidFill>
                <a:ea typeface="黑体" pitchFamily="49" charset="-122"/>
              </a:rPr>
              <a:t>现场控制站机柜</a:t>
            </a:r>
          </a:p>
        </p:txBody>
      </p:sp>
      <p:sp>
        <p:nvSpPr>
          <p:cNvPr id="94213" name="AutoShape 5"/>
          <p:cNvSpPr>
            <a:spLocks noChangeArrowheads="1"/>
          </p:cNvSpPr>
          <p:nvPr/>
        </p:nvSpPr>
        <p:spPr bwMode="auto">
          <a:xfrm>
            <a:off x="5965825" y="5335588"/>
            <a:ext cx="3178175" cy="1123950"/>
          </a:xfrm>
          <a:prstGeom prst="wedgeEllipseCallout">
            <a:avLst>
              <a:gd name="adj1" fmla="val -31319"/>
              <a:gd name="adj2" fmla="val -83759"/>
            </a:avLst>
          </a:prstGeom>
          <a:solidFill>
            <a:srgbClr val="CCECFF"/>
          </a:solidFill>
          <a:ln w="9525">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sz="2800" b="0">
                <a:solidFill>
                  <a:schemeClr val="hlink"/>
                </a:solidFill>
                <a:ea typeface="隶书" pitchFamily="49" charset="-122"/>
              </a:rPr>
              <a:t>中央控制室机柜间</a:t>
            </a:r>
          </a:p>
        </p:txBody>
      </p:sp>
      <p:sp>
        <p:nvSpPr>
          <p:cNvPr id="94214" name="AutoShape 6"/>
          <p:cNvSpPr>
            <a:spLocks noChangeArrowheads="1"/>
          </p:cNvSpPr>
          <p:nvPr/>
        </p:nvSpPr>
        <p:spPr bwMode="auto">
          <a:xfrm>
            <a:off x="3408363" y="609600"/>
            <a:ext cx="4473575" cy="609600"/>
          </a:xfrm>
          <a:prstGeom prst="wedgeEllipseCallout">
            <a:avLst>
              <a:gd name="adj1" fmla="val -32755"/>
              <a:gd name="adj2" fmla="val 127343"/>
            </a:avLst>
          </a:prstGeom>
          <a:solidFill>
            <a:srgbClr val="CCFFCC"/>
          </a:solidFill>
          <a:ln w="9525">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sz="2800" b="0">
                <a:solidFill>
                  <a:schemeClr val="hlink"/>
                </a:solidFill>
                <a:ea typeface="隶书" pitchFamily="49" charset="-122"/>
              </a:rPr>
              <a:t>机柜间机柜组</a:t>
            </a:r>
          </a:p>
        </p:txBody>
      </p:sp>
      <p:sp>
        <p:nvSpPr>
          <p:cNvPr id="94215" name="AutoShape 7"/>
          <p:cNvSpPr>
            <a:spLocks noChangeArrowheads="1"/>
          </p:cNvSpPr>
          <p:nvPr/>
        </p:nvSpPr>
        <p:spPr bwMode="auto">
          <a:xfrm>
            <a:off x="188913" y="1476375"/>
            <a:ext cx="1479550" cy="4773613"/>
          </a:xfrm>
          <a:prstGeom prst="wedgeRoundRectCallout">
            <a:avLst>
              <a:gd name="adj1" fmla="val 81866"/>
              <a:gd name="adj2" fmla="val 11292"/>
              <a:gd name="adj3" fmla="val 16667"/>
            </a:avLst>
          </a:prstGeom>
          <a:solidFill>
            <a:srgbClr val="CCECFF"/>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sz="2800" b="0">
                <a:solidFill>
                  <a:schemeClr val="hlink"/>
                </a:solidFill>
                <a:ea typeface="隶书" pitchFamily="49" charset="-122"/>
              </a:rPr>
              <a:t>有了现场控制站，生产过程控制的安全性和可靠性都很容易得到保证</a:t>
            </a:r>
          </a:p>
        </p:txBody>
      </p:sp>
    </p:spTree>
    <p:extLst>
      <p:ext uri="{BB962C8B-B14F-4D97-AF65-F5344CB8AC3E}">
        <p14:creationId xmlns:p14="http://schemas.microsoft.com/office/powerpoint/2010/main" val="38452884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wipe(left)">
                                      <p:cBhvr>
                                        <p:cTn id="7" dur="2000"/>
                                        <p:tgtEl>
                                          <p:spTgt spid="94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94211"/>
                                        </p:tgtEl>
                                        <p:attrNameLst>
                                          <p:attrName>style.visibility</p:attrName>
                                        </p:attrNameLst>
                                      </p:cBhvr>
                                      <p:to>
                                        <p:strVal val="visible"/>
                                      </p:to>
                                    </p:set>
                                    <p:anim calcmode="lin" valueType="num">
                                      <p:cBhvr>
                                        <p:cTn id="12" dur="2000" fill="hold"/>
                                        <p:tgtEl>
                                          <p:spTgt spid="94211"/>
                                        </p:tgtEl>
                                        <p:attrNameLst>
                                          <p:attrName>ppt_w</p:attrName>
                                        </p:attrNameLst>
                                      </p:cBhvr>
                                      <p:tavLst>
                                        <p:tav tm="0">
                                          <p:val>
                                            <p:fltVal val="0"/>
                                          </p:val>
                                        </p:tav>
                                        <p:tav tm="100000">
                                          <p:val>
                                            <p:strVal val="#ppt_w"/>
                                          </p:val>
                                        </p:tav>
                                      </p:tavLst>
                                    </p:anim>
                                    <p:anim calcmode="lin" valueType="num">
                                      <p:cBhvr>
                                        <p:cTn id="13" dur="2000" fill="hold"/>
                                        <p:tgtEl>
                                          <p:spTgt spid="94211"/>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4212"/>
                                        </p:tgtEl>
                                        <p:attrNameLst>
                                          <p:attrName>style.visibility</p:attrName>
                                        </p:attrNameLst>
                                      </p:cBhvr>
                                      <p:to>
                                        <p:strVal val="visible"/>
                                      </p:to>
                                    </p:set>
                                    <p:anim calcmode="lin" valueType="num">
                                      <p:cBhvr additive="base">
                                        <p:cTn id="18" dur="1000" fill="hold"/>
                                        <p:tgtEl>
                                          <p:spTgt spid="94212"/>
                                        </p:tgtEl>
                                        <p:attrNameLst>
                                          <p:attrName>ppt_x</p:attrName>
                                        </p:attrNameLst>
                                      </p:cBhvr>
                                      <p:tavLst>
                                        <p:tav tm="0">
                                          <p:val>
                                            <p:strVal val="#ppt_x"/>
                                          </p:val>
                                        </p:tav>
                                        <p:tav tm="100000">
                                          <p:val>
                                            <p:strVal val="#ppt_x"/>
                                          </p:val>
                                        </p:tav>
                                      </p:tavLst>
                                    </p:anim>
                                    <p:anim calcmode="lin" valueType="num">
                                      <p:cBhvr additive="base">
                                        <p:cTn id="19" dur="1000" fill="hold"/>
                                        <p:tgtEl>
                                          <p:spTgt spid="9421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0" presetClass="entr" presetSubtype="0" fill="hold" grpId="0" nodeType="clickEffect">
                                  <p:stCondLst>
                                    <p:cond delay="0"/>
                                  </p:stCondLst>
                                  <p:childTnLst>
                                    <p:set>
                                      <p:cBhvr>
                                        <p:cTn id="23" dur="1" fill="hold">
                                          <p:stCondLst>
                                            <p:cond delay="0"/>
                                          </p:stCondLst>
                                        </p:cTn>
                                        <p:tgtEl>
                                          <p:spTgt spid="94213"/>
                                        </p:tgtEl>
                                        <p:attrNameLst>
                                          <p:attrName>style.visibility</p:attrName>
                                        </p:attrNameLst>
                                      </p:cBhvr>
                                      <p:to>
                                        <p:strVal val="visible"/>
                                      </p:to>
                                    </p:set>
                                    <p:animEffect transition="in" filter="fade">
                                      <p:cBhvr>
                                        <p:cTn id="24" dur="800" decel="100000"/>
                                        <p:tgtEl>
                                          <p:spTgt spid="94213"/>
                                        </p:tgtEl>
                                      </p:cBhvr>
                                    </p:animEffect>
                                    <p:anim calcmode="lin" valueType="num">
                                      <p:cBhvr>
                                        <p:cTn id="25" dur="800" decel="100000" fill="hold"/>
                                        <p:tgtEl>
                                          <p:spTgt spid="94213"/>
                                        </p:tgtEl>
                                        <p:attrNameLst>
                                          <p:attrName>style.rotation</p:attrName>
                                        </p:attrNameLst>
                                      </p:cBhvr>
                                      <p:tavLst>
                                        <p:tav tm="0">
                                          <p:val>
                                            <p:fltVal val="-90"/>
                                          </p:val>
                                        </p:tav>
                                        <p:tav tm="100000">
                                          <p:val>
                                            <p:fltVal val="0"/>
                                          </p:val>
                                        </p:tav>
                                      </p:tavLst>
                                    </p:anim>
                                    <p:anim calcmode="lin" valueType="num">
                                      <p:cBhvr>
                                        <p:cTn id="26" dur="800" decel="100000" fill="hold"/>
                                        <p:tgtEl>
                                          <p:spTgt spid="94213"/>
                                        </p:tgtEl>
                                        <p:attrNameLst>
                                          <p:attrName>ppt_x</p:attrName>
                                        </p:attrNameLst>
                                      </p:cBhvr>
                                      <p:tavLst>
                                        <p:tav tm="0">
                                          <p:val>
                                            <p:strVal val="#ppt_x+0.4"/>
                                          </p:val>
                                        </p:tav>
                                        <p:tav tm="100000">
                                          <p:val>
                                            <p:strVal val="#ppt_x-0.05"/>
                                          </p:val>
                                        </p:tav>
                                      </p:tavLst>
                                    </p:anim>
                                    <p:anim calcmode="lin" valueType="num">
                                      <p:cBhvr>
                                        <p:cTn id="27" dur="800" decel="100000" fill="hold"/>
                                        <p:tgtEl>
                                          <p:spTgt spid="94213"/>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94213"/>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94213"/>
                                        </p:tgtEl>
                                        <p:attrNameLst>
                                          <p:attrName>ppt_y</p:attrName>
                                        </p:attrNameLst>
                                      </p:cBhvr>
                                      <p:tavLst>
                                        <p:tav tm="0">
                                          <p:val>
                                            <p:strVal val="#ppt_y+0.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0" presetClass="entr" presetSubtype="0" fill="hold" grpId="0" nodeType="clickEffect">
                                  <p:stCondLst>
                                    <p:cond delay="0"/>
                                  </p:stCondLst>
                                  <p:childTnLst>
                                    <p:set>
                                      <p:cBhvr>
                                        <p:cTn id="33" dur="1" fill="hold">
                                          <p:stCondLst>
                                            <p:cond delay="0"/>
                                          </p:stCondLst>
                                        </p:cTn>
                                        <p:tgtEl>
                                          <p:spTgt spid="94214"/>
                                        </p:tgtEl>
                                        <p:attrNameLst>
                                          <p:attrName>style.visibility</p:attrName>
                                        </p:attrNameLst>
                                      </p:cBhvr>
                                      <p:to>
                                        <p:strVal val="visible"/>
                                      </p:to>
                                    </p:set>
                                    <p:animEffect transition="in" filter="fade">
                                      <p:cBhvr>
                                        <p:cTn id="34" dur="800" decel="100000"/>
                                        <p:tgtEl>
                                          <p:spTgt spid="94214"/>
                                        </p:tgtEl>
                                      </p:cBhvr>
                                    </p:animEffect>
                                    <p:anim calcmode="lin" valueType="num">
                                      <p:cBhvr>
                                        <p:cTn id="35" dur="800" decel="100000" fill="hold"/>
                                        <p:tgtEl>
                                          <p:spTgt spid="94214"/>
                                        </p:tgtEl>
                                        <p:attrNameLst>
                                          <p:attrName>style.rotation</p:attrName>
                                        </p:attrNameLst>
                                      </p:cBhvr>
                                      <p:tavLst>
                                        <p:tav tm="0">
                                          <p:val>
                                            <p:fltVal val="-90"/>
                                          </p:val>
                                        </p:tav>
                                        <p:tav tm="100000">
                                          <p:val>
                                            <p:fltVal val="0"/>
                                          </p:val>
                                        </p:tav>
                                      </p:tavLst>
                                    </p:anim>
                                    <p:anim calcmode="lin" valueType="num">
                                      <p:cBhvr>
                                        <p:cTn id="36" dur="800" decel="100000" fill="hold"/>
                                        <p:tgtEl>
                                          <p:spTgt spid="94214"/>
                                        </p:tgtEl>
                                        <p:attrNameLst>
                                          <p:attrName>ppt_x</p:attrName>
                                        </p:attrNameLst>
                                      </p:cBhvr>
                                      <p:tavLst>
                                        <p:tav tm="0">
                                          <p:val>
                                            <p:strVal val="#ppt_x+0.4"/>
                                          </p:val>
                                        </p:tav>
                                        <p:tav tm="100000">
                                          <p:val>
                                            <p:strVal val="#ppt_x-0.05"/>
                                          </p:val>
                                        </p:tav>
                                      </p:tavLst>
                                    </p:anim>
                                    <p:anim calcmode="lin" valueType="num">
                                      <p:cBhvr>
                                        <p:cTn id="37" dur="800" decel="100000" fill="hold"/>
                                        <p:tgtEl>
                                          <p:spTgt spid="94214"/>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94214"/>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94214"/>
                                        </p:tgtEl>
                                        <p:attrNameLst>
                                          <p:attrName>ppt_y</p:attrName>
                                        </p:attrNameLst>
                                      </p:cBhvr>
                                      <p:tavLst>
                                        <p:tav tm="0">
                                          <p:val>
                                            <p:strVal val="#ppt_y+0.1"/>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94215"/>
                                        </p:tgtEl>
                                        <p:attrNameLst>
                                          <p:attrName>style.visibility</p:attrName>
                                        </p:attrNameLst>
                                      </p:cBhvr>
                                      <p:to>
                                        <p:strVal val="visible"/>
                                      </p:to>
                                    </p:set>
                                    <p:anim calcmode="lin" valueType="num">
                                      <p:cBhvr>
                                        <p:cTn id="44" dur="1000" fill="hold"/>
                                        <p:tgtEl>
                                          <p:spTgt spid="94215"/>
                                        </p:tgtEl>
                                        <p:attrNameLst>
                                          <p:attrName>ppt_w</p:attrName>
                                        </p:attrNameLst>
                                      </p:cBhvr>
                                      <p:tavLst>
                                        <p:tav tm="0">
                                          <p:val>
                                            <p:fltVal val="0"/>
                                          </p:val>
                                        </p:tav>
                                        <p:tav tm="100000">
                                          <p:val>
                                            <p:strVal val="#ppt_w"/>
                                          </p:val>
                                        </p:tav>
                                      </p:tavLst>
                                    </p:anim>
                                    <p:anim calcmode="lin" valueType="num">
                                      <p:cBhvr>
                                        <p:cTn id="45" dur="1000" fill="hold"/>
                                        <p:tgtEl>
                                          <p:spTgt spid="942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p:bldP spid="94212" grpId="0"/>
      <p:bldP spid="94213" grpId="0" animBg="1"/>
      <p:bldP spid="94214" grpId="0" animBg="1"/>
      <p:bldP spid="942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图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975" y="1431925"/>
            <a:ext cx="327025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AutoShape 3"/>
          <p:cNvSpPr>
            <a:spLocks noChangeArrowheads="1"/>
          </p:cNvSpPr>
          <p:nvPr/>
        </p:nvSpPr>
        <p:spPr bwMode="auto">
          <a:xfrm>
            <a:off x="217488" y="2222500"/>
            <a:ext cx="2917825" cy="749300"/>
          </a:xfrm>
          <a:prstGeom prst="wedgeEllipseCallout">
            <a:avLst>
              <a:gd name="adj1" fmla="val 65019"/>
              <a:gd name="adj2" fmla="val -90889"/>
            </a:avLst>
          </a:prstGeom>
          <a:solidFill>
            <a:srgbClr val="CCFFFF"/>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现场控制单元</a:t>
            </a:r>
          </a:p>
        </p:txBody>
      </p:sp>
      <p:sp>
        <p:nvSpPr>
          <p:cNvPr id="95236" name="AutoShape 4"/>
          <p:cNvSpPr>
            <a:spLocks noChangeArrowheads="1"/>
          </p:cNvSpPr>
          <p:nvPr/>
        </p:nvSpPr>
        <p:spPr bwMode="auto">
          <a:xfrm>
            <a:off x="217488" y="4905375"/>
            <a:ext cx="3251200" cy="749300"/>
          </a:xfrm>
          <a:prstGeom prst="wedgeEllipseCallout">
            <a:avLst>
              <a:gd name="adj1" fmla="val 53222"/>
              <a:gd name="adj2" fmla="val -268644"/>
            </a:avLst>
          </a:prstGeom>
          <a:solidFill>
            <a:srgbClr val="CCFFFF"/>
          </a:solidFill>
          <a:ln w="9525">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多层</a:t>
            </a:r>
            <a:r>
              <a:rPr kumimoji="1" lang="en-US" altLang="zh-CN" b="0">
                <a:solidFill>
                  <a:schemeClr val="tx1"/>
                </a:solidFill>
                <a:ea typeface="隶书" pitchFamily="49" charset="-122"/>
              </a:rPr>
              <a:t>I/O</a:t>
            </a:r>
            <a:r>
              <a:rPr kumimoji="1" lang="zh-CN" altLang="en-US" b="0">
                <a:solidFill>
                  <a:schemeClr val="tx1"/>
                </a:solidFill>
                <a:ea typeface="隶书" pitchFamily="49" charset="-122"/>
              </a:rPr>
              <a:t>卡件箱</a:t>
            </a:r>
          </a:p>
        </p:txBody>
      </p:sp>
      <p:sp>
        <p:nvSpPr>
          <p:cNvPr id="95237" name="AutoShape 5"/>
          <p:cNvSpPr>
            <a:spLocks noChangeArrowheads="1"/>
          </p:cNvSpPr>
          <p:nvPr/>
        </p:nvSpPr>
        <p:spPr bwMode="auto">
          <a:xfrm>
            <a:off x="6245225" y="4721225"/>
            <a:ext cx="2390775" cy="749300"/>
          </a:xfrm>
          <a:prstGeom prst="wedgeEllipseCallout">
            <a:avLst>
              <a:gd name="adj1" fmla="val -86255"/>
              <a:gd name="adj2" fmla="val -119917"/>
            </a:avLst>
          </a:prstGeom>
          <a:solidFill>
            <a:srgbClr val="CCFFFF"/>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电源单元</a:t>
            </a:r>
          </a:p>
        </p:txBody>
      </p:sp>
      <p:sp>
        <p:nvSpPr>
          <p:cNvPr id="95238" name="AutoShape 6"/>
          <p:cNvSpPr>
            <a:spLocks noChangeArrowheads="1"/>
          </p:cNvSpPr>
          <p:nvPr/>
        </p:nvSpPr>
        <p:spPr bwMode="auto">
          <a:xfrm>
            <a:off x="6535738" y="2222500"/>
            <a:ext cx="2390775" cy="749300"/>
          </a:xfrm>
          <a:prstGeom prst="wedgeEllipseCallout">
            <a:avLst>
              <a:gd name="adj1" fmla="val -98407"/>
              <a:gd name="adj2" fmla="val -48519"/>
            </a:avLst>
          </a:prstGeom>
          <a:solidFill>
            <a:srgbClr val="CCFFFF"/>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通信接口</a:t>
            </a:r>
          </a:p>
        </p:txBody>
      </p:sp>
      <p:sp>
        <p:nvSpPr>
          <p:cNvPr id="95239" name="AutoShape 7"/>
          <p:cNvSpPr>
            <a:spLocks noChangeArrowheads="1"/>
          </p:cNvSpPr>
          <p:nvPr/>
        </p:nvSpPr>
        <p:spPr bwMode="auto">
          <a:xfrm>
            <a:off x="6535738" y="3384550"/>
            <a:ext cx="2390775" cy="749300"/>
          </a:xfrm>
          <a:prstGeom prst="wedgeEllipseCallout">
            <a:avLst>
              <a:gd name="adj1" fmla="val -100861"/>
              <a:gd name="adj2" fmla="val -40468"/>
            </a:avLst>
          </a:prstGeom>
          <a:solidFill>
            <a:srgbClr val="CCFFFF"/>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接线端子板</a:t>
            </a:r>
          </a:p>
        </p:txBody>
      </p:sp>
      <p:sp>
        <p:nvSpPr>
          <p:cNvPr id="95240" name="AutoShape 8"/>
          <p:cNvSpPr>
            <a:spLocks noChangeArrowheads="1"/>
          </p:cNvSpPr>
          <p:nvPr/>
        </p:nvSpPr>
        <p:spPr bwMode="auto">
          <a:xfrm>
            <a:off x="217488" y="479425"/>
            <a:ext cx="3990975" cy="711200"/>
          </a:xfrm>
          <a:prstGeom prst="wedgeEllipseCallout">
            <a:avLst>
              <a:gd name="adj1" fmla="val 41370"/>
              <a:gd name="adj2" fmla="val 109375"/>
            </a:avLst>
          </a:prstGeom>
          <a:solidFill>
            <a:srgbClr val="FFFFCC"/>
          </a:solidFill>
          <a:ln w="9525">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机柜正面（前面）</a:t>
            </a:r>
          </a:p>
        </p:txBody>
      </p:sp>
      <p:sp>
        <p:nvSpPr>
          <p:cNvPr id="95241" name="AutoShape 9"/>
          <p:cNvSpPr>
            <a:spLocks noChangeArrowheads="1"/>
          </p:cNvSpPr>
          <p:nvPr/>
        </p:nvSpPr>
        <p:spPr bwMode="auto">
          <a:xfrm>
            <a:off x="4935538" y="479425"/>
            <a:ext cx="3990975" cy="711200"/>
          </a:xfrm>
          <a:prstGeom prst="wedgeEllipseCallout">
            <a:avLst>
              <a:gd name="adj1" fmla="val -48093"/>
              <a:gd name="adj2" fmla="val 123662"/>
            </a:avLst>
          </a:prstGeom>
          <a:solidFill>
            <a:srgbClr val="FFFFCC"/>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机柜背面（后面）</a:t>
            </a:r>
          </a:p>
        </p:txBody>
      </p:sp>
      <p:sp>
        <p:nvSpPr>
          <p:cNvPr id="95242" name="Text Box 10"/>
          <p:cNvSpPr txBox="1">
            <a:spLocks noChangeArrowheads="1"/>
          </p:cNvSpPr>
          <p:nvPr/>
        </p:nvSpPr>
        <p:spPr bwMode="auto">
          <a:xfrm>
            <a:off x="3482975" y="5335588"/>
            <a:ext cx="290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spcBef>
                <a:spcPct val="50000"/>
              </a:spcBef>
            </a:pPr>
            <a:r>
              <a:rPr kumimoji="1" lang="zh-CN" altLang="en-US" b="0">
                <a:solidFill>
                  <a:srgbClr val="0000CC"/>
                </a:solidFill>
                <a:ea typeface="黑体" pitchFamily="49" charset="-122"/>
              </a:rPr>
              <a:t>现场控制站机柜</a:t>
            </a:r>
          </a:p>
        </p:txBody>
      </p:sp>
    </p:spTree>
    <p:extLst>
      <p:ext uri="{BB962C8B-B14F-4D97-AF65-F5344CB8AC3E}">
        <p14:creationId xmlns:p14="http://schemas.microsoft.com/office/powerpoint/2010/main" val="21758287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p:cTn id="7" dur="500" fill="hold"/>
                                        <p:tgtEl>
                                          <p:spTgt spid="95234"/>
                                        </p:tgtEl>
                                        <p:attrNameLst>
                                          <p:attrName>ppt_w</p:attrName>
                                        </p:attrNameLst>
                                      </p:cBhvr>
                                      <p:tavLst>
                                        <p:tav tm="0">
                                          <p:val>
                                            <p:fltVal val="0"/>
                                          </p:val>
                                        </p:tav>
                                        <p:tav tm="100000">
                                          <p:val>
                                            <p:strVal val="#ppt_w"/>
                                          </p:val>
                                        </p:tav>
                                      </p:tavLst>
                                    </p:anim>
                                    <p:anim calcmode="lin" valueType="num">
                                      <p:cBhvr>
                                        <p:cTn id="8" dur="500" fill="hold"/>
                                        <p:tgtEl>
                                          <p:spTgt spid="9523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42"/>
                                        </p:tgtEl>
                                        <p:attrNameLst>
                                          <p:attrName>style.visibility</p:attrName>
                                        </p:attrNameLst>
                                      </p:cBhvr>
                                      <p:to>
                                        <p:strVal val="visible"/>
                                      </p:to>
                                    </p:set>
                                    <p:anim calcmode="lin" valueType="num">
                                      <p:cBhvr additive="base">
                                        <p:cTn id="13" dur="1000" fill="hold"/>
                                        <p:tgtEl>
                                          <p:spTgt spid="95242"/>
                                        </p:tgtEl>
                                        <p:attrNameLst>
                                          <p:attrName>ppt_x</p:attrName>
                                        </p:attrNameLst>
                                      </p:cBhvr>
                                      <p:tavLst>
                                        <p:tav tm="0">
                                          <p:val>
                                            <p:strVal val="#ppt_x"/>
                                          </p:val>
                                        </p:tav>
                                        <p:tav tm="100000">
                                          <p:val>
                                            <p:strVal val="#ppt_x"/>
                                          </p:val>
                                        </p:tav>
                                      </p:tavLst>
                                    </p:anim>
                                    <p:anim calcmode="lin" valueType="num">
                                      <p:cBhvr additive="base">
                                        <p:cTn id="14" dur="1000" fill="hold"/>
                                        <p:tgtEl>
                                          <p:spTgt spid="9524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95240"/>
                                        </p:tgtEl>
                                        <p:attrNameLst>
                                          <p:attrName>style.visibility</p:attrName>
                                        </p:attrNameLst>
                                      </p:cBhvr>
                                      <p:to>
                                        <p:strVal val="visible"/>
                                      </p:to>
                                    </p:set>
                                    <p:anim calcmode="lin" valueType="num">
                                      <p:cBhvr>
                                        <p:cTn id="19" dur="1000" fill="hold"/>
                                        <p:tgtEl>
                                          <p:spTgt spid="95240"/>
                                        </p:tgtEl>
                                        <p:attrNameLst>
                                          <p:attrName>ppt_w</p:attrName>
                                        </p:attrNameLst>
                                      </p:cBhvr>
                                      <p:tavLst>
                                        <p:tav tm="0">
                                          <p:val>
                                            <p:fltVal val="0"/>
                                          </p:val>
                                        </p:tav>
                                        <p:tav tm="100000">
                                          <p:val>
                                            <p:strVal val="#ppt_w"/>
                                          </p:val>
                                        </p:tav>
                                      </p:tavLst>
                                    </p:anim>
                                    <p:anim calcmode="lin" valueType="num">
                                      <p:cBhvr>
                                        <p:cTn id="20" dur="1000" fill="hold"/>
                                        <p:tgtEl>
                                          <p:spTgt spid="95240"/>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95241"/>
                                        </p:tgtEl>
                                        <p:attrNameLst>
                                          <p:attrName>style.visibility</p:attrName>
                                        </p:attrNameLst>
                                      </p:cBhvr>
                                      <p:to>
                                        <p:strVal val="visible"/>
                                      </p:to>
                                    </p:set>
                                    <p:anim calcmode="lin" valueType="num">
                                      <p:cBhvr>
                                        <p:cTn id="25" dur="1000" fill="hold"/>
                                        <p:tgtEl>
                                          <p:spTgt spid="95241"/>
                                        </p:tgtEl>
                                        <p:attrNameLst>
                                          <p:attrName>ppt_w</p:attrName>
                                        </p:attrNameLst>
                                      </p:cBhvr>
                                      <p:tavLst>
                                        <p:tav tm="0">
                                          <p:val>
                                            <p:fltVal val="0"/>
                                          </p:val>
                                        </p:tav>
                                        <p:tav tm="100000">
                                          <p:val>
                                            <p:strVal val="#ppt_w"/>
                                          </p:val>
                                        </p:tav>
                                      </p:tavLst>
                                    </p:anim>
                                    <p:anim calcmode="lin" valueType="num">
                                      <p:cBhvr>
                                        <p:cTn id="26" dur="1000" fill="hold"/>
                                        <p:tgtEl>
                                          <p:spTgt spid="95241"/>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9" fill="hold" grpId="0" nodeType="clickEffect">
                                  <p:stCondLst>
                                    <p:cond delay="0"/>
                                  </p:stCondLst>
                                  <p:childTnLst>
                                    <p:set>
                                      <p:cBhvr>
                                        <p:cTn id="30" dur="1" fill="hold">
                                          <p:stCondLst>
                                            <p:cond delay="0"/>
                                          </p:stCondLst>
                                        </p:cTn>
                                        <p:tgtEl>
                                          <p:spTgt spid="95235"/>
                                        </p:tgtEl>
                                        <p:attrNameLst>
                                          <p:attrName>style.visibility</p:attrName>
                                        </p:attrNameLst>
                                      </p:cBhvr>
                                      <p:to>
                                        <p:strVal val="visible"/>
                                      </p:to>
                                    </p:set>
                                    <p:anim calcmode="lin" valueType="num">
                                      <p:cBhvr additive="base">
                                        <p:cTn id="31" dur="1000" fill="hold"/>
                                        <p:tgtEl>
                                          <p:spTgt spid="95235"/>
                                        </p:tgtEl>
                                        <p:attrNameLst>
                                          <p:attrName>ppt_x</p:attrName>
                                        </p:attrNameLst>
                                      </p:cBhvr>
                                      <p:tavLst>
                                        <p:tav tm="0">
                                          <p:val>
                                            <p:strVal val="0-#ppt_w/2"/>
                                          </p:val>
                                        </p:tav>
                                        <p:tav tm="100000">
                                          <p:val>
                                            <p:strVal val="#ppt_x"/>
                                          </p:val>
                                        </p:tav>
                                      </p:tavLst>
                                    </p:anim>
                                    <p:anim calcmode="lin" valueType="num">
                                      <p:cBhvr additive="base">
                                        <p:cTn id="32" dur="1000" fill="hold"/>
                                        <p:tgtEl>
                                          <p:spTgt spid="95235"/>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2" fill="hold" grpId="0" nodeType="clickEffect">
                                  <p:stCondLst>
                                    <p:cond delay="0"/>
                                  </p:stCondLst>
                                  <p:childTnLst>
                                    <p:set>
                                      <p:cBhvr>
                                        <p:cTn id="36" dur="1" fill="hold">
                                          <p:stCondLst>
                                            <p:cond delay="0"/>
                                          </p:stCondLst>
                                        </p:cTn>
                                        <p:tgtEl>
                                          <p:spTgt spid="95236"/>
                                        </p:tgtEl>
                                        <p:attrNameLst>
                                          <p:attrName>style.visibility</p:attrName>
                                        </p:attrNameLst>
                                      </p:cBhvr>
                                      <p:to>
                                        <p:strVal val="visible"/>
                                      </p:to>
                                    </p:set>
                                    <p:anim calcmode="lin" valueType="num">
                                      <p:cBhvr additive="base">
                                        <p:cTn id="37" dur="1000" fill="hold"/>
                                        <p:tgtEl>
                                          <p:spTgt spid="95236"/>
                                        </p:tgtEl>
                                        <p:attrNameLst>
                                          <p:attrName>ppt_x</p:attrName>
                                        </p:attrNameLst>
                                      </p:cBhvr>
                                      <p:tavLst>
                                        <p:tav tm="0">
                                          <p:val>
                                            <p:strVal val="0-#ppt_w/2"/>
                                          </p:val>
                                        </p:tav>
                                        <p:tav tm="100000">
                                          <p:val>
                                            <p:strVal val="#ppt_x"/>
                                          </p:val>
                                        </p:tav>
                                      </p:tavLst>
                                    </p:anim>
                                    <p:anim calcmode="lin" valueType="num">
                                      <p:cBhvr additive="base">
                                        <p:cTn id="38" dur="1000" fill="hold"/>
                                        <p:tgtEl>
                                          <p:spTgt spid="9523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51" presetClass="entr" presetSubtype="0" fill="hold" grpId="0" nodeType="clickEffect">
                                  <p:stCondLst>
                                    <p:cond delay="0"/>
                                  </p:stCondLst>
                                  <p:childTnLst>
                                    <p:set>
                                      <p:cBhvr>
                                        <p:cTn id="42" dur="1" fill="hold">
                                          <p:stCondLst>
                                            <p:cond delay="0"/>
                                          </p:stCondLst>
                                        </p:cTn>
                                        <p:tgtEl>
                                          <p:spTgt spid="95238"/>
                                        </p:tgtEl>
                                        <p:attrNameLst>
                                          <p:attrName>style.visibility</p:attrName>
                                        </p:attrNameLst>
                                      </p:cBhvr>
                                      <p:to>
                                        <p:strVal val="visible"/>
                                      </p:to>
                                    </p:set>
                                    <p:animEffect transition="in" filter="fade">
                                      <p:cBhvr>
                                        <p:cTn id="43" dur="770" decel="100000"/>
                                        <p:tgtEl>
                                          <p:spTgt spid="95238"/>
                                        </p:tgtEl>
                                      </p:cBhvr>
                                    </p:animEffect>
                                    <p:animScale>
                                      <p:cBhvr>
                                        <p:cTn id="44" dur="770" decel="100000"/>
                                        <p:tgtEl>
                                          <p:spTgt spid="95238"/>
                                        </p:tgtEl>
                                      </p:cBhvr>
                                      <p:from x="10000" y="10000"/>
                                      <p:to x="200000" y="450000"/>
                                    </p:animScale>
                                    <p:animScale>
                                      <p:cBhvr>
                                        <p:cTn id="45" dur="1230" accel="100000" fill="hold">
                                          <p:stCondLst>
                                            <p:cond delay="770"/>
                                          </p:stCondLst>
                                        </p:cTn>
                                        <p:tgtEl>
                                          <p:spTgt spid="95238"/>
                                        </p:tgtEl>
                                      </p:cBhvr>
                                      <p:from x="200000" y="450000"/>
                                      <p:to x="100000" y="100000"/>
                                    </p:animScale>
                                    <p:set>
                                      <p:cBhvr>
                                        <p:cTn id="46" dur="770" fill="hold"/>
                                        <p:tgtEl>
                                          <p:spTgt spid="95238"/>
                                        </p:tgtEl>
                                        <p:attrNameLst>
                                          <p:attrName>ppt_x</p:attrName>
                                        </p:attrNameLst>
                                      </p:cBhvr>
                                      <p:to>
                                        <p:strVal val="(0.5)"/>
                                      </p:to>
                                    </p:set>
                                    <p:anim from="(0.5)" to="(#ppt_x)" calcmode="lin" valueType="num">
                                      <p:cBhvr>
                                        <p:cTn id="47" dur="1230" accel="100000" fill="hold">
                                          <p:stCondLst>
                                            <p:cond delay="770"/>
                                          </p:stCondLst>
                                        </p:cTn>
                                        <p:tgtEl>
                                          <p:spTgt spid="95238"/>
                                        </p:tgtEl>
                                        <p:attrNameLst>
                                          <p:attrName>ppt_x</p:attrName>
                                        </p:attrNameLst>
                                      </p:cBhvr>
                                    </p:anim>
                                    <p:set>
                                      <p:cBhvr>
                                        <p:cTn id="48" dur="770" fill="hold"/>
                                        <p:tgtEl>
                                          <p:spTgt spid="95238"/>
                                        </p:tgtEl>
                                        <p:attrNameLst>
                                          <p:attrName>ppt_y</p:attrName>
                                        </p:attrNameLst>
                                      </p:cBhvr>
                                      <p:to>
                                        <p:strVal val="(#ppt_y+0.4)"/>
                                      </p:to>
                                    </p:set>
                                    <p:anim from="(#ppt_y+0.4)" to="(#ppt_y)" calcmode="lin" valueType="num">
                                      <p:cBhvr>
                                        <p:cTn id="49" dur="1230" accel="100000" fill="hold">
                                          <p:stCondLst>
                                            <p:cond delay="770"/>
                                          </p:stCondLst>
                                        </p:cTn>
                                        <p:tgtEl>
                                          <p:spTgt spid="95238"/>
                                        </p:tgtEl>
                                        <p:attrNameLst>
                                          <p:attrName>ppt_y</p:attrName>
                                        </p:attrNameLst>
                                      </p:cBhvr>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51" presetClass="entr" presetSubtype="0" fill="hold" grpId="0" nodeType="clickEffect">
                                  <p:stCondLst>
                                    <p:cond delay="0"/>
                                  </p:stCondLst>
                                  <p:childTnLst>
                                    <p:set>
                                      <p:cBhvr>
                                        <p:cTn id="53" dur="1" fill="hold">
                                          <p:stCondLst>
                                            <p:cond delay="0"/>
                                          </p:stCondLst>
                                        </p:cTn>
                                        <p:tgtEl>
                                          <p:spTgt spid="95239"/>
                                        </p:tgtEl>
                                        <p:attrNameLst>
                                          <p:attrName>style.visibility</p:attrName>
                                        </p:attrNameLst>
                                      </p:cBhvr>
                                      <p:to>
                                        <p:strVal val="visible"/>
                                      </p:to>
                                    </p:set>
                                    <p:animEffect transition="in" filter="fade">
                                      <p:cBhvr>
                                        <p:cTn id="54" dur="770" decel="100000"/>
                                        <p:tgtEl>
                                          <p:spTgt spid="95239"/>
                                        </p:tgtEl>
                                      </p:cBhvr>
                                    </p:animEffect>
                                    <p:animScale>
                                      <p:cBhvr>
                                        <p:cTn id="55" dur="770" decel="100000"/>
                                        <p:tgtEl>
                                          <p:spTgt spid="95239"/>
                                        </p:tgtEl>
                                      </p:cBhvr>
                                      <p:from x="10000" y="10000"/>
                                      <p:to x="200000" y="450000"/>
                                    </p:animScale>
                                    <p:animScale>
                                      <p:cBhvr>
                                        <p:cTn id="56" dur="1230" accel="100000" fill="hold">
                                          <p:stCondLst>
                                            <p:cond delay="770"/>
                                          </p:stCondLst>
                                        </p:cTn>
                                        <p:tgtEl>
                                          <p:spTgt spid="95239"/>
                                        </p:tgtEl>
                                      </p:cBhvr>
                                      <p:from x="200000" y="450000"/>
                                      <p:to x="100000" y="100000"/>
                                    </p:animScale>
                                    <p:set>
                                      <p:cBhvr>
                                        <p:cTn id="57" dur="770" fill="hold"/>
                                        <p:tgtEl>
                                          <p:spTgt spid="95239"/>
                                        </p:tgtEl>
                                        <p:attrNameLst>
                                          <p:attrName>ppt_x</p:attrName>
                                        </p:attrNameLst>
                                      </p:cBhvr>
                                      <p:to>
                                        <p:strVal val="(0.5)"/>
                                      </p:to>
                                    </p:set>
                                    <p:anim from="(0.5)" to="(#ppt_x)" calcmode="lin" valueType="num">
                                      <p:cBhvr>
                                        <p:cTn id="58" dur="1230" accel="100000" fill="hold">
                                          <p:stCondLst>
                                            <p:cond delay="770"/>
                                          </p:stCondLst>
                                        </p:cTn>
                                        <p:tgtEl>
                                          <p:spTgt spid="95239"/>
                                        </p:tgtEl>
                                        <p:attrNameLst>
                                          <p:attrName>ppt_x</p:attrName>
                                        </p:attrNameLst>
                                      </p:cBhvr>
                                    </p:anim>
                                    <p:set>
                                      <p:cBhvr>
                                        <p:cTn id="59" dur="770" fill="hold"/>
                                        <p:tgtEl>
                                          <p:spTgt spid="95239"/>
                                        </p:tgtEl>
                                        <p:attrNameLst>
                                          <p:attrName>ppt_y</p:attrName>
                                        </p:attrNameLst>
                                      </p:cBhvr>
                                      <p:to>
                                        <p:strVal val="(#ppt_y+0.4)"/>
                                      </p:to>
                                    </p:set>
                                    <p:anim from="(#ppt_y+0.4)" to="(#ppt_y)" calcmode="lin" valueType="num">
                                      <p:cBhvr>
                                        <p:cTn id="60" dur="1230" accel="100000" fill="hold">
                                          <p:stCondLst>
                                            <p:cond delay="770"/>
                                          </p:stCondLst>
                                        </p:cTn>
                                        <p:tgtEl>
                                          <p:spTgt spid="95239"/>
                                        </p:tgtEl>
                                        <p:attrNameLst>
                                          <p:attrName>ppt_y</p:attrName>
                                        </p:attrNameLst>
                                      </p:cBhvr>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6" fill="hold" grpId="0" nodeType="clickEffect">
                                  <p:stCondLst>
                                    <p:cond delay="0"/>
                                  </p:stCondLst>
                                  <p:childTnLst>
                                    <p:set>
                                      <p:cBhvr>
                                        <p:cTn id="64" dur="1" fill="hold">
                                          <p:stCondLst>
                                            <p:cond delay="0"/>
                                          </p:stCondLst>
                                        </p:cTn>
                                        <p:tgtEl>
                                          <p:spTgt spid="95237"/>
                                        </p:tgtEl>
                                        <p:attrNameLst>
                                          <p:attrName>style.visibility</p:attrName>
                                        </p:attrNameLst>
                                      </p:cBhvr>
                                      <p:to>
                                        <p:strVal val="visible"/>
                                      </p:to>
                                    </p:set>
                                    <p:anim calcmode="lin" valueType="num">
                                      <p:cBhvr additive="base">
                                        <p:cTn id="65" dur="1000" fill="hold"/>
                                        <p:tgtEl>
                                          <p:spTgt spid="95237"/>
                                        </p:tgtEl>
                                        <p:attrNameLst>
                                          <p:attrName>ppt_x</p:attrName>
                                        </p:attrNameLst>
                                      </p:cBhvr>
                                      <p:tavLst>
                                        <p:tav tm="0">
                                          <p:val>
                                            <p:strVal val="1+#ppt_w/2"/>
                                          </p:val>
                                        </p:tav>
                                        <p:tav tm="100000">
                                          <p:val>
                                            <p:strVal val="#ppt_x"/>
                                          </p:val>
                                        </p:tav>
                                      </p:tavLst>
                                    </p:anim>
                                    <p:anim calcmode="lin" valueType="num">
                                      <p:cBhvr additive="base">
                                        <p:cTn id="66" dur="1000" fill="hold"/>
                                        <p:tgtEl>
                                          <p:spTgt spid="95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nimBg="1"/>
      <p:bldP spid="95236" grpId="0" animBg="1"/>
      <p:bldP spid="95237" grpId="0" animBg="1"/>
      <p:bldP spid="95238" grpId="0" animBg="1"/>
      <p:bldP spid="95239" grpId="0" animBg="1"/>
      <p:bldP spid="95240" grpId="0" animBg="1"/>
      <p:bldP spid="95241" grpId="0" animBg="1"/>
      <p:bldP spid="952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27584" y="476672"/>
            <a:ext cx="7723584" cy="1219200"/>
          </a:xfrm>
        </p:spPr>
        <p:txBody>
          <a:bodyPr/>
          <a:lstStyle/>
          <a:p>
            <a:pPr eaLnBrk="1" hangingPunct="1"/>
            <a:r>
              <a:rPr lang="zh-CN" altLang="en-US" sz="4000" dirty="0" smtClean="0">
                <a:solidFill>
                  <a:srgbClr val="008000"/>
                </a:solidFill>
                <a:ea typeface="隶书" pitchFamily="49" charset="-122"/>
              </a:rPr>
              <a:t>现场控制站危险分散的设计原则</a:t>
            </a:r>
          </a:p>
        </p:txBody>
      </p:sp>
      <p:sp>
        <p:nvSpPr>
          <p:cNvPr id="49155" name="Rectangle 3"/>
          <p:cNvSpPr>
            <a:spLocks noGrp="1" noChangeArrowheads="1"/>
          </p:cNvSpPr>
          <p:nvPr>
            <p:ph type="body" idx="1"/>
          </p:nvPr>
        </p:nvSpPr>
        <p:spPr>
          <a:xfrm>
            <a:off x="457200" y="2017713"/>
            <a:ext cx="8497888" cy="4114800"/>
          </a:xfrm>
        </p:spPr>
        <p:txBody>
          <a:bodyPr/>
          <a:lstStyle/>
          <a:p>
            <a:pPr eaLnBrk="1" hangingPunct="1">
              <a:lnSpc>
                <a:spcPct val="120000"/>
              </a:lnSpc>
            </a:pPr>
            <a:r>
              <a:rPr lang="zh-CN" altLang="en-US" sz="2000" smtClean="0">
                <a:latin typeface="楷体_GB2312" pitchFamily="49" charset="-122"/>
                <a:ea typeface="楷体_GB2312" pitchFamily="49" charset="-122"/>
              </a:rPr>
              <a:t>（以日本横河</a:t>
            </a:r>
            <a:r>
              <a:rPr lang="en-US" altLang="zh-CN" sz="2000" smtClean="0">
                <a:latin typeface="楷体_GB2312" pitchFamily="49" charset="-122"/>
                <a:ea typeface="楷体_GB2312" pitchFamily="49" charset="-122"/>
              </a:rPr>
              <a:t>CENTUM</a:t>
            </a:r>
            <a:r>
              <a:rPr lang="zh-CN" altLang="en-US" sz="2000" smtClean="0">
                <a:latin typeface="楷体_GB2312" pitchFamily="49" charset="-122"/>
                <a:ea typeface="楷体_GB2312" pitchFamily="49" charset="-122"/>
              </a:rPr>
              <a:t>集散控制系统为例）</a:t>
            </a:r>
          </a:p>
          <a:p>
            <a:pPr eaLnBrk="1" hangingPunct="1">
              <a:lnSpc>
                <a:spcPct val="120000"/>
              </a:lnSpc>
            </a:pPr>
            <a:r>
              <a:rPr lang="en-US" altLang="zh-CN" sz="2000" b="1" smtClean="0">
                <a:latin typeface="楷体_GB2312" pitchFamily="49" charset="-122"/>
                <a:ea typeface="楷体_GB2312" pitchFamily="49" charset="-122"/>
              </a:rPr>
              <a:t>1</a:t>
            </a:r>
            <a:r>
              <a:rPr lang="zh-CN" altLang="en-US" sz="2000" b="1" smtClean="0">
                <a:latin typeface="楷体_GB2312" pitchFamily="49" charset="-122"/>
                <a:ea typeface="楷体_GB2312" pitchFamily="49" charset="-122"/>
              </a:rPr>
              <a:t>、站内一个微处理器控制</a:t>
            </a:r>
            <a:r>
              <a:rPr lang="en-US" altLang="zh-CN" sz="2000" b="1" smtClean="0">
                <a:latin typeface="楷体_GB2312" pitchFamily="49" charset="-122"/>
                <a:ea typeface="楷体_GB2312" pitchFamily="49" charset="-122"/>
              </a:rPr>
              <a:t>8</a:t>
            </a:r>
            <a:r>
              <a:rPr lang="en-US" altLang="zh-CN" sz="2000" b="1" smtClean="0">
                <a:latin typeface="Times New Roman" pitchFamily="18" charset="0"/>
                <a:ea typeface="楷体_GB2312" pitchFamily="49" charset="-122"/>
              </a:rPr>
              <a:t>~</a:t>
            </a:r>
            <a:r>
              <a:rPr lang="en-US" altLang="zh-CN" sz="2000" b="1" smtClean="0">
                <a:latin typeface="楷体_GB2312" pitchFamily="49" charset="-122"/>
                <a:ea typeface="楷体_GB2312" pitchFamily="49" charset="-122"/>
              </a:rPr>
              <a:t>40</a:t>
            </a:r>
            <a:r>
              <a:rPr lang="zh-CN" altLang="en-US" sz="2000" b="1" smtClean="0">
                <a:latin typeface="楷体_GB2312" pitchFamily="49" charset="-122"/>
                <a:ea typeface="楷体_GB2312" pitchFamily="49" charset="-122"/>
              </a:rPr>
              <a:t>个回路；</a:t>
            </a:r>
          </a:p>
          <a:p>
            <a:pPr eaLnBrk="1" hangingPunct="1">
              <a:lnSpc>
                <a:spcPct val="120000"/>
              </a:lnSpc>
            </a:pPr>
            <a:r>
              <a:rPr lang="en-US" altLang="zh-CN" sz="2000" b="1" smtClean="0">
                <a:latin typeface="楷体_GB2312" pitchFamily="49" charset="-122"/>
                <a:ea typeface="楷体_GB2312" pitchFamily="49" charset="-122"/>
              </a:rPr>
              <a:t>2</a:t>
            </a:r>
            <a:r>
              <a:rPr lang="zh-CN" altLang="en-US" sz="2000" b="1" smtClean="0">
                <a:latin typeface="楷体_GB2312" pitchFamily="49" charset="-122"/>
                <a:ea typeface="楷体_GB2312" pitchFamily="49" charset="-122"/>
              </a:rPr>
              <a:t>、自带程序存储器和数据库，能脱离操作站（上位机）独立控制生产过程；</a:t>
            </a:r>
          </a:p>
          <a:p>
            <a:pPr eaLnBrk="1" hangingPunct="1">
              <a:lnSpc>
                <a:spcPct val="120000"/>
              </a:lnSpc>
            </a:pPr>
            <a:r>
              <a:rPr lang="en-US" altLang="zh-CN" sz="2000" b="1" smtClean="0">
                <a:latin typeface="楷体_GB2312" pitchFamily="49" charset="-122"/>
                <a:ea typeface="楷体_GB2312" pitchFamily="49" charset="-122"/>
              </a:rPr>
              <a:t>3</a:t>
            </a:r>
            <a:r>
              <a:rPr lang="zh-CN" altLang="en-US" sz="2000" b="1" smtClean="0">
                <a:latin typeface="楷体_GB2312" pitchFamily="49" charset="-122"/>
                <a:ea typeface="楷体_GB2312" pitchFamily="49" charset="-122"/>
              </a:rPr>
              <a:t>、可以多个现场操作站组合控制一个大型生产过程，某站故障时只影响所控制的回路。</a:t>
            </a:r>
          </a:p>
          <a:p>
            <a:pPr eaLnBrk="1" hangingPunct="1">
              <a:lnSpc>
                <a:spcPct val="120000"/>
              </a:lnSpc>
            </a:pPr>
            <a:r>
              <a:rPr lang="zh-CN" altLang="en-US" sz="2000" b="1" smtClean="0">
                <a:latin typeface="楷体_GB2312" pitchFamily="49" charset="-122"/>
                <a:ea typeface="楷体_GB2312" pitchFamily="49" charset="-122"/>
              </a:rPr>
              <a:t>集散控制可能涉及的问题</a:t>
            </a:r>
          </a:p>
          <a:p>
            <a:pPr eaLnBrk="1" hangingPunct="1">
              <a:lnSpc>
                <a:spcPct val="120000"/>
              </a:lnSpc>
            </a:pPr>
            <a:r>
              <a:rPr lang="en-US" altLang="zh-CN" sz="2000" b="1" smtClean="0">
                <a:latin typeface="楷体_GB2312" pitchFamily="49" charset="-122"/>
                <a:ea typeface="楷体_GB2312" pitchFamily="49" charset="-122"/>
              </a:rPr>
              <a:t>CPU</a:t>
            </a:r>
            <a:r>
              <a:rPr lang="zh-CN" altLang="en-US" sz="2000" b="1" smtClean="0">
                <a:latin typeface="楷体_GB2312" pitchFamily="49" charset="-122"/>
                <a:ea typeface="楷体_GB2312" pitchFamily="49" charset="-122"/>
              </a:rPr>
              <a:t>控制回路的数量与实际要求的关系</a:t>
            </a:r>
            <a:r>
              <a:rPr lang="en-US" altLang="zh-CN" sz="2000" b="1" smtClean="0">
                <a:latin typeface="楷体_GB2312" pitchFamily="49" charset="-122"/>
                <a:ea typeface="楷体_GB2312" pitchFamily="49" charset="-122"/>
              </a:rPr>
              <a:t>---</a:t>
            </a:r>
            <a:r>
              <a:rPr lang="zh-CN" altLang="en-US" sz="2000" b="1" smtClean="0">
                <a:latin typeface="楷体_GB2312" pitchFamily="49" charset="-122"/>
                <a:ea typeface="楷体_GB2312" pitchFamily="49" charset="-122"/>
              </a:rPr>
              <a:t>生产装置中联系紧密的控制回路数目约为</a:t>
            </a:r>
            <a:r>
              <a:rPr lang="en-US" altLang="zh-CN" sz="2000" b="1" smtClean="0">
                <a:latin typeface="楷体_GB2312" pitchFamily="49" charset="-122"/>
                <a:ea typeface="楷体_GB2312" pitchFamily="49" charset="-122"/>
              </a:rPr>
              <a:t>8</a:t>
            </a:r>
            <a:r>
              <a:rPr lang="en-US" altLang="zh-CN" sz="2000" b="1" smtClean="0">
                <a:latin typeface="Times New Roman" pitchFamily="18" charset="0"/>
                <a:ea typeface="楷体_GB2312" pitchFamily="49" charset="-122"/>
              </a:rPr>
              <a:t>~</a:t>
            </a:r>
            <a:r>
              <a:rPr lang="en-US" altLang="zh-CN" sz="2000" b="1" smtClean="0">
                <a:latin typeface="楷体_GB2312" pitchFamily="49" charset="-122"/>
                <a:ea typeface="楷体_GB2312" pitchFamily="49" charset="-122"/>
              </a:rPr>
              <a:t>40</a:t>
            </a:r>
            <a:r>
              <a:rPr lang="zh-CN" altLang="en-US" sz="2000" b="1" smtClean="0">
                <a:latin typeface="楷体_GB2312" pitchFamily="49" charset="-122"/>
                <a:ea typeface="楷体_GB2312" pitchFamily="49" charset="-122"/>
              </a:rPr>
              <a:t>个，状态量约为</a:t>
            </a:r>
            <a:r>
              <a:rPr lang="en-US" altLang="zh-CN" sz="2000" b="1" smtClean="0">
                <a:latin typeface="楷体_GB2312" pitchFamily="49" charset="-122"/>
                <a:ea typeface="楷体_GB2312" pitchFamily="49" charset="-122"/>
              </a:rPr>
              <a:t>100</a:t>
            </a:r>
            <a:r>
              <a:rPr lang="en-US" altLang="zh-CN" sz="2000" b="1" smtClean="0">
                <a:latin typeface="Times New Roman" pitchFamily="18" charset="0"/>
                <a:ea typeface="楷体_GB2312" pitchFamily="49" charset="-122"/>
              </a:rPr>
              <a:t>~</a:t>
            </a:r>
            <a:r>
              <a:rPr lang="en-US" altLang="zh-CN" sz="2000" b="1" smtClean="0">
                <a:latin typeface="楷体_GB2312" pitchFamily="49" charset="-122"/>
                <a:ea typeface="楷体_GB2312" pitchFamily="49" charset="-122"/>
              </a:rPr>
              <a:t>500</a:t>
            </a:r>
            <a:r>
              <a:rPr lang="zh-CN" altLang="en-US" sz="2000" b="1" smtClean="0">
                <a:latin typeface="楷体_GB2312" pitchFamily="49" charset="-122"/>
                <a:ea typeface="楷体_GB2312" pitchFamily="49" charset="-122"/>
              </a:rPr>
              <a:t>个，集中在一个站内可省去通信过程，实时性好。</a:t>
            </a:r>
          </a:p>
        </p:txBody>
      </p:sp>
    </p:spTree>
    <p:extLst>
      <p:ext uri="{BB962C8B-B14F-4D97-AF65-F5344CB8AC3E}">
        <p14:creationId xmlns:p14="http://schemas.microsoft.com/office/powerpoint/2010/main" val="639251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447800" y="228600"/>
            <a:ext cx="7459663" cy="1462088"/>
          </a:xfrm>
        </p:spPr>
        <p:txBody>
          <a:bodyPr/>
          <a:lstStyle/>
          <a:p>
            <a:pPr eaLnBrk="1" hangingPunct="1"/>
            <a:r>
              <a:rPr lang="zh-CN" altLang="en-US" sz="4000" b="1" smtClean="0">
                <a:solidFill>
                  <a:srgbClr val="006600"/>
                </a:solidFill>
                <a:latin typeface="隶书" pitchFamily="49" charset="-122"/>
                <a:ea typeface="隶书" pitchFamily="49" charset="-122"/>
              </a:rPr>
              <a:t>横河公司：</a:t>
            </a:r>
            <a:br>
              <a:rPr lang="zh-CN" altLang="en-US" sz="4000" b="1" smtClean="0">
                <a:solidFill>
                  <a:srgbClr val="006600"/>
                </a:solidFill>
                <a:latin typeface="隶书" pitchFamily="49" charset="-122"/>
                <a:ea typeface="隶书" pitchFamily="49" charset="-122"/>
              </a:rPr>
            </a:br>
            <a:r>
              <a:rPr lang="en-US" altLang="zh-CN" sz="4000" b="1" smtClean="0">
                <a:solidFill>
                  <a:srgbClr val="006600"/>
                </a:solidFill>
                <a:latin typeface="隶书" pitchFamily="49" charset="-122"/>
                <a:ea typeface="隶书" pitchFamily="49" charset="-122"/>
              </a:rPr>
              <a:t>CENTUM A</a:t>
            </a:r>
            <a:r>
              <a:rPr lang="zh-CN" altLang="en-US" sz="4000" b="1" smtClean="0">
                <a:solidFill>
                  <a:srgbClr val="006600"/>
                </a:solidFill>
                <a:latin typeface="隶书" pitchFamily="49" charset="-122"/>
                <a:ea typeface="隶书" pitchFamily="49" charset="-122"/>
              </a:rPr>
              <a:t>型集散控制系统</a:t>
            </a:r>
            <a:r>
              <a:rPr lang="zh-CN" altLang="en-US" smtClean="0"/>
              <a:t> </a:t>
            </a:r>
          </a:p>
        </p:txBody>
      </p:sp>
      <p:pic>
        <p:nvPicPr>
          <p:cNvPr id="50179" name="Picture 4" descr="0552.gif (3393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90800"/>
            <a:ext cx="4114800"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5"/>
          <p:cNvSpPr>
            <a:spLocks noChangeArrowheads="1"/>
          </p:cNvSpPr>
          <p:nvPr/>
        </p:nvSpPr>
        <p:spPr bwMode="auto">
          <a:xfrm>
            <a:off x="4876800" y="1770063"/>
            <a:ext cx="38100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2000">
                <a:solidFill>
                  <a:schemeClr val="tx1"/>
                </a:solidFill>
                <a:latin typeface="楷体_GB2312" pitchFamily="49" charset="-122"/>
                <a:ea typeface="楷体_GB2312" pitchFamily="49" charset="-122"/>
              </a:rPr>
              <a:t>配有</a:t>
            </a:r>
            <a:r>
              <a:rPr lang="en-US" altLang="zh-CN" sz="2000">
                <a:solidFill>
                  <a:schemeClr val="tx1"/>
                </a:solidFill>
                <a:latin typeface="楷体_GB2312" pitchFamily="49" charset="-122"/>
                <a:ea typeface="楷体_GB2312" pitchFamily="49" charset="-122"/>
              </a:rPr>
              <a:t>YEWCOM 7000</a:t>
            </a:r>
            <a:r>
              <a:rPr lang="zh-CN" altLang="en-US" sz="2000">
                <a:solidFill>
                  <a:schemeClr val="tx1"/>
                </a:solidFill>
                <a:latin typeface="楷体_GB2312" pitchFamily="49" charset="-122"/>
                <a:ea typeface="楷体_GB2312" pitchFamily="49" charset="-122"/>
              </a:rPr>
              <a:t>小型机作为上位机，包括现场控制站</a:t>
            </a:r>
            <a:r>
              <a:rPr lang="en-US" altLang="zh-CN" sz="2000">
                <a:solidFill>
                  <a:schemeClr val="tx1"/>
                </a:solidFill>
                <a:latin typeface="楷体_GB2312" pitchFamily="49" charset="-122"/>
                <a:ea typeface="楷体_GB2312" pitchFamily="49" charset="-122"/>
              </a:rPr>
              <a:t>CFCD2</a:t>
            </a:r>
            <a:r>
              <a:rPr lang="zh-CN" altLang="en-US" sz="2000">
                <a:solidFill>
                  <a:schemeClr val="tx1"/>
                </a:solidFill>
                <a:latin typeface="楷体_GB2312" pitchFamily="49" charset="-122"/>
                <a:ea typeface="楷体_GB2312" pitchFamily="49" charset="-122"/>
              </a:rPr>
              <a:t>、操作站</a:t>
            </a:r>
            <a:r>
              <a:rPr lang="en-US" altLang="zh-CN" sz="2000">
                <a:solidFill>
                  <a:schemeClr val="tx1"/>
                </a:solidFill>
                <a:latin typeface="楷体_GB2312" pitchFamily="49" charset="-122"/>
                <a:ea typeface="楷体_GB2312" pitchFamily="49" charset="-122"/>
              </a:rPr>
              <a:t>COPSV</a:t>
            </a:r>
            <a:r>
              <a:rPr lang="zh-CN" altLang="en-US" sz="2000">
                <a:solidFill>
                  <a:schemeClr val="tx1"/>
                </a:solidFill>
                <a:latin typeface="楷体_GB2312" pitchFamily="49" charset="-122"/>
                <a:ea typeface="楷体_GB2312" pitchFamily="49" charset="-122"/>
              </a:rPr>
              <a:t>／</a:t>
            </a:r>
            <a:r>
              <a:rPr lang="en-US" altLang="zh-CN" sz="2000">
                <a:solidFill>
                  <a:schemeClr val="tx1"/>
                </a:solidFill>
                <a:latin typeface="楷体_GB2312" pitchFamily="49" charset="-122"/>
                <a:ea typeface="楷体_GB2312" pitchFamily="49" charset="-122"/>
              </a:rPr>
              <a:t>COPCV</a:t>
            </a:r>
            <a:r>
              <a:rPr lang="zh-CN" altLang="en-US" sz="2000">
                <a:solidFill>
                  <a:schemeClr val="tx1"/>
                </a:solidFill>
                <a:latin typeface="楷体_GB2312" pitchFamily="49" charset="-122"/>
                <a:ea typeface="楷体_GB2312" pitchFamily="49" charset="-122"/>
              </a:rPr>
              <a:t>、数据通讯母线</a:t>
            </a:r>
            <a:r>
              <a:rPr lang="en-US" altLang="zh-CN" sz="2000">
                <a:solidFill>
                  <a:schemeClr val="tx1"/>
                </a:solidFill>
                <a:latin typeface="楷体_GB2312" pitchFamily="49" charset="-122"/>
                <a:ea typeface="楷体_GB2312" pitchFamily="49" charset="-122"/>
              </a:rPr>
              <a:t>HF-BUS</a:t>
            </a:r>
            <a:r>
              <a:rPr lang="zh-CN" altLang="en-US" sz="2000">
                <a:solidFill>
                  <a:schemeClr val="tx1"/>
                </a:solidFill>
                <a:latin typeface="楷体_GB2312" pitchFamily="49" charset="-122"/>
                <a:ea typeface="楷体_GB2312" pitchFamily="49" charset="-122"/>
              </a:rPr>
              <a:t>等构成。</a:t>
            </a:r>
          </a:p>
          <a:p>
            <a:pPr algn="l" eaLnBrk="1" hangingPunct="1"/>
            <a:r>
              <a:rPr lang="zh-CN" altLang="en-US" sz="2000">
                <a:solidFill>
                  <a:schemeClr val="tx1"/>
                </a:solidFill>
                <a:latin typeface="楷体_GB2312" pitchFamily="49" charset="-122"/>
                <a:ea typeface="楷体_GB2312" pitchFamily="49" charset="-122"/>
              </a:rPr>
              <a:t>上位机可以连接数个终端和其它外设。</a:t>
            </a:r>
          </a:p>
          <a:p>
            <a:pPr algn="l" eaLnBrk="1" hangingPunct="1"/>
            <a:r>
              <a:rPr lang="zh-CN" altLang="en-US" sz="2000">
                <a:solidFill>
                  <a:schemeClr val="tx1"/>
                </a:solidFill>
                <a:latin typeface="楷体_GB2312" pitchFamily="49" charset="-122"/>
                <a:ea typeface="楷体_GB2312" pitchFamily="49" charset="-122"/>
              </a:rPr>
              <a:t>现场控制站</a:t>
            </a:r>
            <a:r>
              <a:rPr lang="en-US" altLang="zh-CN" sz="2000">
                <a:solidFill>
                  <a:schemeClr val="tx1"/>
                </a:solidFill>
                <a:latin typeface="楷体_GB2312" pitchFamily="49" charset="-122"/>
                <a:ea typeface="楷体_GB2312" pitchFamily="49" charset="-122"/>
              </a:rPr>
              <a:t>CFCD2</a:t>
            </a:r>
            <a:r>
              <a:rPr lang="zh-CN" altLang="en-US" sz="2000">
                <a:solidFill>
                  <a:schemeClr val="tx1"/>
                </a:solidFill>
                <a:latin typeface="楷体_GB2312" pitchFamily="49" charset="-122"/>
                <a:ea typeface="楷体_GB2312" pitchFamily="49" charset="-122"/>
              </a:rPr>
              <a:t>用作直接控制，</a:t>
            </a:r>
          </a:p>
          <a:p>
            <a:pPr algn="l" eaLnBrk="1" hangingPunct="1"/>
            <a:r>
              <a:rPr lang="zh-CN" altLang="en-US" sz="2000">
                <a:solidFill>
                  <a:schemeClr val="tx1"/>
                </a:solidFill>
                <a:latin typeface="楷体_GB2312" pitchFamily="49" charset="-122"/>
                <a:ea typeface="楷体_GB2312" pitchFamily="49" charset="-122"/>
              </a:rPr>
              <a:t>操作站</a:t>
            </a:r>
            <a:r>
              <a:rPr lang="en-US" altLang="zh-CN" sz="2000">
                <a:solidFill>
                  <a:schemeClr val="tx1"/>
                </a:solidFill>
                <a:latin typeface="楷体_GB2312" pitchFamily="49" charset="-122"/>
                <a:ea typeface="楷体_GB2312" pitchFamily="49" charset="-122"/>
              </a:rPr>
              <a:t>COPSV</a:t>
            </a:r>
            <a:r>
              <a:rPr lang="zh-CN" altLang="en-US" sz="2000">
                <a:solidFill>
                  <a:schemeClr val="tx1"/>
                </a:solidFill>
                <a:latin typeface="楷体_GB2312" pitchFamily="49" charset="-122"/>
                <a:ea typeface="楷体_GB2312" pitchFamily="49" charset="-122"/>
              </a:rPr>
              <a:t>／</a:t>
            </a:r>
            <a:r>
              <a:rPr lang="en-US" altLang="zh-CN" sz="2000">
                <a:solidFill>
                  <a:schemeClr val="tx1"/>
                </a:solidFill>
                <a:latin typeface="楷体_GB2312" pitchFamily="49" charset="-122"/>
                <a:ea typeface="楷体_GB2312" pitchFamily="49" charset="-122"/>
              </a:rPr>
              <a:t>COPCV</a:t>
            </a:r>
            <a:r>
              <a:rPr lang="zh-CN" altLang="en-US" sz="2000">
                <a:solidFill>
                  <a:schemeClr val="tx1"/>
                </a:solidFill>
                <a:latin typeface="楷体_GB2312" pitchFamily="49" charset="-122"/>
                <a:ea typeface="楷体_GB2312" pitchFamily="49" charset="-122"/>
              </a:rPr>
              <a:t>完成操作和现场监视，</a:t>
            </a:r>
          </a:p>
          <a:p>
            <a:pPr algn="l" eaLnBrk="1" hangingPunct="1"/>
            <a:r>
              <a:rPr lang="zh-CN" altLang="en-US" sz="2000">
                <a:solidFill>
                  <a:schemeClr val="tx1"/>
                </a:solidFill>
                <a:latin typeface="楷体_GB2312" pitchFamily="49" charset="-122"/>
                <a:ea typeface="楷体_GB2312" pitchFamily="49" charset="-122"/>
              </a:rPr>
              <a:t>现场控制站和操作站通过</a:t>
            </a:r>
            <a:r>
              <a:rPr lang="en-US" altLang="zh-CN" sz="2000">
                <a:solidFill>
                  <a:schemeClr val="tx1"/>
                </a:solidFill>
                <a:latin typeface="楷体_GB2312" pitchFamily="49" charset="-122"/>
                <a:ea typeface="楷体_GB2312" pitchFamily="49" charset="-122"/>
              </a:rPr>
              <a:t>HF-BUS</a:t>
            </a:r>
            <a:r>
              <a:rPr lang="zh-CN" altLang="en-US" sz="2000">
                <a:solidFill>
                  <a:schemeClr val="tx1"/>
                </a:solidFill>
                <a:latin typeface="楷体_GB2312" pitchFamily="49" charset="-122"/>
                <a:ea typeface="楷体_GB2312" pitchFamily="49" charset="-122"/>
              </a:rPr>
              <a:t>相连接。</a:t>
            </a:r>
            <a:r>
              <a:rPr lang="zh-CN" altLang="en-US" sz="2000">
                <a:solidFill>
                  <a:srgbClr val="FF3300"/>
                </a:solidFill>
                <a:latin typeface="楷体_GB2312" pitchFamily="49" charset="-122"/>
                <a:ea typeface="楷体_GB2312" pitchFamily="49" charset="-122"/>
              </a:rPr>
              <a:t> </a:t>
            </a:r>
          </a:p>
        </p:txBody>
      </p:sp>
    </p:spTree>
    <p:extLst>
      <p:ext uri="{BB962C8B-B14F-4D97-AF65-F5344CB8AC3E}">
        <p14:creationId xmlns:p14="http://schemas.microsoft.com/office/powerpoint/2010/main" val="4270384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ChangeArrowheads="1"/>
          </p:cNvSpPr>
          <p:nvPr/>
        </p:nvSpPr>
        <p:spPr bwMode="auto">
          <a:xfrm>
            <a:off x="76200" y="485775"/>
            <a:ext cx="9067800"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1053" tIns="1141053" rIns="1141053" bIns="1141053"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20000"/>
              </a:lnSpc>
            </a:pPr>
            <a:r>
              <a:rPr lang="en-US" altLang="zh-CN">
                <a:solidFill>
                  <a:srgbClr val="0000FF"/>
                </a:solidFill>
                <a:latin typeface="楷体_GB2312" pitchFamily="49" charset="-122"/>
                <a:ea typeface="楷体_GB2312" pitchFamily="49" charset="-122"/>
                <a:cs typeface="Times New Roman" pitchFamily="18" charset="0"/>
              </a:rPr>
              <a:t>1</a:t>
            </a:r>
            <a:r>
              <a:rPr lang="zh-CN" altLang="en-US">
                <a:solidFill>
                  <a:srgbClr val="0000FF"/>
                </a:solidFill>
                <a:latin typeface="楷体_GB2312" pitchFamily="49" charset="-122"/>
                <a:ea typeface="楷体_GB2312" pitchFamily="49" charset="-122"/>
                <a:cs typeface="Times New Roman" pitchFamily="18" charset="0"/>
              </a:rPr>
              <a:t>、控制站内关键部件都采用双重化冗余；</a:t>
            </a:r>
          </a:p>
          <a:p>
            <a:pPr algn="l">
              <a:lnSpc>
                <a:spcPct val="120000"/>
              </a:lnSpc>
            </a:pPr>
            <a:r>
              <a:rPr lang="en-US" altLang="zh-CN">
                <a:solidFill>
                  <a:srgbClr val="0000FF"/>
                </a:solidFill>
                <a:latin typeface="楷体_GB2312" pitchFamily="49" charset="-122"/>
                <a:ea typeface="楷体_GB2312" pitchFamily="49" charset="-122"/>
                <a:cs typeface="Times New Roman" pitchFamily="18" charset="0"/>
              </a:rPr>
              <a:t>2</a:t>
            </a:r>
            <a:r>
              <a:rPr lang="zh-CN" altLang="en-US">
                <a:solidFill>
                  <a:srgbClr val="0000FF"/>
                </a:solidFill>
                <a:latin typeface="楷体_GB2312" pitchFamily="49" charset="-122"/>
                <a:ea typeface="楷体_GB2312" pitchFamily="49" charset="-122"/>
                <a:cs typeface="Times New Roman" pitchFamily="18" charset="0"/>
              </a:rPr>
              <a:t>、冗余备用设备始终处于热备用待机方式；</a:t>
            </a:r>
          </a:p>
          <a:p>
            <a:pPr algn="l">
              <a:lnSpc>
                <a:spcPct val="120000"/>
              </a:lnSpc>
            </a:pPr>
            <a:r>
              <a:rPr lang="en-US" altLang="zh-CN">
                <a:solidFill>
                  <a:srgbClr val="0000FF"/>
                </a:solidFill>
                <a:latin typeface="楷体_GB2312" pitchFamily="49" charset="-122"/>
                <a:ea typeface="楷体_GB2312" pitchFamily="49" charset="-122"/>
                <a:cs typeface="Times New Roman" pitchFamily="18" charset="0"/>
              </a:rPr>
              <a:t>3</a:t>
            </a:r>
            <a:r>
              <a:rPr lang="zh-CN" altLang="en-US">
                <a:solidFill>
                  <a:srgbClr val="0000FF"/>
                </a:solidFill>
                <a:latin typeface="楷体_GB2312" pitchFamily="49" charset="-122"/>
                <a:ea typeface="楷体_GB2312" pitchFamily="49" charset="-122"/>
                <a:cs typeface="Times New Roman" pitchFamily="18" charset="0"/>
              </a:rPr>
              <a:t>、设备自诊断监视，发现故障无间断平滑切换。</a:t>
            </a:r>
          </a:p>
          <a:p>
            <a:pPr algn="l"/>
            <a:endParaRPr lang="en-US" altLang="zh-CN" sz="1800" b="0">
              <a:solidFill>
                <a:srgbClr val="0000FF"/>
              </a:solidFill>
              <a:latin typeface="Arial" pitchFamily="34" charset="0"/>
              <a:ea typeface="楷体_GB2312" pitchFamily="49" charset="-122"/>
              <a:cs typeface="Times New Roman" pitchFamily="18" charset="0"/>
            </a:endParaRPr>
          </a:p>
        </p:txBody>
      </p:sp>
      <p:sp>
        <p:nvSpPr>
          <p:cNvPr id="7172" name="Rectangle 6"/>
          <p:cNvSpPr>
            <a:spLocks noChangeArrowheads="1"/>
          </p:cNvSpPr>
          <p:nvPr/>
        </p:nvSpPr>
        <p:spPr bwMode="auto">
          <a:xfrm>
            <a:off x="609600" y="3857625"/>
            <a:ext cx="80010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endParaRPr lang="en-US" altLang="zh-CN" sz="1000" b="0">
              <a:solidFill>
                <a:schemeClr val="tx1"/>
              </a:solidFill>
              <a:latin typeface="Tahoma" pitchFamily="34" charset="0"/>
              <a:cs typeface="Times New Roman" pitchFamily="18" charset="0"/>
            </a:endParaRPr>
          </a:p>
          <a:p>
            <a:pPr algn="l"/>
            <a:r>
              <a:rPr lang="en-US" altLang="zh-CN" sz="1000" b="0">
                <a:solidFill>
                  <a:schemeClr val="tx1"/>
                </a:solidFill>
                <a:latin typeface="Arial" pitchFamily="34" charset="0"/>
                <a:cs typeface="Times New Roman" pitchFamily="18" charset="0"/>
              </a:rPr>
              <a:t/>
            </a:r>
            <a:br>
              <a:rPr lang="en-US" altLang="zh-CN" sz="1000" b="0">
                <a:solidFill>
                  <a:schemeClr val="tx1"/>
                </a:solidFill>
                <a:latin typeface="Arial" pitchFamily="34" charset="0"/>
                <a:cs typeface="Times New Roman" pitchFamily="18" charset="0"/>
              </a:rPr>
            </a:br>
            <a:endParaRPr lang="en-US" altLang="zh-CN" sz="900" b="0">
              <a:solidFill>
                <a:schemeClr val="tx1"/>
              </a:solidFill>
              <a:latin typeface="Arial" pitchFamily="34" charset="0"/>
            </a:endParaRPr>
          </a:p>
          <a:p>
            <a:pPr algn="l">
              <a:lnSpc>
                <a:spcPct val="120000"/>
              </a:lnSpc>
            </a:pPr>
            <a:r>
              <a:rPr lang="zh-CN" altLang="en-US" sz="2000">
                <a:solidFill>
                  <a:srgbClr val="0000FF"/>
                </a:solidFill>
                <a:latin typeface="楷体_GB2312" pitchFamily="49" charset="-122"/>
                <a:ea typeface="楷体_GB2312" pitchFamily="49" charset="-122"/>
                <a:cs typeface="Times New Roman" pitchFamily="18" charset="0"/>
              </a:rPr>
              <a:t>双重化（热备用）详细原理 </a:t>
            </a:r>
            <a:r>
              <a:rPr lang="en-US" altLang="zh-CN" sz="2000">
                <a:solidFill>
                  <a:srgbClr val="0000FF"/>
                </a:solidFill>
                <a:latin typeface="楷体_GB2312" pitchFamily="49" charset="-122"/>
                <a:ea typeface="楷体_GB2312" pitchFamily="49" charset="-122"/>
                <a:cs typeface="Times New Roman" pitchFamily="18" charset="0"/>
              </a:rPr>
              <a:t>P120 RF-FIG3-2</a:t>
            </a:r>
            <a:r>
              <a:rPr lang="zh-CN" altLang="en-US" sz="2000">
                <a:solidFill>
                  <a:srgbClr val="0000FF"/>
                </a:solidFill>
                <a:latin typeface="楷体_GB2312" pitchFamily="49" charset="-122"/>
                <a:ea typeface="楷体_GB2312" pitchFamily="49" charset="-122"/>
                <a:cs typeface="Times New Roman" pitchFamily="18" charset="0"/>
              </a:rPr>
              <a:t>、</a:t>
            </a:r>
            <a:r>
              <a:rPr lang="en-US" altLang="zh-CN" sz="2000">
                <a:solidFill>
                  <a:srgbClr val="0000FF"/>
                </a:solidFill>
                <a:latin typeface="楷体_GB2312" pitchFamily="49" charset="-122"/>
                <a:ea typeface="楷体_GB2312" pitchFamily="49" charset="-122"/>
                <a:cs typeface="Times New Roman" pitchFamily="18" charset="0"/>
              </a:rPr>
              <a:t>3-3</a:t>
            </a:r>
            <a:endParaRPr lang="en-US" altLang="zh-CN" sz="2000">
              <a:solidFill>
                <a:srgbClr val="0000FF"/>
              </a:solidFill>
              <a:latin typeface="楷体_GB2312" pitchFamily="49" charset="-122"/>
              <a:ea typeface="楷体_GB2312" pitchFamily="49" charset="-122"/>
            </a:endParaRPr>
          </a:p>
          <a:p>
            <a:pPr algn="l">
              <a:lnSpc>
                <a:spcPct val="120000"/>
              </a:lnSpc>
            </a:pPr>
            <a:r>
              <a:rPr lang="zh-CN" altLang="en-US" sz="2000">
                <a:solidFill>
                  <a:srgbClr val="0000FF"/>
                </a:solidFill>
                <a:latin typeface="楷体_GB2312" pitchFamily="49" charset="-122"/>
                <a:ea typeface="楷体_GB2312" pitchFamily="49" charset="-122"/>
              </a:rPr>
              <a:t>核心问题：主要部件采用双配置。</a:t>
            </a:r>
          </a:p>
          <a:p>
            <a:pPr algn="l">
              <a:lnSpc>
                <a:spcPct val="120000"/>
              </a:lnSpc>
            </a:pPr>
            <a:r>
              <a:rPr lang="zh-CN" altLang="en-US" sz="2000">
                <a:solidFill>
                  <a:srgbClr val="0000FF"/>
                </a:solidFill>
                <a:latin typeface="楷体_GB2312" pitchFamily="49" charset="-122"/>
                <a:ea typeface="楷体_GB2312" pitchFamily="49" charset="-122"/>
              </a:rPr>
              <a:t>双配置部件包括：（</a:t>
            </a:r>
            <a:r>
              <a:rPr lang="en-US" altLang="zh-CN" sz="2000">
                <a:solidFill>
                  <a:srgbClr val="0000FF"/>
                </a:solidFill>
                <a:latin typeface="楷体_GB2312" pitchFamily="49" charset="-122"/>
                <a:ea typeface="楷体_GB2312" pitchFamily="49" charset="-122"/>
              </a:rPr>
              <a:t>1</a:t>
            </a:r>
            <a:r>
              <a:rPr lang="zh-CN" altLang="en-US" sz="2000">
                <a:solidFill>
                  <a:srgbClr val="0000FF"/>
                </a:solidFill>
                <a:latin typeface="楷体_GB2312" pitchFamily="49" charset="-122"/>
                <a:ea typeface="楷体_GB2312" pitchFamily="49" charset="-122"/>
              </a:rPr>
              <a:t>）运算控制部件、（</a:t>
            </a:r>
            <a:r>
              <a:rPr lang="en-US" altLang="zh-CN" sz="2000">
                <a:solidFill>
                  <a:srgbClr val="0000FF"/>
                </a:solidFill>
                <a:latin typeface="楷体_GB2312" pitchFamily="49" charset="-122"/>
                <a:ea typeface="楷体_GB2312" pitchFamily="49" charset="-122"/>
              </a:rPr>
              <a:t>2</a:t>
            </a:r>
            <a:r>
              <a:rPr lang="zh-CN" altLang="en-US" sz="2000">
                <a:solidFill>
                  <a:srgbClr val="0000FF"/>
                </a:solidFill>
                <a:latin typeface="楷体_GB2312" pitchFamily="49" charset="-122"/>
                <a:ea typeface="楷体_GB2312" pitchFamily="49" charset="-122"/>
              </a:rPr>
              <a:t>）供电电源、（</a:t>
            </a:r>
            <a:r>
              <a:rPr lang="en-US" altLang="zh-CN" sz="2000">
                <a:solidFill>
                  <a:srgbClr val="0000FF"/>
                </a:solidFill>
                <a:latin typeface="楷体_GB2312" pitchFamily="49" charset="-122"/>
                <a:ea typeface="楷体_GB2312" pitchFamily="49" charset="-122"/>
              </a:rPr>
              <a:t>3</a:t>
            </a:r>
            <a:r>
              <a:rPr lang="zh-CN" altLang="en-US" sz="2000">
                <a:solidFill>
                  <a:srgbClr val="0000FF"/>
                </a:solidFill>
                <a:latin typeface="楷体_GB2312" pitchFamily="49" charset="-122"/>
                <a:ea typeface="楷体_GB2312" pitchFamily="49" charset="-122"/>
              </a:rPr>
              <a:t>）总线及通信耦合器等。</a:t>
            </a:r>
          </a:p>
          <a:p>
            <a:pPr algn="l">
              <a:lnSpc>
                <a:spcPct val="120000"/>
              </a:lnSpc>
            </a:pPr>
            <a:r>
              <a:rPr lang="zh-CN" altLang="en-US" sz="2000">
                <a:solidFill>
                  <a:srgbClr val="0000FF"/>
                </a:solidFill>
                <a:latin typeface="楷体_GB2312" pitchFamily="49" charset="-122"/>
                <a:ea typeface="楷体_GB2312" pitchFamily="49" charset="-122"/>
              </a:rPr>
              <a:t>双重化切换原理：两个运算控制插件并联相接，某一运算控制插件有故障时相互切换，同时保证切换时无扰动。</a:t>
            </a:r>
          </a:p>
        </p:txBody>
      </p:sp>
      <p:sp>
        <p:nvSpPr>
          <p:cNvPr id="7173" name="Rectangle 7"/>
          <p:cNvSpPr>
            <a:spLocks noChangeArrowheads="1"/>
          </p:cNvSpPr>
          <p:nvPr/>
        </p:nvSpPr>
        <p:spPr bwMode="auto">
          <a:xfrm>
            <a:off x="838200" y="762000"/>
            <a:ext cx="7086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4000" b="0">
                <a:solidFill>
                  <a:srgbClr val="009900"/>
                </a:solidFill>
                <a:latin typeface="Tahoma" pitchFamily="34" charset="0"/>
                <a:ea typeface="隶书" pitchFamily="49" charset="-122"/>
              </a:rPr>
              <a:t>站内集中控制危险的防范措施</a:t>
            </a:r>
          </a:p>
        </p:txBody>
      </p:sp>
      <p:sp>
        <p:nvSpPr>
          <p:cNvPr id="7174" name="Rectangle 8"/>
          <p:cNvSpPr>
            <a:spLocks noChangeArrowheads="1"/>
          </p:cNvSpPr>
          <p:nvPr/>
        </p:nvSpPr>
        <p:spPr bwMode="auto">
          <a:xfrm>
            <a:off x="5105400" y="3429000"/>
            <a:ext cx="201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800" b="0">
                <a:solidFill>
                  <a:schemeClr val="hlink"/>
                </a:solidFill>
                <a:latin typeface="Tahoma" pitchFamily="34" charset="0"/>
                <a:ea typeface="隶书" pitchFamily="49" charset="-122"/>
              </a:rPr>
              <a:t>双重化措施示意图</a:t>
            </a:r>
          </a:p>
        </p:txBody>
      </p:sp>
      <p:graphicFrame>
        <p:nvGraphicFramePr>
          <p:cNvPr id="7170" name="Object 9"/>
          <p:cNvGraphicFramePr>
            <a:graphicFrameLocks noChangeAspect="1"/>
          </p:cNvGraphicFramePr>
          <p:nvPr>
            <p:ph/>
          </p:nvPr>
        </p:nvGraphicFramePr>
        <p:xfrm>
          <a:off x="1295400" y="3048000"/>
          <a:ext cx="3544888" cy="1114425"/>
        </p:xfrm>
        <a:graphic>
          <a:graphicData uri="http://schemas.openxmlformats.org/presentationml/2006/ole">
            <mc:AlternateContent xmlns:mc="http://schemas.openxmlformats.org/markup-compatibility/2006">
              <mc:Choice xmlns:v="urn:schemas-microsoft-com:vml" Requires="v">
                <p:oleObj spid="_x0000_s6148" name="Visio" r:id="rId3" imgW="3544729" imgH="1114755" progId="Visio.Drawing.11">
                  <p:embed/>
                </p:oleObj>
              </mc:Choice>
              <mc:Fallback>
                <p:oleObj name="Visio" r:id="rId3" imgW="3544729" imgH="111475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048000"/>
                        <a:ext cx="3544888"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100924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057400" y="990600"/>
            <a:ext cx="5935663" cy="762000"/>
          </a:xfrm>
        </p:spPr>
        <p:txBody>
          <a:bodyPr/>
          <a:lstStyle/>
          <a:p>
            <a:pPr eaLnBrk="1" hangingPunct="1"/>
            <a:r>
              <a:rPr lang="zh-CN" altLang="en-US" smtClean="0">
                <a:solidFill>
                  <a:srgbClr val="009900"/>
                </a:solidFill>
                <a:ea typeface="隶书" pitchFamily="49" charset="-122"/>
              </a:rPr>
              <a:t>运算控制插件说明：</a:t>
            </a:r>
          </a:p>
        </p:txBody>
      </p:sp>
      <p:sp>
        <p:nvSpPr>
          <p:cNvPr id="51203" name="Rectangle 3"/>
          <p:cNvSpPr>
            <a:spLocks noGrp="1" noChangeArrowheads="1"/>
          </p:cNvSpPr>
          <p:nvPr>
            <p:ph type="body" idx="1"/>
          </p:nvPr>
        </p:nvSpPr>
        <p:spPr>
          <a:xfrm>
            <a:off x="685800" y="2057400"/>
            <a:ext cx="7772400" cy="4114800"/>
          </a:xfrm>
        </p:spPr>
        <p:txBody>
          <a:bodyPr/>
          <a:lstStyle/>
          <a:p>
            <a:pPr eaLnBrk="1" hangingPunct="1">
              <a:lnSpc>
                <a:spcPct val="90000"/>
              </a:lnSpc>
            </a:pPr>
            <a:endParaRPr lang="en-US" altLang="zh-CN" sz="2400" smtClean="0"/>
          </a:p>
          <a:p>
            <a:pPr eaLnBrk="1" hangingPunct="1">
              <a:lnSpc>
                <a:spcPct val="120000"/>
              </a:lnSpc>
            </a:pPr>
            <a:r>
              <a:rPr lang="zh-CN" altLang="en-US" sz="2400" smtClean="0">
                <a:solidFill>
                  <a:srgbClr val="990000"/>
                </a:solidFill>
              </a:rPr>
              <a:t>（</a:t>
            </a:r>
            <a:r>
              <a:rPr lang="en-US" altLang="zh-CN" sz="2400" smtClean="0">
                <a:solidFill>
                  <a:srgbClr val="990000"/>
                </a:solidFill>
              </a:rPr>
              <a:t>1</a:t>
            </a:r>
            <a:r>
              <a:rPr lang="zh-CN" altLang="en-US" sz="2400" smtClean="0">
                <a:solidFill>
                  <a:srgbClr val="990000"/>
                </a:solidFill>
              </a:rPr>
              <a:t>）插件可包含多路输入输出，例：</a:t>
            </a:r>
            <a:r>
              <a:rPr lang="en-US" altLang="zh-CN" sz="2400" smtClean="0">
                <a:solidFill>
                  <a:srgbClr val="990000"/>
                </a:solidFill>
              </a:rPr>
              <a:t>MAC2</a:t>
            </a:r>
            <a:r>
              <a:rPr lang="zh-CN" altLang="en-US" sz="2400" smtClean="0">
                <a:solidFill>
                  <a:srgbClr val="990000"/>
                </a:solidFill>
              </a:rPr>
              <a:t>有</a:t>
            </a:r>
            <a:r>
              <a:rPr lang="en-US" altLang="zh-CN" sz="2400" smtClean="0">
                <a:solidFill>
                  <a:srgbClr val="990000"/>
                </a:solidFill>
              </a:rPr>
              <a:t>8</a:t>
            </a:r>
            <a:r>
              <a:rPr lang="zh-CN" altLang="en-US" sz="2400" smtClean="0">
                <a:solidFill>
                  <a:srgbClr val="990000"/>
                </a:solidFill>
              </a:rPr>
              <a:t>路</a:t>
            </a:r>
            <a:r>
              <a:rPr lang="en-US" altLang="zh-CN" sz="2400" smtClean="0">
                <a:solidFill>
                  <a:srgbClr val="990000"/>
                </a:solidFill>
              </a:rPr>
              <a:t>1~5V</a:t>
            </a:r>
            <a:r>
              <a:rPr lang="zh-CN" altLang="en-US" sz="2400" smtClean="0">
                <a:solidFill>
                  <a:srgbClr val="990000"/>
                </a:solidFill>
              </a:rPr>
              <a:t>输入，</a:t>
            </a:r>
            <a:r>
              <a:rPr lang="en-US" altLang="zh-CN" sz="2400" smtClean="0">
                <a:solidFill>
                  <a:srgbClr val="990000"/>
                </a:solidFill>
              </a:rPr>
              <a:t>8</a:t>
            </a:r>
            <a:r>
              <a:rPr lang="zh-CN" altLang="en-US" sz="2400" smtClean="0">
                <a:solidFill>
                  <a:srgbClr val="990000"/>
                </a:solidFill>
              </a:rPr>
              <a:t>路</a:t>
            </a:r>
            <a:r>
              <a:rPr lang="en-US" altLang="zh-CN" sz="2400" smtClean="0">
                <a:solidFill>
                  <a:srgbClr val="990000"/>
                </a:solidFill>
              </a:rPr>
              <a:t>4~20mA</a:t>
            </a:r>
            <a:r>
              <a:rPr lang="zh-CN" altLang="en-US" sz="2400" smtClean="0">
                <a:solidFill>
                  <a:srgbClr val="990000"/>
                </a:solidFill>
              </a:rPr>
              <a:t>输出。</a:t>
            </a:r>
          </a:p>
          <a:p>
            <a:pPr eaLnBrk="1" hangingPunct="1">
              <a:lnSpc>
                <a:spcPct val="120000"/>
              </a:lnSpc>
            </a:pPr>
            <a:r>
              <a:rPr lang="zh-CN" altLang="en-US" sz="2400" smtClean="0">
                <a:solidFill>
                  <a:srgbClr val="990000"/>
                </a:solidFill>
              </a:rPr>
              <a:t>（</a:t>
            </a:r>
            <a:r>
              <a:rPr lang="en-US" altLang="zh-CN" sz="2400" smtClean="0">
                <a:solidFill>
                  <a:srgbClr val="990000"/>
                </a:solidFill>
              </a:rPr>
              <a:t>2</a:t>
            </a:r>
            <a:r>
              <a:rPr lang="zh-CN" altLang="en-US" sz="2400" smtClean="0">
                <a:solidFill>
                  <a:srgbClr val="990000"/>
                </a:solidFill>
              </a:rPr>
              <a:t>）必要时需加接隔离电路，例：光隔输入、磁隔输出。</a:t>
            </a:r>
          </a:p>
          <a:p>
            <a:pPr eaLnBrk="1" hangingPunct="1">
              <a:lnSpc>
                <a:spcPct val="120000"/>
              </a:lnSpc>
            </a:pPr>
            <a:r>
              <a:rPr lang="zh-CN" altLang="en-US" sz="2400" smtClean="0">
                <a:solidFill>
                  <a:srgbClr val="990000"/>
                </a:solidFill>
              </a:rPr>
              <a:t>（</a:t>
            </a:r>
            <a:r>
              <a:rPr lang="en-US" altLang="zh-CN" sz="2400" smtClean="0">
                <a:solidFill>
                  <a:srgbClr val="990000"/>
                </a:solidFill>
              </a:rPr>
              <a:t>3</a:t>
            </a:r>
            <a:r>
              <a:rPr lang="zh-CN" altLang="en-US" sz="2400" smtClean="0">
                <a:solidFill>
                  <a:srgbClr val="990000"/>
                </a:solidFill>
              </a:rPr>
              <a:t>）插件实际运算工作在计算机（控制部分</a:t>
            </a:r>
            <a:r>
              <a:rPr lang="en-US" altLang="zh-CN" sz="2400" smtClean="0">
                <a:solidFill>
                  <a:srgbClr val="990000"/>
                </a:solidFill>
              </a:rPr>
              <a:t>RF-FIG-3-2</a:t>
            </a:r>
            <a:r>
              <a:rPr lang="zh-CN" altLang="en-US" sz="2400" smtClean="0">
                <a:solidFill>
                  <a:srgbClr val="990000"/>
                </a:solidFill>
              </a:rPr>
              <a:t>）内完成，插件与计算机之间采用站内通信总线交换数据。</a:t>
            </a:r>
          </a:p>
        </p:txBody>
      </p:sp>
    </p:spTree>
    <p:extLst>
      <p:ext uri="{BB962C8B-B14F-4D97-AF65-F5344CB8AC3E}">
        <p14:creationId xmlns:p14="http://schemas.microsoft.com/office/powerpoint/2010/main" val="1019716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71" name="Group 75"/>
          <p:cNvGraphicFramePr>
            <a:graphicFrameLocks noGrp="1"/>
          </p:cNvGraphicFramePr>
          <p:nvPr>
            <p:ph/>
            <p:extLst>
              <p:ext uri="{D42A27DB-BD31-4B8C-83A1-F6EECF244321}">
                <p14:modId xmlns:p14="http://schemas.microsoft.com/office/powerpoint/2010/main" val="3958223650"/>
              </p:ext>
            </p:extLst>
          </p:nvPr>
        </p:nvGraphicFramePr>
        <p:xfrm>
          <a:off x="1043608" y="2348880"/>
          <a:ext cx="6651848" cy="3227040"/>
        </p:xfrm>
        <a:graphic>
          <a:graphicData uri="http://schemas.openxmlformats.org/drawingml/2006/table">
            <a:tbl>
              <a:tblPr/>
              <a:tblGrid>
                <a:gridCol w="6651848"/>
              </a:tblGrid>
              <a:tr h="64607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3.1 </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集散控制系统（</a:t>
                      </a: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DCS</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）发展及其组成</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607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3.2 DCS</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现场控制站的功能</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275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3.3 DCS</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操作站的功能</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607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3.4 DCS</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控制系统的通信及现场总线</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60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3.5 </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现场总线系统的管理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7910" name="Rectangle 74"/>
          <p:cNvSpPr>
            <a:spLocks noChangeArrowheads="1"/>
          </p:cNvSpPr>
          <p:nvPr/>
        </p:nvSpPr>
        <p:spPr bwMode="auto">
          <a:xfrm>
            <a:off x="755576" y="836712"/>
            <a:ext cx="80842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en-US" altLang="zh-CN" sz="4400" b="0" dirty="0" smtClean="0">
                <a:solidFill>
                  <a:srgbClr val="FF0000"/>
                </a:solidFill>
                <a:latin typeface="黑体" panose="02010609060101010101" pitchFamily="49" charset="-122"/>
                <a:ea typeface="黑体" panose="02010609060101010101" pitchFamily="49" charset="-122"/>
              </a:rPr>
              <a:t>3.</a:t>
            </a:r>
            <a:r>
              <a:rPr lang="zh-CN" altLang="en-US" sz="4400" b="0" dirty="0" smtClean="0">
                <a:solidFill>
                  <a:srgbClr val="FF0000"/>
                </a:solidFill>
                <a:latin typeface="黑体" panose="02010609060101010101" pitchFamily="49" charset="-122"/>
                <a:ea typeface="黑体" panose="02010609060101010101" pitchFamily="49" charset="-122"/>
              </a:rPr>
              <a:t>集散控制系统</a:t>
            </a:r>
            <a:r>
              <a:rPr lang="zh-CN" altLang="en-US" sz="4400" b="0" dirty="0">
                <a:solidFill>
                  <a:srgbClr val="FF0000"/>
                </a:solidFill>
                <a:latin typeface="黑体" panose="02010609060101010101" pitchFamily="49" charset="-122"/>
                <a:ea typeface="黑体" panose="02010609060101010101" pitchFamily="49" charset="-122"/>
              </a:rPr>
              <a:t>与现场总线系统</a:t>
            </a:r>
          </a:p>
        </p:txBody>
      </p:sp>
    </p:spTree>
    <p:extLst>
      <p:ext uri="{BB962C8B-B14F-4D97-AF65-F5344CB8AC3E}">
        <p14:creationId xmlns:p14="http://schemas.microsoft.com/office/powerpoint/2010/main" val="11129341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350963" y="685800"/>
            <a:ext cx="7412037" cy="990600"/>
          </a:xfrm>
        </p:spPr>
        <p:txBody>
          <a:bodyPr/>
          <a:lstStyle/>
          <a:p>
            <a:pPr eaLnBrk="1" hangingPunct="1"/>
            <a:r>
              <a:rPr lang="zh-CN" altLang="en-US" dirty="0" smtClean="0">
                <a:solidFill>
                  <a:srgbClr val="FF0000"/>
                </a:solidFill>
                <a:ea typeface="隶书" pitchFamily="49" charset="-122"/>
              </a:rPr>
              <a:t>双重化（热备用）详细原理</a:t>
            </a:r>
            <a:r>
              <a:rPr lang="zh-CN" altLang="en-US" dirty="0" smtClean="0">
                <a:solidFill>
                  <a:srgbClr val="FF0000"/>
                </a:solidFill>
              </a:rPr>
              <a:t> </a:t>
            </a:r>
          </a:p>
        </p:txBody>
      </p:sp>
      <p:sp>
        <p:nvSpPr>
          <p:cNvPr id="8196" name="Rectangle 3"/>
          <p:cNvSpPr>
            <a:spLocks noGrp="1" noChangeArrowheads="1"/>
          </p:cNvSpPr>
          <p:nvPr>
            <p:ph type="body" idx="1"/>
          </p:nvPr>
        </p:nvSpPr>
        <p:spPr>
          <a:xfrm>
            <a:off x="2057400" y="5334000"/>
            <a:ext cx="4724400" cy="533400"/>
          </a:xfrm>
        </p:spPr>
        <p:txBody>
          <a:bodyPr/>
          <a:lstStyle/>
          <a:p>
            <a:pPr eaLnBrk="1" hangingPunct="1">
              <a:buFont typeface="Wingdings" pitchFamily="2" charset="2"/>
              <a:buNone/>
            </a:pPr>
            <a:r>
              <a:rPr lang="zh-CN" altLang="en-US" sz="2000" smtClean="0">
                <a:solidFill>
                  <a:srgbClr val="008000"/>
                </a:solidFill>
                <a:latin typeface="隶书" pitchFamily="49" charset="-122"/>
                <a:ea typeface="隶书" pitchFamily="49" charset="-122"/>
              </a:rPr>
              <a:t>多路模拟量输入输出卡结构示意框图 </a:t>
            </a:r>
          </a:p>
        </p:txBody>
      </p:sp>
      <p:sp>
        <p:nvSpPr>
          <p:cNvPr id="8197" name="Rectangle 5"/>
          <p:cNvSpPr>
            <a:spLocks noChangeArrowheads="1"/>
          </p:cNvSpPr>
          <p:nvPr/>
        </p:nvSpPr>
        <p:spPr bwMode="auto">
          <a:xfrm>
            <a:off x="0"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8194" name="Object 4"/>
          <p:cNvGraphicFramePr>
            <a:graphicFrameLocks noChangeAspect="1"/>
          </p:cNvGraphicFramePr>
          <p:nvPr/>
        </p:nvGraphicFramePr>
        <p:xfrm>
          <a:off x="457200" y="2590800"/>
          <a:ext cx="8077200" cy="2624138"/>
        </p:xfrm>
        <a:graphic>
          <a:graphicData uri="http://schemas.openxmlformats.org/presentationml/2006/ole">
            <mc:AlternateContent xmlns:mc="http://schemas.openxmlformats.org/markup-compatibility/2006">
              <mc:Choice xmlns:v="urn:schemas-microsoft-com:vml" Requires="v">
                <p:oleObj spid="_x0000_s7174" name="Visio" r:id="rId3" imgW="6819138" imgH="2215693" progId="Visio.Drawing.11">
                  <p:embed/>
                </p:oleObj>
              </mc:Choice>
              <mc:Fallback>
                <p:oleObj name="Visio" r:id="rId3" imgW="6819138" imgH="221569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0800"/>
                        <a:ext cx="8077200" cy="2624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8" name="Rectangle 7"/>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Tree>
    <p:extLst>
      <p:ext uri="{BB962C8B-B14F-4D97-AF65-F5344CB8AC3E}">
        <p14:creationId xmlns:p14="http://schemas.microsoft.com/office/powerpoint/2010/main" val="2805489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150938" y="609600"/>
            <a:ext cx="7993062" cy="1066800"/>
          </a:xfrm>
        </p:spPr>
        <p:txBody>
          <a:bodyPr/>
          <a:lstStyle/>
          <a:p>
            <a:pPr eaLnBrk="1" hangingPunct="1"/>
            <a:r>
              <a:rPr lang="zh-CN" altLang="en-US" b="1" dirty="0" smtClean="0">
                <a:solidFill>
                  <a:srgbClr val="FF0000"/>
                </a:solidFill>
                <a:latin typeface="+mj-ea"/>
              </a:rPr>
              <a:t>双重化（冗余）输入控制电路原理 </a:t>
            </a:r>
          </a:p>
        </p:txBody>
      </p:sp>
      <p:sp>
        <p:nvSpPr>
          <p:cNvPr id="10244" name="Rectangle 5"/>
          <p:cNvSpPr>
            <a:spLocks noChangeArrowheads="1"/>
          </p:cNvSpPr>
          <p:nvPr/>
        </p:nvSpPr>
        <p:spPr bwMode="auto">
          <a:xfrm>
            <a:off x="0" y="2566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10242" name="Object 4"/>
          <p:cNvGraphicFramePr>
            <a:graphicFrameLocks noChangeAspect="1"/>
          </p:cNvGraphicFramePr>
          <p:nvPr/>
        </p:nvGraphicFramePr>
        <p:xfrm>
          <a:off x="685800" y="2667000"/>
          <a:ext cx="7848600" cy="2941638"/>
        </p:xfrm>
        <a:graphic>
          <a:graphicData uri="http://schemas.openxmlformats.org/presentationml/2006/ole">
            <mc:AlternateContent xmlns:mc="http://schemas.openxmlformats.org/markup-compatibility/2006">
              <mc:Choice xmlns:v="urn:schemas-microsoft-com:vml" Requires="v">
                <p:oleObj spid="_x0000_s9221" name="Visio" r:id="rId3" imgW="6808851" imgH="2560726" progId="Visio.Drawing.11">
                  <p:embed/>
                </p:oleObj>
              </mc:Choice>
              <mc:Fallback>
                <p:oleObj name="Visio" r:id="rId3" imgW="6808851" imgH="25607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667000"/>
                        <a:ext cx="7848600" cy="294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5" name="Rectangle 6"/>
          <p:cNvSpPr>
            <a:spLocks noChangeArrowheads="1"/>
          </p:cNvSpPr>
          <p:nvPr/>
        </p:nvSpPr>
        <p:spPr bwMode="auto">
          <a:xfrm>
            <a:off x="1981200" y="5791200"/>
            <a:ext cx="5164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en-US" altLang="zh-CN" sz="1800">
                <a:solidFill>
                  <a:srgbClr val="CC3300"/>
                </a:solidFill>
                <a:latin typeface="Tahoma" pitchFamily="34" charset="0"/>
              </a:rPr>
              <a:t>a.</a:t>
            </a:r>
            <a:r>
              <a:rPr lang="zh-CN" altLang="en-US" sz="1800">
                <a:solidFill>
                  <a:srgbClr val="CC3300"/>
                </a:solidFill>
                <a:latin typeface="Tahoma" pitchFamily="34" charset="0"/>
              </a:rPr>
              <a:t>电流双重化输入                   </a:t>
            </a:r>
            <a:r>
              <a:rPr lang="en-US" altLang="zh-CN" sz="1800">
                <a:solidFill>
                  <a:srgbClr val="CC3300"/>
                </a:solidFill>
                <a:latin typeface="Tahoma" pitchFamily="34" charset="0"/>
              </a:rPr>
              <a:t>b.</a:t>
            </a:r>
            <a:r>
              <a:rPr lang="zh-CN" altLang="en-US" sz="1800">
                <a:solidFill>
                  <a:srgbClr val="CC3300"/>
                </a:solidFill>
                <a:latin typeface="Tahoma" pitchFamily="34" charset="0"/>
              </a:rPr>
              <a:t>电压双重化输入 </a:t>
            </a:r>
          </a:p>
        </p:txBody>
      </p:sp>
    </p:spTree>
    <p:extLst>
      <p:ext uri="{BB962C8B-B14F-4D97-AF65-F5344CB8AC3E}">
        <p14:creationId xmlns:p14="http://schemas.microsoft.com/office/powerpoint/2010/main" val="913343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517519" y="476672"/>
            <a:ext cx="6400800" cy="1219200"/>
          </a:xfrm>
        </p:spPr>
        <p:txBody>
          <a:bodyPr/>
          <a:lstStyle/>
          <a:p>
            <a:pPr eaLnBrk="1" hangingPunct="1"/>
            <a:r>
              <a:rPr lang="en-US" altLang="zh-CN" sz="4000" dirty="0" smtClean="0">
                <a:solidFill>
                  <a:srgbClr val="FF0000"/>
                </a:solidFill>
                <a:latin typeface="黑体" panose="02010609060101010101" pitchFamily="49" charset="-122"/>
                <a:ea typeface="黑体" panose="02010609060101010101" pitchFamily="49" charset="-122"/>
              </a:rPr>
              <a:t>3.2  DCS</a:t>
            </a:r>
            <a:r>
              <a:rPr lang="zh-CN" altLang="en-US" sz="4000" dirty="0" smtClean="0">
                <a:solidFill>
                  <a:srgbClr val="FF0000"/>
                </a:solidFill>
                <a:latin typeface="黑体" panose="02010609060101010101" pitchFamily="49" charset="-122"/>
                <a:ea typeface="黑体" panose="02010609060101010101" pitchFamily="49" charset="-122"/>
              </a:rPr>
              <a:t>现场控制站的功能</a:t>
            </a:r>
          </a:p>
        </p:txBody>
      </p:sp>
      <p:sp>
        <p:nvSpPr>
          <p:cNvPr id="11268" name="Rectangle 5"/>
          <p:cNvSpPr>
            <a:spLocks noChangeArrowheads="1"/>
          </p:cNvSpPr>
          <p:nvPr/>
        </p:nvSpPr>
        <p:spPr bwMode="auto">
          <a:xfrm>
            <a:off x="0" y="2900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11266" name="Object 4"/>
          <p:cNvGraphicFramePr>
            <a:graphicFrameLocks noChangeAspect="1"/>
          </p:cNvGraphicFramePr>
          <p:nvPr>
            <p:extLst>
              <p:ext uri="{D42A27DB-BD31-4B8C-83A1-F6EECF244321}">
                <p14:modId xmlns:p14="http://schemas.microsoft.com/office/powerpoint/2010/main" val="1421050125"/>
              </p:ext>
            </p:extLst>
          </p:nvPr>
        </p:nvGraphicFramePr>
        <p:xfrm>
          <a:off x="838200" y="2132856"/>
          <a:ext cx="7467600" cy="2239963"/>
        </p:xfrm>
        <a:graphic>
          <a:graphicData uri="http://schemas.openxmlformats.org/presentationml/2006/ole">
            <mc:AlternateContent xmlns:mc="http://schemas.openxmlformats.org/markup-compatibility/2006">
              <mc:Choice xmlns:v="urn:schemas-microsoft-com:vml" Requires="v">
                <p:oleObj spid="_x0000_s10245" name="Visio" r:id="rId3" imgW="4318562" imgH="1294777" progId="Visio.Drawing.11">
                  <p:embed/>
                </p:oleObj>
              </mc:Choice>
              <mc:Fallback>
                <p:oleObj name="Visio" r:id="rId3" imgW="4318562" imgH="129477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132856"/>
                        <a:ext cx="7467600" cy="2239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9" name="Rectangle 6"/>
          <p:cNvSpPr>
            <a:spLocks noChangeArrowheads="1"/>
          </p:cNvSpPr>
          <p:nvPr/>
        </p:nvSpPr>
        <p:spPr bwMode="auto">
          <a:xfrm>
            <a:off x="2887663" y="5562600"/>
            <a:ext cx="2486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lang="zh-CN" altLang="en-US" sz="1800">
                <a:solidFill>
                  <a:srgbClr val="008000"/>
                </a:solidFill>
                <a:latin typeface="Tahoma" pitchFamily="34" charset="0"/>
                <a:ea typeface="幼圆" pitchFamily="49" charset="-122"/>
              </a:rPr>
              <a:t>现场控制站的功能框图</a:t>
            </a:r>
          </a:p>
        </p:txBody>
      </p:sp>
      <p:pic>
        <p:nvPicPr>
          <p:cNvPr id="11270" name="Picture 7" descr="文件:001.gif  &lt;br&gt;  尺寸:50 × 60  ">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5562600"/>
            <a:ext cx="1793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9521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524000" y="685800"/>
            <a:ext cx="6926263" cy="990600"/>
          </a:xfrm>
        </p:spPr>
        <p:txBody>
          <a:bodyPr/>
          <a:lstStyle/>
          <a:p>
            <a:pPr eaLnBrk="1" hangingPunct="1"/>
            <a:r>
              <a:rPr lang="en-US" altLang="zh-CN" smtClean="0">
                <a:solidFill>
                  <a:srgbClr val="006600"/>
                </a:solidFill>
                <a:latin typeface="隶书" pitchFamily="49" charset="-122"/>
                <a:ea typeface="隶书" pitchFamily="49" charset="-122"/>
              </a:rPr>
              <a:t>DCS</a:t>
            </a:r>
            <a:r>
              <a:rPr lang="zh-CN" altLang="en-US" smtClean="0">
                <a:solidFill>
                  <a:srgbClr val="006600"/>
                </a:solidFill>
                <a:latin typeface="隶书" pitchFamily="49" charset="-122"/>
                <a:ea typeface="隶书" pitchFamily="49" charset="-122"/>
              </a:rPr>
              <a:t>现场控制站概述说明</a:t>
            </a:r>
          </a:p>
        </p:txBody>
      </p:sp>
      <p:sp>
        <p:nvSpPr>
          <p:cNvPr id="52227" name="Rectangle 3"/>
          <p:cNvSpPr>
            <a:spLocks noGrp="1" noChangeArrowheads="1"/>
          </p:cNvSpPr>
          <p:nvPr>
            <p:ph type="body" idx="1"/>
          </p:nvPr>
        </p:nvSpPr>
        <p:spPr>
          <a:xfrm>
            <a:off x="381000" y="2743200"/>
            <a:ext cx="8574088" cy="3389313"/>
          </a:xfrm>
        </p:spPr>
        <p:txBody>
          <a:bodyPr/>
          <a:lstStyle/>
          <a:p>
            <a:pPr eaLnBrk="1" hangingPunct="1">
              <a:lnSpc>
                <a:spcPct val="120000"/>
              </a:lnSpc>
            </a:pPr>
            <a:r>
              <a:rPr lang="zh-CN" altLang="en-US" sz="2400" smtClean="0">
                <a:solidFill>
                  <a:schemeClr val="hlink"/>
                </a:solidFill>
                <a:latin typeface="楷体_GB2312" pitchFamily="49" charset="-122"/>
                <a:ea typeface="楷体_GB2312" pitchFamily="49" charset="-122"/>
              </a:rPr>
              <a:t>概述：</a:t>
            </a:r>
            <a:r>
              <a:rPr lang="zh-CN" altLang="en-US" sz="2400" smtClean="0">
                <a:solidFill>
                  <a:srgbClr val="0000FF"/>
                </a:solidFill>
                <a:latin typeface="楷体_GB2312" pitchFamily="49" charset="-122"/>
                <a:ea typeface="楷体_GB2312" pitchFamily="49" charset="-122"/>
              </a:rPr>
              <a:t>控制站支持多回路控制，在加强单回路控制器的基础上增加了顺序控制功能。</a:t>
            </a:r>
          </a:p>
          <a:p>
            <a:pPr eaLnBrk="1" hangingPunct="1">
              <a:lnSpc>
                <a:spcPct val="120000"/>
              </a:lnSpc>
            </a:pPr>
            <a:r>
              <a:rPr lang="zh-CN" altLang="en-US" sz="2400" smtClean="0">
                <a:solidFill>
                  <a:schemeClr val="hlink"/>
                </a:solidFill>
                <a:latin typeface="楷体_GB2312" pitchFamily="49" charset="-122"/>
                <a:ea typeface="楷体_GB2312" pitchFamily="49" charset="-122"/>
              </a:rPr>
              <a:t>特点：</a:t>
            </a:r>
            <a:r>
              <a:rPr lang="zh-CN" altLang="en-US" sz="2400" smtClean="0">
                <a:solidFill>
                  <a:srgbClr val="0000FF"/>
                </a:solidFill>
                <a:latin typeface="楷体_GB2312" pitchFamily="49" charset="-122"/>
                <a:ea typeface="楷体_GB2312" pitchFamily="49" charset="-122"/>
              </a:rPr>
              <a:t>反馈控制与顺序控制由同一</a:t>
            </a:r>
            <a:r>
              <a:rPr lang="en-US" altLang="zh-CN" sz="2400" smtClean="0">
                <a:solidFill>
                  <a:srgbClr val="0000FF"/>
                </a:solidFill>
                <a:latin typeface="楷体_GB2312" pitchFamily="49" charset="-122"/>
                <a:ea typeface="楷体_GB2312" pitchFamily="49" charset="-122"/>
              </a:rPr>
              <a:t>CPU</a:t>
            </a:r>
            <a:r>
              <a:rPr lang="zh-CN" altLang="en-US" sz="2400" smtClean="0">
                <a:solidFill>
                  <a:srgbClr val="0000FF"/>
                </a:solidFill>
                <a:latin typeface="楷体_GB2312" pitchFamily="49" charset="-122"/>
                <a:ea typeface="楷体_GB2312" pitchFamily="49" charset="-122"/>
              </a:rPr>
              <a:t>操纵，容易完成生产现场的工艺组合，能够实现生产全过程的自动化。</a:t>
            </a:r>
          </a:p>
          <a:p>
            <a:pPr eaLnBrk="1" hangingPunct="1">
              <a:lnSpc>
                <a:spcPct val="120000"/>
              </a:lnSpc>
            </a:pPr>
            <a:r>
              <a:rPr lang="zh-CN" altLang="en-US" sz="2400" smtClean="0">
                <a:solidFill>
                  <a:schemeClr val="hlink"/>
                </a:solidFill>
                <a:latin typeface="楷体_GB2312" pitchFamily="49" charset="-122"/>
                <a:ea typeface="楷体_GB2312" pitchFamily="49" charset="-122"/>
              </a:rPr>
              <a:t>说明：</a:t>
            </a:r>
            <a:r>
              <a:rPr lang="zh-CN" altLang="en-US" sz="2400" smtClean="0">
                <a:solidFill>
                  <a:srgbClr val="0000FF"/>
                </a:solidFill>
                <a:latin typeface="楷体_GB2312" pitchFamily="49" charset="-122"/>
                <a:ea typeface="楷体_GB2312" pitchFamily="49" charset="-122"/>
              </a:rPr>
              <a:t>补充资料</a:t>
            </a:r>
            <a:r>
              <a:rPr lang="en-US" altLang="zh-CN" sz="2400" smtClean="0">
                <a:solidFill>
                  <a:srgbClr val="0000FF"/>
                </a:solidFill>
                <a:latin typeface="Arial" pitchFamily="34" charset="0"/>
                <a:ea typeface="楷体_GB2312" pitchFamily="49" charset="-122"/>
              </a:rPr>
              <a:t>—</a:t>
            </a:r>
            <a:r>
              <a:rPr lang="zh-CN" altLang="en-US" sz="2400" smtClean="0">
                <a:solidFill>
                  <a:srgbClr val="0000FF"/>
                </a:solidFill>
                <a:latin typeface="楷体_GB2312" pitchFamily="49" charset="-122"/>
                <a:ea typeface="楷体_GB2312" pitchFamily="49" charset="-122"/>
              </a:rPr>
              <a:t>具有相同功能的技术手段</a:t>
            </a:r>
            <a:r>
              <a:rPr lang="en-US" altLang="zh-CN" sz="2400" smtClean="0">
                <a:solidFill>
                  <a:srgbClr val="0000FF"/>
                </a:solidFill>
                <a:latin typeface="楷体_GB2312" pitchFamily="49" charset="-122"/>
                <a:ea typeface="楷体_GB2312" pitchFamily="49" charset="-122"/>
              </a:rPr>
              <a:t>--PLC</a:t>
            </a:r>
            <a:r>
              <a:rPr lang="zh-CN" altLang="en-US" sz="2400" smtClean="0">
                <a:solidFill>
                  <a:srgbClr val="0000FF"/>
                </a:solidFill>
                <a:latin typeface="楷体_GB2312" pitchFamily="49" charset="-122"/>
                <a:ea typeface="楷体_GB2312" pitchFamily="49" charset="-122"/>
              </a:rPr>
              <a:t>现场控制站原理示意图</a:t>
            </a:r>
            <a:r>
              <a:rPr lang="zh-CN" altLang="en-US" sz="1200" smtClean="0">
                <a:solidFill>
                  <a:srgbClr val="006600"/>
                </a:solidFill>
                <a:latin typeface="楷体_GB2312" pitchFamily="49" charset="-122"/>
                <a:ea typeface="楷体_GB2312" pitchFamily="49" charset="-122"/>
              </a:rPr>
              <a:t>（配电炉控制彩图）</a:t>
            </a:r>
          </a:p>
          <a:p>
            <a:pPr eaLnBrk="1" hangingPunct="1"/>
            <a:endParaRPr lang="zh-CN" altLang="en-US" sz="1200" smtClean="0">
              <a:solidFill>
                <a:srgbClr val="006600"/>
              </a:solidFill>
              <a:latin typeface="楷体_GB2312" pitchFamily="49" charset="-122"/>
              <a:ea typeface="楷体_GB2312" pitchFamily="49" charset="-122"/>
            </a:endParaRPr>
          </a:p>
          <a:p>
            <a:pPr eaLnBrk="1" hangingPunct="1"/>
            <a:endParaRPr lang="en-US" altLang="zh-CN" sz="2000" smtClean="0"/>
          </a:p>
        </p:txBody>
      </p:sp>
    </p:spTree>
    <p:extLst>
      <p:ext uri="{BB962C8B-B14F-4D97-AF65-F5344CB8AC3E}">
        <p14:creationId xmlns:p14="http://schemas.microsoft.com/office/powerpoint/2010/main" val="34179398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smtClean="0">
                <a:solidFill>
                  <a:srgbClr val="006600"/>
                </a:solidFill>
                <a:latin typeface="隶书" pitchFamily="49" charset="-122"/>
                <a:ea typeface="隶书" pitchFamily="49" charset="-122"/>
              </a:rPr>
              <a:t>DCS</a:t>
            </a:r>
            <a:r>
              <a:rPr lang="zh-CN" altLang="en-US" smtClean="0">
                <a:solidFill>
                  <a:srgbClr val="006600"/>
                </a:solidFill>
                <a:latin typeface="隶书" pitchFamily="49" charset="-122"/>
                <a:ea typeface="隶书" pitchFamily="49" charset="-122"/>
              </a:rPr>
              <a:t>现场控制站的</a:t>
            </a:r>
            <a:r>
              <a:rPr lang="en-US" altLang="zh-CN" smtClean="0">
                <a:solidFill>
                  <a:srgbClr val="006600"/>
                </a:solidFill>
                <a:latin typeface="隶书" pitchFamily="49" charset="-122"/>
                <a:ea typeface="隶书" pitchFamily="49" charset="-122"/>
              </a:rPr>
              <a:t>2</a:t>
            </a:r>
            <a:r>
              <a:rPr lang="zh-CN" altLang="en-US" smtClean="0">
                <a:solidFill>
                  <a:srgbClr val="006600"/>
                </a:solidFill>
                <a:latin typeface="隶书" pitchFamily="49" charset="-122"/>
                <a:ea typeface="隶书" pitchFamily="49" charset="-122"/>
              </a:rPr>
              <a:t>大功能</a:t>
            </a:r>
          </a:p>
        </p:txBody>
      </p:sp>
      <p:sp>
        <p:nvSpPr>
          <p:cNvPr id="53251" name="Rectangle 3"/>
          <p:cNvSpPr>
            <a:spLocks noGrp="1" noChangeArrowheads="1"/>
          </p:cNvSpPr>
          <p:nvPr>
            <p:ph type="body" idx="1"/>
          </p:nvPr>
        </p:nvSpPr>
        <p:spPr>
          <a:xfrm>
            <a:off x="1043608" y="1600200"/>
            <a:ext cx="7795592" cy="4495800"/>
          </a:xfrm>
        </p:spPr>
        <p:txBody>
          <a:bodyPr/>
          <a:lstStyle/>
          <a:p>
            <a:pPr eaLnBrk="1" hangingPunct="1">
              <a:lnSpc>
                <a:spcPct val="120000"/>
              </a:lnSpc>
            </a:pPr>
            <a:r>
              <a:rPr lang="zh-CN" altLang="en-US" sz="2800" b="1" dirty="0" smtClean="0">
                <a:solidFill>
                  <a:schemeClr val="hlink"/>
                </a:solidFill>
              </a:rPr>
              <a:t>反馈控制功能</a:t>
            </a:r>
          </a:p>
          <a:p>
            <a:pPr eaLnBrk="1" hangingPunct="1">
              <a:lnSpc>
                <a:spcPct val="120000"/>
              </a:lnSpc>
            </a:pPr>
            <a:r>
              <a:rPr lang="zh-CN" altLang="en-US" sz="2000" dirty="0" smtClean="0">
                <a:solidFill>
                  <a:srgbClr val="990000"/>
                </a:solidFill>
                <a:latin typeface="楷体_GB2312" pitchFamily="49" charset="-122"/>
                <a:ea typeface="楷体_GB2312" pitchFamily="49" charset="-122"/>
              </a:rPr>
              <a:t>反馈控制功能的实现</a:t>
            </a:r>
            <a:r>
              <a:rPr lang="en-US" altLang="zh-CN" sz="2000" dirty="0" smtClean="0">
                <a:solidFill>
                  <a:srgbClr val="990000"/>
                </a:solidFill>
                <a:latin typeface="楷体_GB2312" pitchFamily="49" charset="-122"/>
                <a:ea typeface="楷体_GB2312" pitchFamily="49" charset="-122"/>
              </a:rPr>
              <a:t>--</a:t>
            </a:r>
            <a:r>
              <a:rPr lang="zh-CN" altLang="en-US" sz="2000" dirty="0" smtClean="0">
                <a:solidFill>
                  <a:srgbClr val="990000"/>
                </a:solidFill>
                <a:latin typeface="楷体_GB2312" pitchFamily="49" charset="-122"/>
                <a:ea typeface="楷体_GB2312" pitchFamily="49" charset="-122"/>
              </a:rPr>
              <a:t>由内部仪表完成，用功能自程序模块实现单回路控制仪表的功能。</a:t>
            </a:r>
          </a:p>
          <a:p>
            <a:pPr eaLnBrk="1" hangingPunct="1">
              <a:lnSpc>
                <a:spcPct val="120000"/>
              </a:lnSpc>
            </a:pPr>
            <a:r>
              <a:rPr lang="zh-CN" altLang="en-US" sz="2000" dirty="0" smtClean="0">
                <a:solidFill>
                  <a:srgbClr val="990000"/>
                </a:solidFill>
                <a:latin typeface="楷体_GB2312" pitchFamily="49" charset="-122"/>
                <a:ea typeface="楷体_GB2312" pitchFamily="49" charset="-122"/>
              </a:rPr>
              <a:t>名词解释：内部仪表</a:t>
            </a:r>
            <a:r>
              <a:rPr lang="en-US" altLang="zh-CN" sz="2000" dirty="0" smtClean="0">
                <a:solidFill>
                  <a:srgbClr val="990000"/>
                </a:solidFill>
                <a:latin typeface="Arial" pitchFamily="34" charset="0"/>
                <a:ea typeface="楷体_GB2312" pitchFamily="49" charset="-122"/>
              </a:rPr>
              <a:t>—</a:t>
            </a:r>
            <a:r>
              <a:rPr lang="zh-CN" altLang="en-US" sz="2000" dirty="0" smtClean="0">
                <a:solidFill>
                  <a:srgbClr val="990000"/>
                </a:solidFill>
                <a:latin typeface="楷体_GB2312" pitchFamily="49" charset="-122"/>
                <a:ea typeface="楷体_GB2312" pitchFamily="49" charset="-122"/>
              </a:rPr>
              <a:t>能够完成不同标准功能的程序模块</a:t>
            </a:r>
          </a:p>
          <a:p>
            <a:pPr eaLnBrk="1" hangingPunct="1">
              <a:lnSpc>
                <a:spcPct val="120000"/>
              </a:lnSpc>
            </a:pPr>
            <a:r>
              <a:rPr lang="zh-CN" altLang="en-US" sz="2800" b="1" dirty="0" smtClean="0">
                <a:solidFill>
                  <a:schemeClr val="hlink"/>
                </a:solidFill>
              </a:rPr>
              <a:t>顺序控制功能</a:t>
            </a:r>
          </a:p>
          <a:p>
            <a:pPr eaLnBrk="1" hangingPunct="1">
              <a:lnSpc>
                <a:spcPct val="120000"/>
              </a:lnSpc>
            </a:pPr>
            <a:r>
              <a:rPr lang="zh-CN" altLang="en-US" sz="2000" dirty="0" smtClean="0">
                <a:solidFill>
                  <a:srgbClr val="990000"/>
                </a:solidFill>
                <a:ea typeface="楷体_GB2312" pitchFamily="49" charset="-122"/>
              </a:rPr>
              <a:t>用于断续处理，根据控制要求，对时间、状态等条件进行逻辑判断，分步骤完成一系列操作控制。</a:t>
            </a:r>
          </a:p>
          <a:p>
            <a:pPr eaLnBrk="1" hangingPunct="1">
              <a:lnSpc>
                <a:spcPct val="120000"/>
              </a:lnSpc>
            </a:pPr>
            <a:r>
              <a:rPr lang="zh-CN" altLang="en-US" sz="2000" dirty="0" smtClean="0">
                <a:solidFill>
                  <a:srgbClr val="990000"/>
                </a:solidFill>
                <a:ea typeface="楷体_GB2312" pitchFamily="49" charset="-122"/>
              </a:rPr>
              <a:t>注：复杂控制中可能在连续控制中含有断续控制，断续控制的某一操作需要加入连续控制。</a:t>
            </a:r>
          </a:p>
        </p:txBody>
      </p:sp>
    </p:spTree>
    <p:extLst>
      <p:ext uri="{BB962C8B-B14F-4D97-AF65-F5344CB8AC3E}">
        <p14:creationId xmlns:p14="http://schemas.microsoft.com/office/powerpoint/2010/main" val="2940611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
          <p:cNvSpPr>
            <a:spLocks noGrp="1" noChangeArrowheads="1"/>
          </p:cNvSpPr>
          <p:nvPr>
            <p:ph type="title"/>
          </p:nvPr>
        </p:nvSpPr>
        <p:spPr>
          <a:xfrm>
            <a:off x="1447800" y="533400"/>
            <a:ext cx="6545263" cy="762000"/>
          </a:xfrm>
        </p:spPr>
        <p:txBody>
          <a:bodyPr/>
          <a:lstStyle/>
          <a:p>
            <a:pPr eaLnBrk="1" hangingPunct="1"/>
            <a:r>
              <a:rPr lang="zh-CN" altLang="en-US" smtClean="0">
                <a:ea typeface="隶书" pitchFamily="49" charset="-122"/>
              </a:rPr>
              <a:t>缓冲罐的选择控制框图</a:t>
            </a:r>
          </a:p>
        </p:txBody>
      </p:sp>
      <p:graphicFrame>
        <p:nvGraphicFramePr>
          <p:cNvPr id="13314" name="Object 7"/>
          <p:cNvGraphicFramePr>
            <a:graphicFrameLocks noChangeAspect="1"/>
          </p:cNvGraphicFramePr>
          <p:nvPr>
            <p:ph idx="1"/>
          </p:nvPr>
        </p:nvGraphicFramePr>
        <p:xfrm>
          <a:off x="685800" y="1757363"/>
          <a:ext cx="7620000" cy="4683125"/>
        </p:xfrm>
        <a:graphic>
          <a:graphicData uri="http://schemas.openxmlformats.org/presentationml/2006/ole">
            <mc:AlternateContent xmlns:mc="http://schemas.openxmlformats.org/markup-compatibility/2006">
              <mc:Choice xmlns:v="urn:schemas-microsoft-com:vml" Requires="v">
                <p:oleObj spid="_x0000_s12292" name="Visio" r:id="rId3" imgW="6779529" imgH="4166565" progId="Visio.Drawing.11">
                  <p:embed/>
                </p:oleObj>
              </mc:Choice>
              <mc:Fallback>
                <p:oleObj name="Visio" r:id="rId3" imgW="6779529" imgH="416656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757363"/>
                        <a:ext cx="7620000" cy="4683125"/>
                      </a:xfrm>
                      <a:prstGeom prst="rect">
                        <a:avLst/>
                      </a:prstGeom>
                    </p:spPr>
                  </p:pic>
                </p:oleObj>
              </mc:Fallback>
            </mc:AlternateContent>
          </a:graphicData>
        </a:graphic>
      </p:graphicFrame>
      <p:sp>
        <p:nvSpPr>
          <p:cNvPr id="13316" name="Rectangle 8"/>
          <p:cNvSpPr>
            <a:spLocks noChangeArrowheads="1"/>
          </p:cNvSpPr>
          <p:nvPr/>
        </p:nvSpPr>
        <p:spPr bwMode="auto">
          <a:xfrm>
            <a:off x="3048000" y="6491288"/>
            <a:ext cx="2486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800">
                <a:solidFill>
                  <a:srgbClr val="006600"/>
                </a:solidFill>
                <a:latin typeface="Tahoma" pitchFamily="34" charset="0"/>
                <a:ea typeface="楷体_GB2312" pitchFamily="49" charset="-122"/>
              </a:rPr>
              <a:t>反馈控制功能应用实例</a:t>
            </a:r>
          </a:p>
        </p:txBody>
      </p:sp>
    </p:spTree>
    <p:extLst>
      <p:ext uri="{BB962C8B-B14F-4D97-AF65-F5344CB8AC3E}">
        <p14:creationId xmlns:p14="http://schemas.microsoft.com/office/powerpoint/2010/main" val="22625330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5"/>
          <p:cNvSpPr>
            <a:spLocks noGrp="1" noChangeArrowheads="1"/>
          </p:cNvSpPr>
          <p:nvPr>
            <p:ph type="title"/>
          </p:nvPr>
        </p:nvSpPr>
        <p:spPr>
          <a:xfrm>
            <a:off x="685800" y="457200"/>
            <a:ext cx="5029200" cy="762000"/>
          </a:xfrm>
        </p:spPr>
        <p:txBody>
          <a:bodyPr/>
          <a:lstStyle/>
          <a:p>
            <a:pPr eaLnBrk="1" hangingPunct="1"/>
            <a:r>
              <a:rPr lang="zh-CN" altLang="en-US" smtClean="0">
                <a:solidFill>
                  <a:srgbClr val="006600"/>
                </a:solidFill>
                <a:ea typeface="隶书" pitchFamily="49" charset="-122"/>
              </a:rPr>
              <a:t>冷却塔的顺序控制</a:t>
            </a:r>
          </a:p>
        </p:txBody>
      </p:sp>
      <p:graphicFrame>
        <p:nvGraphicFramePr>
          <p:cNvPr id="14338" name="Object 4"/>
          <p:cNvGraphicFramePr>
            <a:graphicFrameLocks noChangeAspect="1"/>
          </p:cNvGraphicFramePr>
          <p:nvPr>
            <p:ph sz="half" idx="1"/>
          </p:nvPr>
        </p:nvGraphicFramePr>
        <p:xfrm>
          <a:off x="609600" y="2057400"/>
          <a:ext cx="4343400" cy="3811588"/>
        </p:xfrm>
        <a:graphic>
          <a:graphicData uri="http://schemas.openxmlformats.org/presentationml/2006/ole">
            <mc:AlternateContent xmlns:mc="http://schemas.openxmlformats.org/markup-compatibility/2006">
              <mc:Choice xmlns:v="urn:schemas-microsoft-com:vml" Requires="v">
                <p:oleObj spid="_x0000_s13318" name="Visio" r:id="rId3" imgW="4264819" imgH="3743215" progId="Visio.Drawing.11">
                  <p:embed/>
                </p:oleObj>
              </mc:Choice>
              <mc:Fallback>
                <p:oleObj name="Visio" r:id="rId3" imgW="4264819" imgH="374321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57400"/>
                        <a:ext cx="4343400" cy="381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7"/>
          <p:cNvGraphicFramePr>
            <a:graphicFrameLocks noChangeAspect="1"/>
          </p:cNvGraphicFramePr>
          <p:nvPr>
            <p:ph sz="half" idx="2"/>
          </p:nvPr>
        </p:nvGraphicFramePr>
        <p:xfrm>
          <a:off x="5715000" y="850900"/>
          <a:ext cx="2889250" cy="5613400"/>
        </p:xfrm>
        <a:graphic>
          <a:graphicData uri="http://schemas.openxmlformats.org/presentationml/2006/ole">
            <mc:AlternateContent xmlns:mc="http://schemas.openxmlformats.org/markup-compatibility/2006">
              <mc:Choice xmlns:v="urn:schemas-microsoft-com:vml" Requires="v">
                <p:oleObj spid="_x0000_s13319" name="Visio" r:id="rId5" imgW="3821027" imgH="7438952" progId="Visio.Drawing.11">
                  <p:embed/>
                </p:oleObj>
              </mc:Choice>
              <mc:Fallback>
                <p:oleObj name="Visio" r:id="rId5" imgW="3821027" imgH="743895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850900"/>
                        <a:ext cx="2889250" cy="561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1" name="Rectangle 9"/>
          <p:cNvSpPr>
            <a:spLocks noChangeArrowheads="1"/>
          </p:cNvSpPr>
          <p:nvPr/>
        </p:nvSpPr>
        <p:spPr bwMode="auto">
          <a:xfrm>
            <a:off x="2514600" y="6324600"/>
            <a:ext cx="2486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800">
                <a:solidFill>
                  <a:srgbClr val="0000FF"/>
                </a:solidFill>
                <a:latin typeface="Tahoma" pitchFamily="34" charset="0"/>
                <a:ea typeface="楷体_GB2312" pitchFamily="49" charset="-122"/>
              </a:rPr>
              <a:t>顺序控制功能应用实例</a:t>
            </a:r>
          </a:p>
        </p:txBody>
      </p:sp>
    </p:spTree>
    <p:extLst>
      <p:ext uri="{BB962C8B-B14F-4D97-AF65-F5344CB8AC3E}">
        <p14:creationId xmlns:p14="http://schemas.microsoft.com/office/powerpoint/2010/main" val="5408579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066800" y="685800"/>
            <a:ext cx="6529536" cy="1004888"/>
          </a:xfrm>
        </p:spPr>
        <p:txBody>
          <a:bodyPr/>
          <a:lstStyle/>
          <a:p>
            <a:pPr eaLnBrk="1" hangingPunct="1"/>
            <a:r>
              <a:rPr lang="en-US" altLang="zh-CN" sz="4000" b="1" dirty="0" smtClean="0">
                <a:solidFill>
                  <a:schemeClr val="hlink"/>
                </a:solidFill>
                <a:latin typeface="黑体" panose="02010609060101010101" pitchFamily="49" charset="-122"/>
                <a:ea typeface="黑体" panose="02010609060101010101" pitchFamily="49" charset="-122"/>
              </a:rPr>
              <a:t>3.3  DCS</a:t>
            </a:r>
            <a:r>
              <a:rPr lang="zh-CN" altLang="en-US" sz="4000" b="1" dirty="0" smtClean="0">
                <a:solidFill>
                  <a:schemeClr val="hlink"/>
                </a:solidFill>
                <a:latin typeface="黑体" panose="02010609060101010101" pitchFamily="49" charset="-122"/>
                <a:ea typeface="黑体" panose="02010609060101010101" pitchFamily="49" charset="-122"/>
              </a:rPr>
              <a:t>监控操作站的</a:t>
            </a:r>
            <a:r>
              <a:rPr lang="zh-CN" altLang="en-US" sz="4000" b="1" dirty="0" smtClean="0">
                <a:solidFill>
                  <a:schemeClr val="hlink"/>
                </a:solidFill>
                <a:latin typeface="黑体" panose="02010609060101010101" pitchFamily="49" charset="-122"/>
                <a:ea typeface="黑体" panose="02010609060101010101" pitchFamily="49" charset="-122"/>
              </a:rPr>
              <a:t>功能</a:t>
            </a:r>
            <a:endParaRPr lang="zh-CN" altLang="en-US" dirty="0" smtClean="0">
              <a:latin typeface="黑体" panose="02010609060101010101" pitchFamily="49" charset="-122"/>
              <a:ea typeface="黑体" panose="02010609060101010101" pitchFamily="49" charset="-122"/>
            </a:endParaRPr>
          </a:p>
        </p:txBody>
      </p:sp>
      <p:sp>
        <p:nvSpPr>
          <p:cNvPr id="54275" name="Rectangle 3"/>
          <p:cNvSpPr>
            <a:spLocks noGrp="1" noChangeArrowheads="1"/>
          </p:cNvSpPr>
          <p:nvPr>
            <p:ph type="body" idx="1"/>
          </p:nvPr>
        </p:nvSpPr>
        <p:spPr>
          <a:xfrm>
            <a:off x="762000" y="2286000"/>
            <a:ext cx="7772400" cy="3733800"/>
          </a:xfrm>
        </p:spPr>
        <p:txBody>
          <a:bodyPr/>
          <a:lstStyle/>
          <a:p>
            <a:pPr eaLnBrk="1" hangingPunct="1">
              <a:lnSpc>
                <a:spcPct val="150000"/>
              </a:lnSpc>
            </a:pPr>
            <a:r>
              <a:rPr lang="zh-CN" altLang="en-US" sz="2800" b="1" dirty="0" smtClean="0">
                <a:solidFill>
                  <a:srgbClr val="0000FF"/>
                </a:solidFill>
                <a:latin typeface="华文新魏" pitchFamily="2" charset="-122"/>
                <a:ea typeface="华文新魏" pitchFamily="2" charset="-122"/>
              </a:rPr>
              <a:t>工程功能</a:t>
            </a:r>
            <a:r>
              <a:rPr lang="en-US" altLang="zh-CN" sz="2800" b="1" dirty="0" smtClean="0">
                <a:solidFill>
                  <a:srgbClr val="008000"/>
                </a:solidFill>
                <a:latin typeface="幼圆" pitchFamily="49" charset="-122"/>
                <a:ea typeface="幼圆" pitchFamily="49" charset="-122"/>
              </a:rPr>
              <a:t>---</a:t>
            </a:r>
            <a:r>
              <a:rPr lang="zh-CN" altLang="en-US" sz="2800" b="1" dirty="0" smtClean="0">
                <a:solidFill>
                  <a:srgbClr val="008000"/>
                </a:solidFill>
                <a:latin typeface="幼圆" pitchFamily="49" charset="-122"/>
                <a:ea typeface="幼圆" pitchFamily="49" charset="-122"/>
              </a:rPr>
              <a:t>完成系统生成、系统维护、系统测试和系统管理；</a:t>
            </a:r>
          </a:p>
          <a:p>
            <a:pPr eaLnBrk="1" hangingPunct="1">
              <a:lnSpc>
                <a:spcPct val="150000"/>
              </a:lnSpc>
            </a:pPr>
            <a:r>
              <a:rPr lang="zh-CN" altLang="en-US" sz="2800" b="1" dirty="0" smtClean="0">
                <a:solidFill>
                  <a:srgbClr val="0000FF"/>
                </a:solidFill>
                <a:latin typeface="华文新魏" pitchFamily="2" charset="-122"/>
                <a:ea typeface="华文新魏" pitchFamily="2" charset="-122"/>
              </a:rPr>
              <a:t>操作功能</a:t>
            </a:r>
            <a:r>
              <a:rPr lang="en-US" altLang="zh-CN" sz="2800" b="1" dirty="0" smtClean="0">
                <a:solidFill>
                  <a:srgbClr val="008000"/>
                </a:solidFill>
                <a:latin typeface="幼圆" pitchFamily="49" charset="-122"/>
                <a:ea typeface="幼圆" pitchFamily="49" charset="-122"/>
              </a:rPr>
              <a:t>---</a:t>
            </a:r>
            <a:r>
              <a:rPr lang="zh-CN" altLang="en-US" sz="2800" b="1" dirty="0" smtClean="0">
                <a:solidFill>
                  <a:srgbClr val="008000"/>
                </a:solidFill>
                <a:latin typeface="幼圆" pitchFamily="49" charset="-122"/>
                <a:ea typeface="幼圆" pitchFamily="49" charset="-122"/>
              </a:rPr>
              <a:t>监视、记录、运行；</a:t>
            </a:r>
          </a:p>
          <a:p>
            <a:pPr eaLnBrk="1" hangingPunct="1">
              <a:lnSpc>
                <a:spcPct val="150000"/>
              </a:lnSpc>
            </a:pPr>
            <a:r>
              <a:rPr lang="zh-CN" altLang="en-US" sz="2800" b="1" dirty="0" smtClean="0">
                <a:solidFill>
                  <a:srgbClr val="0000FF"/>
                </a:solidFill>
                <a:latin typeface="华文新魏" pitchFamily="2" charset="-122"/>
                <a:ea typeface="华文新魏" pitchFamily="2" charset="-122"/>
              </a:rPr>
              <a:t>通信功能</a:t>
            </a:r>
            <a:r>
              <a:rPr lang="en-US" altLang="zh-CN" sz="2800" b="1" dirty="0" smtClean="0">
                <a:solidFill>
                  <a:srgbClr val="008000"/>
                </a:solidFill>
                <a:latin typeface="幼圆" pitchFamily="49" charset="-122"/>
                <a:ea typeface="幼圆" pitchFamily="49" charset="-122"/>
              </a:rPr>
              <a:t>---</a:t>
            </a:r>
            <a:r>
              <a:rPr lang="zh-CN" altLang="en-US" sz="2800" b="1" dirty="0" smtClean="0">
                <a:solidFill>
                  <a:srgbClr val="008000"/>
                </a:solidFill>
                <a:latin typeface="幼圆" pitchFamily="49" charset="-122"/>
                <a:ea typeface="幼圆" pitchFamily="49" charset="-122"/>
              </a:rPr>
              <a:t>完成现场控制站于上位机之间的数据交换。 </a:t>
            </a:r>
          </a:p>
        </p:txBody>
      </p:sp>
    </p:spTree>
    <p:extLst>
      <p:ext uri="{BB962C8B-B14F-4D97-AF65-F5344CB8AC3E}">
        <p14:creationId xmlns:p14="http://schemas.microsoft.com/office/powerpoint/2010/main" val="32875323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447800" y="914400"/>
            <a:ext cx="7231063" cy="762000"/>
          </a:xfrm>
        </p:spPr>
        <p:txBody>
          <a:bodyPr/>
          <a:lstStyle/>
          <a:p>
            <a:pPr eaLnBrk="1" hangingPunct="1"/>
            <a:r>
              <a:rPr lang="en-US" altLang="zh-CN" smtClean="0">
                <a:solidFill>
                  <a:srgbClr val="006600"/>
                </a:solidFill>
                <a:latin typeface="隶书" pitchFamily="49" charset="-122"/>
                <a:ea typeface="隶书" pitchFamily="49" charset="-122"/>
              </a:rPr>
              <a:t>DCS</a:t>
            </a:r>
            <a:r>
              <a:rPr lang="zh-CN" altLang="en-US" smtClean="0">
                <a:solidFill>
                  <a:srgbClr val="006600"/>
                </a:solidFill>
                <a:latin typeface="隶书" pitchFamily="49" charset="-122"/>
                <a:ea typeface="隶书" pitchFamily="49" charset="-122"/>
              </a:rPr>
              <a:t>监控操作站的主要功能</a:t>
            </a:r>
          </a:p>
        </p:txBody>
      </p:sp>
      <p:sp>
        <p:nvSpPr>
          <p:cNvPr id="55299" name="Rectangle 3"/>
          <p:cNvSpPr>
            <a:spLocks noGrp="1" noChangeArrowheads="1"/>
          </p:cNvSpPr>
          <p:nvPr>
            <p:ph type="body" idx="1"/>
          </p:nvPr>
        </p:nvSpPr>
        <p:spPr/>
        <p:txBody>
          <a:bodyPr/>
          <a:lstStyle/>
          <a:p>
            <a:pPr eaLnBrk="1" hangingPunct="1"/>
            <a:r>
              <a:rPr lang="zh-CN" altLang="en-US" smtClean="0">
                <a:solidFill>
                  <a:srgbClr val="0000FF"/>
                </a:solidFill>
                <a:ea typeface="隶书" pitchFamily="49" charset="-122"/>
              </a:rPr>
              <a:t>主要介绍操作功能</a:t>
            </a:r>
            <a:r>
              <a:rPr lang="en-US" altLang="zh-CN" smtClean="0"/>
              <a:t>---</a:t>
            </a:r>
            <a:r>
              <a:rPr lang="zh-CN" altLang="en-US" sz="2400" b="1" smtClean="0">
                <a:solidFill>
                  <a:srgbClr val="990000"/>
                </a:solidFill>
                <a:ea typeface="楷体_GB2312" pitchFamily="49" charset="-122"/>
              </a:rPr>
              <a:t>运行中的操作画面</a:t>
            </a:r>
          </a:p>
          <a:p>
            <a:pPr eaLnBrk="1" hangingPunct="1"/>
            <a:endParaRPr lang="en-US" altLang="zh-CN" sz="2400" b="1" smtClean="0">
              <a:solidFill>
                <a:schemeClr val="hlink"/>
              </a:solidFill>
              <a:ea typeface="楷体_GB2312" pitchFamily="49" charset="-122"/>
            </a:endParaRPr>
          </a:p>
        </p:txBody>
      </p:sp>
      <p:sp>
        <p:nvSpPr>
          <p:cNvPr id="55300" name="Rectangle 4"/>
          <p:cNvSpPr>
            <a:spLocks noChangeArrowheads="1"/>
          </p:cNvSpPr>
          <p:nvPr/>
        </p:nvSpPr>
        <p:spPr bwMode="auto">
          <a:xfrm>
            <a:off x="1066800" y="2667000"/>
            <a:ext cx="7056438"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20000"/>
              </a:lnSpc>
            </a:pPr>
            <a:r>
              <a:rPr lang="zh-CN" altLang="en-US" sz="1800">
                <a:solidFill>
                  <a:srgbClr val="006600"/>
                </a:solidFill>
                <a:latin typeface="楷体_GB2312" pitchFamily="49" charset="-122"/>
                <a:ea typeface="楷体_GB2312" pitchFamily="49" charset="-122"/>
              </a:rPr>
              <a:t>（</a:t>
            </a:r>
            <a:r>
              <a:rPr lang="en-US" altLang="zh-CN" sz="1800">
                <a:solidFill>
                  <a:srgbClr val="006600"/>
                </a:solidFill>
                <a:latin typeface="楷体_GB2312" pitchFamily="49" charset="-122"/>
                <a:ea typeface="楷体_GB2312" pitchFamily="49" charset="-122"/>
              </a:rPr>
              <a:t>1</a:t>
            </a:r>
            <a:r>
              <a:rPr lang="zh-CN" altLang="en-US" sz="1800">
                <a:solidFill>
                  <a:srgbClr val="006600"/>
                </a:solidFill>
                <a:latin typeface="楷体_GB2312" pitchFamily="49" charset="-122"/>
                <a:ea typeface="楷体_GB2312" pitchFamily="49" charset="-122"/>
              </a:rPr>
              <a:t>）</a:t>
            </a:r>
            <a:r>
              <a:rPr lang="zh-CN" altLang="en-US" sz="1800">
                <a:solidFill>
                  <a:schemeClr val="hlink"/>
                </a:solidFill>
                <a:latin typeface="华文新魏" pitchFamily="2" charset="-122"/>
                <a:ea typeface="华文新魏" pitchFamily="2" charset="-122"/>
              </a:rPr>
              <a:t>总貌画面</a:t>
            </a:r>
            <a:r>
              <a:rPr lang="en-US" altLang="zh-CN" sz="1800">
                <a:solidFill>
                  <a:srgbClr val="006600"/>
                </a:solidFill>
                <a:latin typeface="Arial" pitchFamily="34" charset="0"/>
                <a:ea typeface="楷体_GB2312" pitchFamily="49" charset="-122"/>
              </a:rPr>
              <a:t>—</a:t>
            </a:r>
            <a:r>
              <a:rPr lang="zh-CN" altLang="en-US" sz="1800">
                <a:solidFill>
                  <a:srgbClr val="006600"/>
                </a:solidFill>
                <a:latin typeface="楷体_GB2312" pitchFamily="49" charset="-122"/>
                <a:ea typeface="楷体_GB2312" pitchFamily="49" charset="-122"/>
              </a:rPr>
              <a:t>反映生产过程总体状况 </a:t>
            </a:r>
            <a:r>
              <a:rPr lang="en-US" altLang="zh-CN" sz="1200">
                <a:solidFill>
                  <a:srgbClr val="0000FF"/>
                </a:solidFill>
                <a:latin typeface="Tahoma" pitchFamily="34" charset="0"/>
              </a:rPr>
              <a:t>P 132</a:t>
            </a:r>
            <a:endParaRPr lang="en-US" altLang="zh-CN" sz="1200">
              <a:solidFill>
                <a:srgbClr val="0000FF"/>
              </a:solidFill>
              <a:latin typeface="楷体_GB2312" pitchFamily="49" charset="-122"/>
              <a:ea typeface="楷体_GB2312" pitchFamily="49" charset="-122"/>
            </a:endParaRPr>
          </a:p>
          <a:p>
            <a:pPr algn="l" eaLnBrk="1" hangingPunct="1">
              <a:lnSpc>
                <a:spcPct val="120000"/>
              </a:lnSpc>
            </a:pPr>
            <a:r>
              <a:rPr lang="zh-CN" altLang="en-US" sz="1800">
                <a:solidFill>
                  <a:srgbClr val="006600"/>
                </a:solidFill>
                <a:latin typeface="楷体_GB2312" pitchFamily="49" charset="-122"/>
                <a:ea typeface="楷体_GB2312" pitchFamily="49" charset="-122"/>
              </a:rPr>
              <a:t>（</a:t>
            </a:r>
            <a:r>
              <a:rPr lang="en-US" altLang="zh-CN" sz="1800">
                <a:solidFill>
                  <a:srgbClr val="006600"/>
                </a:solidFill>
                <a:latin typeface="楷体_GB2312" pitchFamily="49" charset="-122"/>
                <a:ea typeface="楷体_GB2312" pitchFamily="49" charset="-122"/>
              </a:rPr>
              <a:t>2</a:t>
            </a:r>
            <a:r>
              <a:rPr lang="zh-CN" altLang="en-US" sz="1800">
                <a:solidFill>
                  <a:srgbClr val="006600"/>
                </a:solidFill>
                <a:latin typeface="楷体_GB2312" pitchFamily="49" charset="-122"/>
                <a:ea typeface="楷体_GB2312" pitchFamily="49" charset="-122"/>
              </a:rPr>
              <a:t>）</a:t>
            </a:r>
            <a:r>
              <a:rPr lang="zh-CN" altLang="en-US" sz="1800">
                <a:solidFill>
                  <a:schemeClr val="hlink"/>
                </a:solidFill>
                <a:latin typeface="华文新魏" pitchFamily="2" charset="-122"/>
                <a:ea typeface="华文新魏" pitchFamily="2" charset="-122"/>
              </a:rPr>
              <a:t>分组画面</a:t>
            </a:r>
            <a:r>
              <a:rPr lang="en-US" altLang="zh-CN" sz="1800">
                <a:solidFill>
                  <a:srgbClr val="006600"/>
                </a:solidFill>
                <a:latin typeface="楷体_GB2312" pitchFamily="49" charset="-122"/>
                <a:ea typeface="楷体_GB2312" pitchFamily="49" charset="-122"/>
              </a:rPr>
              <a:t>--</a:t>
            </a:r>
            <a:r>
              <a:rPr lang="zh-CN" altLang="en-US" sz="1800">
                <a:solidFill>
                  <a:srgbClr val="006600"/>
                </a:solidFill>
                <a:latin typeface="楷体_GB2312" pitchFamily="49" charset="-122"/>
                <a:ea typeface="楷体_GB2312" pitchFamily="49" charset="-122"/>
              </a:rPr>
              <a:t>对应显示各内部仪表状态，在操作中观察其它回路的关联变化。 </a:t>
            </a:r>
            <a:r>
              <a:rPr lang="en-US" altLang="zh-CN" sz="1200">
                <a:solidFill>
                  <a:srgbClr val="0000FF"/>
                </a:solidFill>
                <a:latin typeface="Tahoma" pitchFamily="34" charset="0"/>
              </a:rPr>
              <a:t>P 133</a:t>
            </a:r>
            <a:endParaRPr lang="en-US" altLang="zh-CN" sz="1200">
              <a:solidFill>
                <a:srgbClr val="006600"/>
              </a:solidFill>
              <a:latin typeface="楷体_GB2312" pitchFamily="49" charset="-122"/>
              <a:ea typeface="楷体_GB2312" pitchFamily="49" charset="-122"/>
            </a:endParaRPr>
          </a:p>
          <a:p>
            <a:pPr algn="l" eaLnBrk="1" hangingPunct="1">
              <a:lnSpc>
                <a:spcPct val="120000"/>
              </a:lnSpc>
            </a:pPr>
            <a:r>
              <a:rPr lang="zh-CN" altLang="en-US" sz="1800">
                <a:solidFill>
                  <a:srgbClr val="006600"/>
                </a:solidFill>
                <a:latin typeface="楷体_GB2312" pitchFamily="49" charset="-122"/>
                <a:ea typeface="楷体_GB2312" pitchFamily="49" charset="-122"/>
              </a:rPr>
              <a:t>（</a:t>
            </a:r>
            <a:r>
              <a:rPr lang="en-US" altLang="zh-CN" sz="1800">
                <a:solidFill>
                  <a:srgbClr val="006600"/>
                </a:solidFill>
                <a:latin typeface="楷体_GB2312" pitchFamily="49" charset="-122"/>
                <a:ea typeface="楷体_GB2312" pitchFamily="49" charset="-122"/>
              </a:rPr>
              <a:t>3</a:t>
            </a:r>
            <a:r>
              <a:rPr lang="zh-CN" altLang="en-US" sz="1800">
                <a:solidFill>
                  <a:srgbClr val="006600"/>
                </a:solidFill>
                <a:latin typeface="楷体_GB2312" pitchFamily="49" charset="-122"/>
                <a:ea typeface="楷体_GB2312" pitchFamily="49" charset="-122"/>
              </a:rPr>
              <a:t>）</a:t>
            </a:r>
            <a:r>
              <a:rPr lang="zh-CN" altLang="en-US" sz="1800">
                <a:solidFill>
                  <a:schemeClr val="hlink"/>
                </a:solidFill>
                <a:latin typeface="华文新魏" pitchFamily="2" charset="-122"/>
                <a:ea typeface="华文新魏" pitchFamily="2" charset="-122"/>
              </a:rPr>
              <a:t>回路调整画面</a:t>
            </a:r>
            <a:r>
              <a:rPr lang="en-US" altLang="zh-CN" sz="1800">
                <a:solidFill>
                  <a:srgbClr val="006600"/>
                </a:solidFill>
                <a:latin typeface="楷体_GB2312" pitchFamily="49" charset="-122"/>
                <a:ea typeface="楷体_GB2312" pitchFamily="49" charset="-122"/>
              </a:rPr>
              <a:t>--</a:t>
            </a:r>
            <a:r>
              <a:rPr lang="zh-CN" altLang="en-US" sz="1800">
                <a:solidFill>
                  <a:srgbClr val="006600"/>
                </a:solidFill>
                <a:latin typeface="楷体_GB2312" pitchFamily="49" charset="-122"/>
                <a:ea typeface="楷体_GB2312" pitchFamily="49" charset="-122"/>
              </a:rPr>
              <a:t>细致观测单元仪表的情况，可用于单回路的</a:t>
            </a:r>
            <a:r>
              <a:rPr lang="en-US" altLang="zh-CN" sz="1800">
                <a:solidFill>
                  <a:srgbClr val="006600"/>
                </a:solidFill>
                <a:latin typeface="楷体_GB2312" pitchFamily="49" charset="-122"/>
                <a:ea typeface="楷体_GB2312" pitchFamily="49" charset="-122"/>
              </a:rPr>
              <a:t>PID</a:t>
            </a:r>
            <a:r>
              <a:rPr lang="zh-CN" altLang="en-US" sz="1800">
                <a:solidFill>
                  <a:srgbClr val="006600"/>
                </a:solidFill>
                <a:latin typeface="楷体_GB2312" pitchFamily="49" charset="-122"/>
                <a:ea typeface="楷体_GB2312" pitchFamily="49" charset="-122"/>
              </a:rPr>
              <a:t>整定。 </a:t>
            </a:r>
            <a:r>
              <a:rPr lang="en-US" altLang="zh-CN" sz="1200">
                <a:solidFill>
                  <a:srgbClr val="0000FF"/>
                </a:solidFill>
                <a:latin typeface="Tahoma" pitchFamily="34" charset="0"/>
              </a:rPr>
              <a:t>P 134</a:t>
            </a:r>
            <a:r>
              <a:rPr lang="en-US" altLang="zh-CN" sz="1800">
                <a:solidFill>
                  <a:srgbClr val="006600"/>
                </a:solidFill>
                <a:latin typeface="楷体_GB2312" pitchFamily="49" charset="-122"/>
                <a:ea typeface="楷体_GB2312" pitchFamily="49" charset="-122"/>
              </a:rPr>
              <a:t> </a:t>
            </a:r>
          </a:p>
          <a:p>
            <a:pPr algn="l" eaLnBrk="1" hangingPunct="1">
              <a:lnSpc>
                <a:spcPct val="120000"/>
              </a:lnSpc>
            </a:pPr>
            <a:r>
              <a:rPr lang="zh-CN" altLang="en-US" sz="1800">
                <a:solidFill>
                  <a:srgbClr val="006600"/>
                </a:solidFill>
                <a:latin typeface="楷体_GB2312" pitchFamily="49" charset="-122"/>
                <a:ea typeface="楷体_GB2312" pitchFamily="49" charset="-122"/>
              </a:rPr>
              <a:t>（</a:t>
            </a:r>
            <a:r>
              <a:rPr lang="en-US" altLang="zh-CN" sz="1800">
                <a:solidFill>
                  <a:srgbClr val="006600"/>
                </a:solidFill>
                <a:latin typeface="楷体_GB2312" pitchFamily="49" charset="-122"/>
                <a:ea typeface="楷体_GB2312" pitchFamily="49" charset="-122"/>
              </a:rPr>
              <a:t>4</a:t>
            </a:r>
            <a:r>
              <a:rPr lang="zh-CN" altLang="en-US" sz="1800">
                <a:solidFill>
                  <a:srgbClr val="006600"/>
                </a:solidFill>
                <a:latin typeface="楷体_GB2312" pitchFamily="49" charset="-122"/>
                <a:ea typeface="楷体_GB2312" pitchFamily="49" charset="-122"/>
              </a:rPr>
              <a:t>）</a:t>
            </a:r>
            <a:r>
              <a:rPr lang="zh-CN" altLang="en-US" sz="1800">
                <a:solidFill>
                  <a:schemeClr val="hlink"/>
                </a:solidFill>
                <a:latin typeface="华文新魏" pitchFamily="2" charset="-122"/>
                <a:ea typeface="华文新魏" pitchFamily="2" charset="-122"/>
              </a:rPr>
              <a:t>报警画面</a:t>
            </a:r>
            <a:r>
              <a:rPr lang="en-US" altLang="zh-CN" sz="1800">
                <a:solidFill>
                  <a:srgbClr val="006600"/>
                </a:solidFill>
                <a:latin typeface="楷体_GB2312" pitchFamily="49" charset="-122"/>
                <a:ea typeface="楷体_GB2312" pitchFamily="49" charset="-122"/>
              </a:rPr>
              <a:t>--</a:t>
            </a:r>
            <a:r>
              <a:rPr lang="zh-CN" altLang="en-US" sz="1800">
                <a:solidFill>
                  <a:srgbClr val="006600"/>
                </a:solidFill>
                <a:latin typeface="楷体_GB2312" pitchFamily="49" charset="-122"/>
                <a:ea typeface="楷体_GB2312" pitchFamily="49" charset="-122"/>
              </a:rPr>
              <a:t>按时间顺序排列显示报警（总貌种只显示报警性质和场所），有声光配合。 </a:t>
            </a:r>
            <a:r>
              <a:rPr lang="en-US" altLang="zh-CN" sz="1200">
                <a:solidFill>
                  <a:srgbClr val="0000FF"/>
                </a:solidFill>
                <a:latin typeface="Tahoma" pitchFamily="34" charset="0"/>
              </a:rPr>
              <a:t>P 136</a:t>
            </a:r>
            <a:endParaRPr lang="en-US" altLang="zh-CN" sz="1200">
              <a:solidFill>
                <a:srgbClr val="006600"/>
              </a:solidFill>
              <a:latin typeface="楷体_GB2312" pitchFamily="49" charset="-122"/>
              <a:ea typeface="楷体_GB2312" pitchFamily="49" charset="-122"/>
            </a:endParaRPr>
          </a:p>
          <a:p>
            <a:pPr algn="l" eaLnBrk="1" hangingPunct="1">
              <a:lnSpc>
                <a:spcPct val="120000"/>
              </a:lnSpc>
            </a:pPr>
            <a:r>
              <a:rPr lang="zh-CN" altLang="en-US" sz="1800">
                <a:solidFill>
                  <a:srgbClr val="006600"/>
                </a:solidFill>
                <a:latin typeface="楷体_GB2312" pitchFamily="49" charset="-122"/>
                <a:ea typeface="楷体_GB2312" pitchFamily="49" charset="-122"/>
              </a:rPr>
              <a:t>（</a:t>
            </a:r>
            <a:r>
              <a:rPr lang="en-US" altLang="zh-CN" sz="1800">
                <a:solidFill>
                  <a:srgbClr val="006600"/>
                </a:solidFill>
                <a:latin typeface="楷体_GB2312" pitchFamily="49" charset="-122"/>
                <a:ea typeface="楷体_GB2312" pitchFamily="49" charset="-122"/>
              </a:rPr>
              <a:t>5</a:t>
            </a:r>
            <a:r>
              <a:rPr lang="zh-CN" altLang="en-US" sz="1800">
                <a:solidFill>
                  <a:srgbClr val="006600"/>
                </a:solidFill>
                <a:latin typeface="楷体_GB2312" pitchFamily="49" charset="-122"/>
                <a:ea typeface="楷体_GB2312" pitchFamily="49" charset="-122"/>
              </a:rPr>
              <a:t>）</a:t>
            </a:r>
            <a:r>
              <a:rPr lang="zh-CN" altLang="en-US" sz="1800">
                <a:solidFill>
                  <a:schemeClr val="hlink"/>
                </a:solidFill>
                <a:latin typeface="华文新魏" pitchFamily="2" charset="-122"/>
                <a:ea typeface="华文新魏" pitchFamily="2" charset="-122"/>
              </a:rPr>
              <a:t>趋势分组画面</a:t>
            </a:r>
            <a:r>
              <a:rPr lang="en-US" altLang="zh-CN" sz="1800">
                <a:solidFill>
                  <a:srgbClr val="006600"/>
                </a:solidFill>
                <a:latin typeface="楷体_GB2312" pitchFamily="49" charset="-122"/>
                <a:ea typeface="楷体_GB2312" pitchFamily="49" charset="-122"/>
              </a:rPr>
              <a:t>--</a:t>
            </a:r>
            <a:r>
              <a:rPr lang="zh-CN" altLang="en-US" sz="1800">
                <a:solidFill>
                  <a:srgbClr val="006600"/>
                </a:solidFill>
                <a:latin typeface="楷体_GB2312" pitchFamily="49" charset="-122"/>
                <a:ea typeface="楷体_GB2312" pitchFamily="49" charset="-122"/>
              </a:rPr>
              <a:t>显示过程变化曲线，可出现在总貌画面和趋势画面。 </a:t>
            </a:r>
            <a:r>
              <a:rPr lang="en-US" altLang="zh-CN" sz="1200">
                <a:solidFill>
                  <a:srgbClr val="0000FF"/>
                </a:solidFill>
                <a:latin typeface="Tahoma" pitchFamily="34" charset="0"/>
              </a:rPr>
              <a:t>P 135</a:t>
            </a:r>
            <a:endParaRPr lang="en-US" altLang="zh-CN" sz="1200">
              <a:solidFill>
                <a:srgbClr val="006600"/>
              </a:solidFill>
              <a:latin typeface="楷体_GB2312" pitchFamily="49" charset="-122"/>
              <a:ea typeface="楷体_GB2312" pitchFamily="49" charset="-122"/>
            </a:endParaRPr>
          </a:p>
          <a:p>
            <a:pPr algn="l" eaLnBrk="1" hangingPunct="1">
              <a:lnSpc>
                <a:spcPct val="120000"/>
              </a:lnSpc>
            </a:pPr>
            <a:r>
              <a:rPr lang="zh-CN" altLang="en-US" sz="1800">
                <a:solidFill>
                  <a:srgbClr val="006600"/>
                </a:solidFill>
                <a:latin typeface="楷体_GB2312" pitchFamily="49" charset="-122"/>
                <a:ea typeface="楷体_GB2312" pitchFamily="49" charset="-122"/>
              </a:rPr>
              <a:t>（</a:t>
            </a:r>
            <a:r>
              <a:rPr lang="en-US" altLang="zh-CN" sz="1800">
                <a:solidFill>
                  <a:srgbClr val="006600"/>
                </a:solidFill>
                <a:latin typeface="楷体_GB2312" pitchFamily="49" charset="-122"/>
                <a:ea typeface="楷体_GB2312" pitchFamily="49" charset="-122"/>
              </a:rPr>
              <a:t>6</a:t>
            </a:r>
            <a:r>
              <a:rPr lang="zh-CN" altLang="en-US" sz="1800">
                <a:solidFill>
                  <a:srgbClr val="006600"/>
                </a:solidFill>
                <a:latin typeface="楷体_GB2312" pitchFamily="49" charset="-122"/>
                <a:ea typeface="楷体_GB2312" pitchFamily="49" charset="-122"/>
              </a:rPr>
              <a:t>）</a:t>
            </a:r>
            <a:r>
              <a:rPr lang="zh-CN" altLang="en-US" sz="1800">
                <a:solidFill>
                  <a:schemeClr val="hlink"/>
                </a:solidFill>
                <a:latin typeface="华文新魏" pitchFamily="2" charset="-122"/>
                <a:ea typeface="华文新魏" pitchFamily="2" charset="-122"/>
              </a:rPr>
              <a:t>流程子画面</a:t>
            </a:r>
            <a:r>
              <a:rPr lang="en-US" altLang="zh-CN" sz="1800">
                <a:solidFill>
                  <a:srgbClr val="006600"/>
                </a:solidFill>
                <a:latin typeface="Arial" pitchFamily="34" charset="0"/>
                <a:ea typeface="楷体_GB2312" pitchFamily="49" charset="-122"/>
              </a:rPr>
              <a:t>—</a:t>
            </a:r>
            <a:r>
              <a:rPr lang="zh-CN" altLang="en-US" sz="1800">
                <a:solidFill>
                  <a:srgbClr val="006600"/>
                </a:solidFill>
                <a:latin typeface="楷体_GB2312" pitchFamily="49" charset="-122"/>
                <a:ea typeface="楷体_GB2312" pitchFamily="49" charset="-122"/>
              </a:rPr>
              <a:t>绘有过程图形的仪表面板。显示在屏幕上，可模拟原有仪表。 </a:t>
            </a:r>
            <a:r>
              <a:rPr lang="en-US" altLang="zh-CN" sz="1200">
                <a:solidFill>
                  <a:srgbClr val="0000FF"/>
                </a:solidFill>
                <a:latin typeface="Tahoma" pitchFamily="34" charset="0"/>
              </a:rPr>
              <a:t>P 137</a:t>
            </a:r>
          </a:p>
        </p:txBody>
      </p:sp>
    </p:spTree>
    <p:extLst>
      <p:ext uri="{BB962C8B-B14F-4D97-AF65-F5344CB8AC3E}">
        <p14:creationId xmlns:p14="http://schemas.microsoft.com/office/powerpoint/2010/main" val="33408689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8950"/>
            <a:ext cx="9144000" cy="568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5"/>
          <p:cNvSpPr>
            <a:spLocks noChangeArrowheads="1"/>
          </p:cNvSpPr>
          <p:nvPr/>
        </p:nvSpPr>
        <p:spPr bwMode="auto">
          <a:xfrm>
            <a:off x="2667000" y="6248400"/>
            <a:ext cx="3841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800" b="0">
                <a:solidFill>
                  <a:schemeClr val="hlink"/>
                </a:solidFill>
                <a:latin typeface="隶书" pitchFamily="49" charset="-122"/>
                <a:ea typeface="隶书" pitchFamily="49" charset="-122"/>
              </a:rPr>
              <a:t>利用</a:t>
            </a:r>
            <a:r>
              <a:rPr lang="en-US" altLang="zh-CN" sz="1800" b="0">
                <a:solidFill>
                  <a:schemeClr val="hlink"/>
                </a:solidFill>
                <a:latin typeface="隶书" pitchFamily="49" charset="-122"/>
                <a:ea typeface="隶书" pitchFamily="49" charset="-122"/>
              </a:rPr>
              <a:t>VB</a:t>
            </a:r>
            <a:r>
              <a:rPr lang="zh-CN" altLang="en-US" sz="1800" b="0">
                <a:solidFill>
                  <a:schemeClr val="hlink"/>
                </a:solidFill>
                <a:latin typeface="隶书" pitchFamily="49" charset="-122"/>
                <a:ea typeface="隶书" pitchFamily="49" charset="-122"/>
              </a:rPr>
              <a:t>开发的一种总貌显示操作界面</a:t>
            </a:r>
          </a:p>
        </p:txBody>
      </p:sp>
    </p:spTree>
    <p:extLst>
      <p:ext uri="{BB962C8B-B14F-4D97-AF65-F5344CB8AC3E}">
        <p14:creationId xmlns:p14="http://schemas.microsoft.com/office/powerpoint/2010/main" val="5949570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a:defRPr/>
            </a:pPr>
            <a:fld id="{CC9D3081-3C43-4237-A654-36BCB44C6C04}" type="slidenum">
              <a:rPr lang="zh-CN" altLang="en-US"/>
              <a:pPr>
                <a:defRPr/>
              </a:pPr>
              <a:t>3</a:t>
            </a:fld>
            <a:endParaRPr lang="en-US"/>
          </a:p>
        </p:txBody>
      </p:sp>
      <p:sp>
        <p:nvSpPr>
          <p:cNvPr id="18434" name="Rectangle 2"/>
          <p:cNvSpPr>
            <a:spLocks noChangeArrowheads="1"/>
          </p:cNvSpPr>
          <p:nvPr/>
        </p:nvSpPr>
        <p:spPr bwMode="auto">
          <a:xfrm>
            <a:off x="611560" y="869355"/>
            <a:ext cx="2682900" cy="641350"/>
          </a:xfrm>
          <a:prstGeom prst="rect">
            <a:avLst/>
          </a:prstGeom>
          <a:noFill/>
          <a:ln w="9525">
            <a:noFill/>
            <a:miter lim="800000"/>
            <a:headEnd/>
            <a:tailEnd/>
          </a:ln>
          <a:effectLst/>
        </p:spPr>
        <p:txBody>
          <a:bodyPr wrap="square">
            <a:spAutoFit/>
          </a:bodyPr>
          <a:lstStyle/>
          <a:p>
            <a:pPr>
              <a:defRPr/>
            </a:pPr>
            <a:r>
              <a:rPr lang="zh-CN" altLang="en-US" sz="3600" dirty="0" smtClean="0">
                <a:solidFill>
                  <a:srgbClr val="FF0000"/>
                </a:solidFill>
                <a:effectLst>
                  <a:outerShdw blurRad="38100" dist="38100" dir="2700000" algn="tl">
                    <a:srgbClr val="C0C0C0"/>
                  </a:outerShdw>
                </a:effectLst>
                <a:latin typeface="Garamond" pitchFamily="18" charset="0"/>
              </a:rPr>
              <a:t>背景概况</a:t>
            </a:r>
            <a:endParaRPr lang="zh-CN" altLang="en-US" sz="3600" dirty="0">
              <a:solidFill>
                <a:srgbClr val="FF0000"/>
              </a:solidFill>
              <a:effectLst>
                <a:outerShdw blurRad="38100" dist="38100" dir="2700000" algn="tl">
                  <a:srgbClr val="C0C0C0"/>
                </a:outerShdw>
              </a:effectLst>
              <a:latin typeface="Garamond" pitchFamily="18" charset="0"/>
            </a:endParaRPr>
          </a:p>
        </p:txBody>
      </p:sp>
      <p:sp>
        <p:nvSpPr>
          <p:cNvPr id="38916" name="Rectangle 3"/>
          <p:cNvSpPr>
            <a:spLocks noChangeArrowheads="1"/>
          </p:cNvSpPr>
          <p:nvPr/>
        </p:nvSpPr>
        <p:spPr bwMode="auto">
          <a:xfrm>
            <a:off x="395536" y="3094037"/>
            <a:ext cx="795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dirty="0">
                <a:solidFill>
                  <a:srgbClr val="FF0000"/>
                </a:solidFill>
                <a:ea typeface="楷体_GB2312" pitchFamily="49" charset="-122"/>
              </a:rPr>
              <a:t>	</a:t>
            </a:r>
          </a:p>
        </p:txBody>
      </p:sp>
      <p:sp>
        <p:nvSpPr>
          <p:cNvPr id="2" name="矩形 1"/>
          <p:cNvSpPr/>
          <p:nvPr/>
        </p:nvSpPr>
        <p:spPr>
          <a:xfrm>
            <a:off x="354765" y="1628800"/>
            <a:ext cx="8496944" cy="452431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t>  </a:t>
            </a:r>
            <a:r>
              <a:rPr lang="zh-CN" altLang="en-US" sz="2400" dirty="0" smtClean="0">
                <a:ea typeface="楷体_GB2312" pitchFamily="49" charset="-122"/>
              </a:rPr>
              <a:t>20世纪40年代前后(手工阶段)：手工操作状态，凭经验人工控制生产过程，劳动生产率很低。</a:t>
            </a:r>
          </a:p>
          <a:p>
            <a:pPr marL="342900" indent="-342900">
              <a:buFont typeface="Arial" panose="020B0604020202020204" pitchFamily="34" charset="0"/>
              <a:buChar char="•"/>
            </a:pPr>
            <a:r>
              <a:rPr lang="en-US" altLang="zh-CN" sz="2400" dirty="0" smtClean="0">
                <a:ea typeface="楷体_GB2312" pitchFamily="49" charset="-122"/>
              </a:rPr>
              <a:t> </a:t>
            </a:r>
            <a:r>
              <a:rPr lang="zh-CN" altLang="en-US" sz="2400" dirty="0" smtClean="0"/>
              <a:t>20世纪</a:t>
            </a:r>
            <a:r>
              <a:rPr lang="zh-CN" altLang="en-US" sz="2400" dirty="0" smtClean="0">
                <a:ea typeface="楷体_GB2312" pitchFamily="49" charset="-122"/>
              </a:rPr>
              <a:t>50年代前后(仪表化与局部自动化阶段)：过程控制发展的第一个阶段，实现了仪表化和局部自动化。</a:t>
            </a:r>
          </a:p>
          <a:p>
            <a:pPr marL="342900" indent="-342900">
              <a:spcBef>
                <a:spcPct val="50000"/>
              </a:spcBef>
              <a:buFont typeface="Arial" panose="020B0604020202020204" pitchFamily="34" charset="0"/>
              <a:buChar char="•"/>
            </a:pPr>
            <a:r>
              <a:rPr lang="zh-CN" altLang="en-US" sz="2400" dirty="0" smtClean="0">
                <a:latin typeface="楷体_GB2312" pitchFamily="49" charset="-122"/>
                <a:ea typeface="楷体_GB2312" pitchFamily="49" charset="-122"/>
              </a:rPr>
              <a:t>20世纪60年代(综合自动化阶段)：</a:t>
            </a:r>
          </a:p>
          <a:p>
            <a:pPr marL="342900" indent="-342900">
              <a:spcBef>
                <a:spcPct val="50000"/>
              </a:spcBef>
              <a:buFont typeface="Arial" panose="020B0604020202020204" pitchFamily="34" charset="0"/>
              <a:buChar char="•"/>
            </a:pPr>
            <a:r>
              <a:rPr lang="zh-CN" altLang="en-US" sz="2400" dirty="0" smtClean="0">
                <a:latin typeface="楷体_GB2312" pitchFamily="49" charset="-122"/>
                <a:ea typeface="楷体_GB2312" pitchFamily="49" charset="-122"/>
              </a:rPr>
              <a:t>检测和控制仪表-----采用单元组合仪表(气动、电动)和组装仪表，实现直接数字控制(DDC)和设定值控制(SPC)；</a:t>
            </a:r>
            <a:endParaRPr lang="en-US" altLang="zh-CN" sz="2400" dirty="0" smtClean="0">
              <a:latin typeface="楷体_GB2312" pitchFamily="49" charset="-122"/>
              <a:ea typeface="楷体_GB2312" pitchFamily="49" charset="-122"/>
            </a:endParaRPr>
          </a:p>
          <a:p>
            <a:pPr marL="342900" indent="-342900">
              <a:spcBef>
                <a:spcPct val="50000"/>
              </a:spcBef>
              <a:buFont typeface="Arial" panose="020B0604020202020204" pitchFamily="34" charset="0"/>
              <a:buChar char="•"/>
            </a:pPr>
            <a:r>
              <a:rPr lang="en-US" altLang="zh-CN" sz="2400" dirty="0" smtClean="0">
                <a:latin typeface="Verdana" pitchFamily="34" charset="0"/>
              </a:rPr>
              <a:t>70</a:t>
            </a:r>
            <a:r>
              <a:rPr lang="zh-CN" altLang="en-US" sz="2400" dirty="0" smtClean="0">
                <a:latin typeface="Verdana" pitchFamily="34" charset="0"/>
              </a:rPr>
              <a:t>年代中期出现</a:t>
            </a:r>
            <a:r>
              <a:rPr lang="en-US" altLang="zh-CN" sz="2400" dirty="0" smtClean="0">
                <a:latin typeface="Verdana" pitchFamily="34" charset="0"/>
              </a:rPr>
              <a:t>DCS</a:t>
            </a:r>
            <a:r>
              <a:rPr lang="zh-CN" altLang="en-US" sz="2400" dirty="0" smtClean="0">
                <a:latin typeface="Verdana" pitchFamily="34" charset="0"/>
              </a:rPr>
              <a:t>。</a:t>
            </a:r>
            <a:r>
              <a:rPr lang="en-US" altLang="zh-CN" sz="2400" dirty="0" smtClean="0">
                <a:latin typeface="Verdana" pitchFamily="34" charset="0"/>
              </a:rPr>
              <a:t>90</a:t>
            </a:r>
            <a:r>
              <a:rPr lang="zh-CN" altLang="en-US" sz="2400" dirty="0" smtClean="0">
                <a:latin typeface="Verdana" pitchFamily="34" charset="0"/>
              </a:rPr>
              <a:t>年代以来，管控一体化成为可能。</a:t>
            </a:r>
          </a:p>
          <a:p>
            <a:pPr marL="342900" indent="-342900">
              <a:spcBef>
                <a:spcPct val="50000"/>
              </a:spcBef>
              <a:buFont typeface="Arial" panose="020B0604020202020204" pitchFamily="34" charset="0"/>
              <a:buChar char="•"/>
            </a:pPr>
            <a:r>
              <a:rPr lang="en-US" altLang="zh-CN" sz="2400" dirty="0" smtClean="0">
                <a:latin typeface="楷体_GB2312" pitchFamily="49" charset="-122"/>
                <a:ea typeface="楷体_GB2312" pitchFamily="49" charset="-122"/>
              </a:rPr>
              <a:t>2000</a:t>
            </a:r>
            <a:r>
              <a:rPr lang="zh-CN" altLang="en-US" sz="2400" dirty="0" smtClean="0">
                <a:latin typeface="楷体_GB2312" pitchFamily="49" charset="-122"/>
                <a:ea typeface="楷体_GB2312" pitchFamily="49" charset="-122"/>
              </a:rPr>
              <a:t>年来，随着集成电路、智能化、网络化，智能仪表，开始</a:t>
            </a:r>
            <a:r>
              <a:rPr lang="en-US" altLang="zh-CN" sz="2400" dirty="0" smtClean="0">
                <a:latin typeface="楷体_GB2312" pitchFamily="49" charset="-122"/>
                <a:ea typeface="楷体_GB2312" pitchFamily="49" charset="-122"/>
              </a:rPr>
              <a:t>FCS</a:t>
            </a:r>
            <a:r>
              <a:rPr lang="zh-CN" altLang="en-US" sz="2400" dirty="0" smtClean="0">
                <a:latin typeface="楷体_GB2312" pitchFamily="49" charset="-122"/>
                <a:ea typeface="楷体_GB2312" pitchFamily="49" charset="-122"/>
              </a:rPr>
              <a:t>技术。</a:t>
            </a:r>
            <a:endParaRPr lang="zh-CN" altLang="en-US" sz="2400" dirty="0">
              <a:latin typeface="楷体_GB2312" pitchFamily="49" charset="-122"/>
              <a:ea typeface="楷体_GB2312" pitchFamily="49" charset="-122"/>
            </a:endParaRPr>
          </a:p>
        </p:txBody>
      </p:sp>
    </p:spTree>
    <p:extLst>
      <p:ext uri="{BB962C8B-B14F-4D97-AF65-F5344CB8AC3E}">
        <p14:creationId xmlns:p14="http://schemas.microsoft.com/office/powerpoint/2010/main" val="1295921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图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686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3"/>
          <p:cNvSpPr>
            <a:spLocks noGrp="1" noRot="1" noChangeArrowheads="1"/>
          </p:cNvSpPr>
          <p:nvPr>
            <p:ph type="title"/>
          </p:nvPr>
        </p:nvSpPr>
        <p:spPr>
          <a:xfrm>
            <a:off x="0" y="457200"/>
            <a:ext cx="8763000" cy="519113"/>
          </a:xfrm>
          <a:noFill/>
        </p:spPr>
        <p:txBody>
          <a:bodyPr anchor="t">
            <a:spAutoFit/>
          </a:bodyPr>
          <a:lstStyle/>
          <a:p>
            <a:pPr eaLnBrk="1" hangingPunct="1">
              <a:spcBef>
                <a:spcPct val="50000"/>
              </a:spcBef>
            </a:pPr>
            <a:r>
              <a:rPr lang="en-US" altLang="zh-CN" sz="2800" b="1" smtClean="0">
                <a:latin typeface="黑体" pitchFamily="49" charset="-122"/>
                <a:ea typeface="黑体" pitchFamily="49" charset="-122"/>
              </a:rPr>
              <a:t>1</a:t>
            </a:r>
            <a:r>
              <a:rPr lang="zh-CN" altLang="en-US" sz="2800" b="1" smtClean="0">
                <a:latin typeface="黑体" pitchFamily="49" charset="-122"/>
                <a:ea typeface="黑体" pitchFamily="49" charset="-122"/>
              </a:rPr>
              <a:t>．动态丰富、操控直观方便的人机交互界面</a:t>
            </a:r>
          </a:p>
        </p:txBody>
      </p:sp>
      <p:sp>
        <p:nvSpPr>
          <p:cNvPr id="93188" name="Text Box 4"/>
          <p:cNvSpPr txBox="1">
            <a:spLocks noChangeArrowheads="1"/>
          </p:cNvSpPr>
          <p:nvPr/>
        </p:nvSpPr>
        <p:spPr bwMode="auto">
          <a:xfrm>
            <a:off x="228600" y="9906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pPr>
            <a:r>
              <a:rPr lang="en-US" altLang="zh-CN">
                <a:solidFill>
                  <a:srgbClr val="FF0000"/>
                </a:solidFill>
                <a:latin typeface="Arial" pitchFamily="34" charset="0"/>
              </a:rPr>
              <a:t>(1)</a:t>
            </a:r>
            <a:r>
              <a:rPr lang="zh-CN" altLang="en-US">
                <a:solidFill>
                  <a:srgbClr val="FF0000"/>
                </a:solidFill>
                <a:latin typeface="Arial" pitchFamily="34" charset="0"/>
              </a:rPr>
              <a:t>控制画面显示</a:t>
            </a:r>
          </a:p>
        </p:txBody>
      </p:sp>
      <p:sp>
        <p:nvSpPr>
          <p:cNvPr id="93189" name="AutoShape 5"/>
          <p:cNvSpPr>
            <a:spLocks noChangeArrowheads="1"/>
          </p:cNvSpPr>
          <p:nvPr/>
        </p:nvSpPr>
        <p:spPr bwMode="auto">
          <a:xfrm>
            <a:off x="3962400" y="3581400"/>
            <a:ext cx="2209800" cy="1905000"/>
          </a:xfrm>
          <a:prstGeom prst="wedgeRoundRectCallout">
            <a:avLst>
              <a:gd name="adj1" fmla="val -164009"/>
              <a:gd name="adj2" fmla="val -41750"/>
              <a:gd name="adj3" fmla="val 16667"/>
            </a:avLst>
          </a:prstGeom>
          <a:gradFill rotWithShape="1">
            <a:gsLst>
              <a:gs pos="0">
                <a:srgbClr val="00FFFF"/>
              </a:gs>
              <a:gs pos="100000">
                <a:srgbClr val="FF66FF"/>
              </a:gs>
            </a:gsLst>
            <a:lin ang="18900000" scaled="1"/>
          </a:gradFill>
          <a:ln w="38100" algn="ctr">
            <a:solidFill>
              <a:srgbClr val="006600"/>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20000"/>
              </a:lnSpc>
              <a:spcBef>
                <a:spcPct val="20000"/>
              </a:spcBef>
              <a:buClr>
                <a:schemeClr val="hlink"/>
              </a:buClr>
              <a:buSzPct val="75000"/>
              <a:buFont typeface="Wingdings" pitchFamily="2" charset="2"/>
              <a:buNone/>
            </a:pPr>
            <a:r>
              <a:rPr lang="zh-CN" altLang="en-US">
                <a:solidFill>
                  <a:srgbClr val="000000"/>
                </a:solidFill>
                <a:latin typeface="Arial" pitchFamily="34" charset="0"/>
                <a:ea typeface="楷体_GB2312" pitchFamily="49" charset="-122"/>
              </a:rPr>
              <a:t>控制系统监控的所有测点都可以在画面上显示</a:t>
            </a:r>
            <a:r>
              <a:rPr lang="en-US" altLang="zh-CN">
                <a:solidFill>
                  <a:srgbClr val="000000"/>
                </a:solidFill>
                <a:latin typeface="Arial" pitchFamily="34" charset="0"/>
                <a:ea typeface="楷体_GB2312" pitchFamily="49" charset="-122"/>
              </a:rPr>
              <a:t>.</a:t>
            </a:r>
          </a:p>
        </p:txBody>
      </p:sp>
    </p:spTree>
    <p:extLst>
      <p:ext uri="{BB962C8B-B14F-4D97-AF65-F5344CB8AC3E}">
        <p14:creationId xmlns:p14="http://schemas.microsoft.com/office/powerpoint/2010/main" val="8211068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3187"/>
                                        </p:tgtEl>
                                        <p:attrNameLst>
                                          <p:attrName>style.visibility</p:attrName>
                                        </p:attrNameLst>
                                      </p:cBhvr>
                                      <p:to>
                                        <p:strVal val="visible"/>
                                      </p:to>
                                    </p:set>
                                    <p:anim calcmode="lin" valueType="num">
                                      <p:cBhvr additive="base">
                                        <p:cTn id="7" dur="2000" fill="hold"/>
                                        <p:tgtEl>
                                          <p:spTgt spid="93187"/>
                                        </p:tgtEl>
                                        <p:attrNameLst>
                                          <p:attrName>ppt_x</p:attrName>
                                        </p:attrNameLst>
                                      </p:cBhvr>
                                      <p:tavLst>
                                        <p:tav tm="0">
                                          <p:val>
                                            <p:strVal val="0-#ppt_w/2"/>
                                          </p:val>
                                        </p:tav>
                                        <p:tav tm="100000">
                                          <p:val>
                                            <p:strVal val="#ppt_x"/>
                                          </p:val>
                                        </p:tav>
                                      </p:tavLst>
                                    </p:anim>
                                    <p:anim calcmode="lin" valueType="num">
                                      <p:cBhvr additive="base">
                                        <p:cTn id="8" dur="2000" fill="hold"/>
                                        <p:tgtEl>
                                          <p:spTgt spid="931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3188"/>
                                        </p:tgtEl>
                                        <p:attrNameLst>
                                          <p:attrName>style.visibility</p:attrName>
                                        </p:attrNameLst>
                                      </p:cBhvr>
                                      <p:to>
                                        <p:strVal val="visible"/>
                                      </p:to>
                                    </p:set>
                                    <p:animEffect transition="in" filter="wipe(left)">
                                      <p:cBhvr>
                                        <p:cTn id="13" dur="1000"/>
                                        <p:tgtEl>
                                          <p:spTgt spid="9318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1" presetClass="entr" presetSubtype="4" fill="hold" nodeType="clickEffect">
                                  <p:stCondLst>
                                    <p:cond delay="0"/>
                                  </p:stCondLst>
                                  <p:childTnLst>
                                    <p:set>
                                      <p:cBhvr>
                                        <p:cTn id="17" dur="1" fill="hold">
                                          <p:stCondLst>
                                            <p:cond delay="0"/>
                                          </p:stCondLst>
                                        </p:cTn>
                                        <p:tgtEl>
                                          <p:spTgt spid="93186"/>
                                        </p:tgtEl>
                                        <p:attrNameLst>
                                          <p:attrName>style.visibility</p:attrName>
                                        </p:attrNameLst>
                                      </p:cBhvr>
                                      <p:to>
                                        <p:strVal val="visible"/>
                                      </p:to>
                                    </p:set>
                                    <p:animEffect transition="in" filter="wheel(4)">
                                      <p:cBhvr>
                                        <p:cTn id="18" dur="2000"/>
                                        <p:tgtEl>
                                          <p:spTgt spid="931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3189"/>
                                        </p:tgtEl>
                                        <p:attrNameLst>
                                          <p:attrName>style.visibility</p:attrName>
                                        </p:attrNameLst>
                                      </p:cBhvr>
                                      <p:to>
                                        <p:strVal val="visible"/>
                                      </p:to>
                                    </p:set>
                                    <p:animEffect transition="in" filter="wipe(left)">
                                      <p:cBhvr>
                                        <p:cTn id="23" dur="500"/>
                                        <p:tgtEl>
                                          <p:spTgt spid="9318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xit" presetSubtype="16" fill="hold" grpId="1" nodeType="clickEffect">
                                  <p:stCondLst>
                                    <p:cond delay="0"/>
                                  </p:stCondLst>
                                  <p:childTnLst>
                                    <p:animEffect transition="out" filter="box(in)">
                                      <p:cBhvr>
                                        <p:cTn id="27" dur="500"/>
                                        <p:tgtEl>
                                          <p:spTgt spid="93189"/>
                                        </p:tgtEl>
                                      </p:cBhvr>
                                    </p:animEffect>
                                    <p:set>
                                      <p:cBhvr>
                                        <p:cTn id="28" dur="1" fill="hold">
                                          <p:stCondLst>
                                            <p:cond delay="499"/>
                                          </p:stCondLst>
                                        </p:cTn>
                                        <p:tgtEl>
                                          <p:spTgt spid="931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p:bldP spid="93188" grpId="0"/>
      <p:bldP spid="93189" grpId="0" animBg="1"/>
      <p:bldP spid="9318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835150" y="1557338"/>
            <a:ext cx="46085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pPr>
            <a:endParaRPr lang="zh-CN" altLang="zh-CN" sz="1800" b="0">
              <a:solidFill>
                <a:schemeClr val="tx1"/>
              </a:solidFill>
              <a:latin typeface="Arial" pitchFamily="34" charset="0"/>
            </a:endParaRPr>
          </a:p>
        </p:txBody>
      </p:sp>
      <p:sp>
        <p:nvSpPr>
          <p:cNvPr id="59395" name="Text Box 3"/>
          <p:cNvSpPr txBox="1">
            <a:spLocks noChangeArrowheads="1"/>
          </p:cNvSpPr>
          <p:nvPr/>
        </p:nvSpPr>
        <p:spPr bwMode="auto">
          <a:xfrm>
            <a:off x="179512" y="1303063"/>
            <a:ext cx="8820274" cy="487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95000"/>
              </a:lnSpc>
            </a:pPr>
            <a:endParaRPr lang="zh-CN" altLang="en-US" dirty="0">
              <a:solidFill>
                <a:schemeClr val="tx1"/>
              </a:solidFill>
              <a:latin typeface="Arial" pitchFamily="34" charset="0"/>
              <a:ea typeface="楷体_GB2312" pitchFamily="49" charset="-122"/>
            </a:endParaRPr>
          </a:p>
          <a:p>
            <a:pPr algn="l" eaLnBrk="1" hangingPunct="1">
              <a:lnSpc>
                <a:spcPct val="150000"/>
              </a:lnSpc>
            </a:pPr>
            <a:r>
              <a:rPr lang="zh-CN" altLang="en-US" dirty="0" smtClean="0">
                <a:solidFill>
                  <a:srgbClr val="FF0000"/>
                </a:solidFill>
                <a:latin typeface="Arial" pitchFamily="34" charset="0"/>
                <a:ea typeface="楷体_GB2312" pitchFamily="49" charset="-122"/>
              </a:rPr>
              <a:t>现场总线</a:t>
            </a:r>
            <a:r>
              <a:rPr lang="zh-CN" altLang="en-US" dirty="0">
                <a:solidFill>
                  <a:srgbClr val="FF0000"/>
                </a:solidFill>
                <a:latin typeface="Arial" pitchFamily="34" charset="0"/>
                <a:ea typeface="楷体_GB2312" pitchFamily="49" charset="-122"/>
              </a:rPr>
              <a:t>是连接智能现场设备和自动化系统的数字式、双向传输、多分支结构的通信网络。</a:t>
            </a:r>
          </a:p>
          <a:p>
            <a:pPr marL="342900" indent="-342900" algn="l" eaLnBrk="1" hangingPunct="1">
              <a:lnSpc>
                <a:spcPct val="150000"/>
              </a:lnSpc>
              <a:buFont typeface="Arial" panose="020B0604020202020204" pitchFamily="34" charset="0"/>
              <a:buChar char="•"/>
            </a:pPr>
            <a:r>
              <a:rPr lang="zh-CN" altLang="en-US" dirty="0" smtClean="0">
                <a:solidFill>
                  <a:schemeClr val="tx1"/>
                </a:solidFill>
                <a:latin typeface="Arial" pitchFamily="34" charset="0"/>
                <a:ea typeface="楷体_GB2312" pitchFamily="49" charset="-122"/>
              </a:rPr>
              <a:t>现场总线</a:t>
            </a:r>
            <a:r>
              <a:rPr lang="zh-CN" altLang="en-US" dirty="0">
                <a:solidFill>
                  <a:schemeClr val="tx1"/>
                </a:solidFill>
                <a:latin typeface="Arial" pitchFamily="34" charset="0"/>
                <a:ea typeface="楷体_GB2312" pitchFamily="49" charset="-122"/>
              </a:rPr>
              <a:t>有两种应用方式，分别用代码</a:t>
            </a:r>
            <a:r>
              <a:rPr lang="en-US" altLang="zh-CN" dirty="0">
                <a:solidFill>
                  <a:schemeClr val="tx1"/>
                </a:solidFill>
                <a:latin typeface="Arial" pitchFamily="34" charset="0"/>
                <a:ea typeface="楷体_GB2312" pitchFamily="49" charset="-122"/>
              </a:rPr>
              <a:t>H1</a:t>
            </a:r>
            <a:r>
              <a:rPr lang="zh-CN" altLang="en-US" dirty="0">
                <a:solidFill>
                  <a:schemeClr val="tx1"/>
                </a:solidFill>
                <a:latin typeface="Arial" pitchFamily="34" charset="0"/>
                <a:ea typeface="楷体_GB2312" pitchFamily="49" charset="-122"/>
              </a:rPr>
              <a:t>和</a:t>
            </a:r>
            <a:r>
              <a:rPr lang="en-US" altLang="zh-CN" dirty="0">
                <a:solidFill>
                  <a:schemeClr val="tx1"/>
                </a:solidFill>
                <a:latin typeface="Arial" pitchFamily="34" charset="0"/>
                <a:ea typeface="楷体_GB2312" pitchFamily="49" charset="-122"/>
              </a:rPr>
              <a:t>H2</a:t>
            </a:r>
            <a:r>
              <a:rPr lang="zh-CN" altLang="en-US" dirty="0">
                <a:solidFill>
                  <a:schemeClr val="tx1"/>
                </a:solidFill>
                <a:latin typeface="Arial" pitchFamily="34" charset="0"/>
                <a:ea typeface="楷体_GB2312" pitchFamily="49" charset="-122"/>
              </a:rPr>
              <a:t>表示</a:t>
            </a:r>
            <a:r>
              <a:rPr lang="zh-CN" altLang="en-US" dirty="0" smtClean="0">
                <a:solidFill>
                  <a:schemeClr val="tx1"/>
                </a:solidFill>
                <a:latin typeface="Arial" pitchFamily="34" charset="0"/>
                <a:ea typeface="楷体_GB2312" pitchFamily="49" charset="-122"/>
              </a:rPr>
              <a:t>。</a:t>
            </a:r>
            <a:endParaRPr lang="en-US" altLang="zh-CN" dirty="0" smtClean="0">
              <a:solidFill>
                <a:schemeClr val="tx1"/>
              </a:solidFill>
              <a:latin typeface="Arial" pitchFamily="34" charset="0"/>
              <a:ea typeface="楷体_GB2312" pitchFamily="49" charset="-122"/>
            </a:endParaRPr>
          </a:p>
          <a:p>
            <a:pPr marL="342900" indent="-342900" algn="l" eaLnBrk="1" hangingPunct="1">
              <a:lnSpc>
                <a:spcPct val="150000"/>
              </a:lnSpc>
              <a:buFont typeface="Arial" panose="020B0604020202020204" pitchFamily="34" charset="0"/>
              <a:buChar char="•"/>
            </a:pPr>
            <a:r>
              <a:rPr lang="en-US" altLang="zh-CN" dirty="0" smtClean="0">
                <a:solidFill>
                  <a:schemeClr val="tx1"/>
                </a:solidFill>
                <a:latin typeface="Arial" pitchFamily="34" charset="0"/>
                <a:ea typeface="楷体_GB2312" pitchFamily="49" charset="-122"/>
              </a:rPr>
              <a:t>H1</a:t>
            </a:r>
            <a:r>
              <a:rPr lang="zh-CN" altLang="en-US" dirty="0">
                <a:solidFill>
                  <a:schemeClr val="tx1"/>
                </a:solidFill>
                <a:latin typeface="Arial" pitchFamily="34" charset="0"/>
                <a:ea typeface="楷体_GB2312" pitchFamily="49" charset="-122"/>
              </a:rPr>
              <a:t>方式主要用于代替直流</a:t>
            </a:r>
            <a:r>
              <a:rPr lang="en-US" altLang="zh-CN" dirty="0">
                <a:solidFill>
                  <a:schemeClr val="tx1"/>
                </a:solidFill>
                <a:latin typeface="Arial" pitchFamily="34" charset="0"/>
                <a:ea typeface="楷体_GB2312" pitchFamily="49" charset="-122"/>
              </a:rPr>
              <a:t>0</a:t>
            </a:r>
            <a:r>
              <a:rPr lang="zh-CN" altLang="en-US" dirty="0">
                <a:solidFill>
                  <a:schemeClr val="tx1"/>
                </a:solidFill>
                <a:latin typeface="Arial" pitchFamily="34" charset="0"/>
                <a:ea typeface="楷体_GB2312" pitchFamily="49" charset="-122"/>
              </a:rPr>
              <a:t>～</a:t>
            </a:r>
            <a:r>
              <a:rPr lang="en-US" altLang="zh-CN" dirty="0">
                <a:solidFill>
                  <a:schemeClr val="tx1"/>
                </a:solidFill>
                <a:latin typeface="Arial" pitchFamily="34" charset="0"/>
                <a:ea typeface="楷体_GB2312" pitchFamily="49" charset="-122"/>
              </a:rPr>
              <a:t>10mA</a:t>
            </a:r>
            <a:r>
              <a:rPr lang="zh-CN" altLang="en-US" dirty="0">
                <a:solidFill>
                  <a:schemeClr val="tx1"/>
                </a:solidFill>
                <a:latin typeface="Arial" pitchFamily="34" charset="0"/>
                <a:ea typeface="楷体_GB2312" pitchFamily="49" charset="-122"/>
              </a:rPr>
              <a:t>或</a:t>
            </a:r>
            <a:r>
              <a:rPr lang="en-US" altLang="zh-CN" dirty="0">
                <a:solidFill>
                  <a:schemeClr val="tx1"/>
                </a:solidFill>
                <a:latin typeface="Arial" pitchFamily="34" charset="0"/>
                <a:ea typeface="楷体_GB2312" pitchFamily="49" charset="-122"/>
              </a:rPr>
              <a:t>4</a:t>
            </a:r>
            <a:r>
              <a:rPr lang="zh-CN" altLang="en-US" dirty="0">
                <a:solidFill>
                  <a:schemeClr val="tx1"/>
                </a:solidFill>
                <a:latin typeface="Arial" pitchFamily="34" charset="0"/>
                <a:ea typeface="楷体_GB2312" pitchFamily="49" charset="-122"/>
              </a:rPr>
              <a:t>～</a:t>
            </a:r>
            <a:r>
              <a:rPr lang="en-US" altLang="zh-CN" dirty="0">
                <a:solidFill>
                  <a:schemeClr val="tx1"/>
                </a:solidFill>
                <a:latin typeface="Arial" pitchFamily="34" charset="0"/>
                <a:ea typeface="楷体_GB2312" pitchFamily="49" charset="-122"/>
              </a:rPr>
              <a:t>20mA</a:t>
            </a:r>
            <a:r>
              <a:rPr lang="zh-CN" altLang="en-US" dirty="0">
                <a:solidFill>
                  <a:schemeClr val="tx1"/>
                </a:solidFill>
                <a:latin typeface="Arial" pitchFamily="34" charset="0"/>
                <a:ea typeface="楷体_GB2312" pitchFamily="49" charset="-122"/>
              </a:rPr>
              <a:t>以实现数字传输，它的传输速度较低，每秒几千波特，但传输距离较远，可达</a:t>
            </a:r>
            <a:r>
              <a:rPr lang="en-US" altLang="zh-CN" dirty="0">
                <a:solidFill>
                  <a:schemeClr val="tx1"/>
                </a:solidFill>
                <a:latin typeface="Arial" pitchFamily="34" charset="0"/>
                <a:ea typeface="楷体_GB2312" pitchFamily="49" charset="-122"/>
              </a:rPr>
              <a:t>1900</a:t>
            </a:r>
            <a:r>
              <a:rPr lang="zh-CN" altLang="en-US" dirty="0">
                <a:solidFill>
                  <a:schemeClr val="tx1"/>
                </a:solidFill>
                <a:latin typeface="Arial" pitchFamily="34" charset="0"/>
                <a:ea typeface="楷体_GB2312" pitchFamily="49" charset="-122"/>
              </a:rPr>
              <a:t>米，称为低速方式</a:t>
            </a:r>
            <a:r>
              <a:rPr lang="zh-CN" altLang="en-US" dirty="0" smtClean="0">
                <a:solidFill>
                  <a:schemeClr val="tx1"/>
                </a:solidFill>
                <a:latin typeface="Arial" pitchFamily="34" charset="0"/>
                <a:ea typeface="楷体_GB2312" pitchFamily="49" charset="-122"/>
              </a:rPr>
              <a:t>；</a:t>
            </a:r>
            <a:endParaRPr lang="en-US" altLang="zh-CN" dirty="0" smtClean="0">
              <a:solidFill>
                <a:schemeClr val="tx1"/>
              </a:solidFill>
              <a:latin typeface="Arial" pitchFamily="34" charset="0"/>
              <a:ea typeface="楷体_GB2312" pitchFamily="49" charset="-122"/>
            </a:endParaRPr>
          </a:p>
          <a:p>
            <a:pPr marL="342900" indent="-342900" algn="l" eaLnBrk="1" hangingPunct="1">
              <a:lnSpc>
                <a:spcPct val="150000"/>
              </a:lnSpc>
              <a:buFont typeface="Arial" panose="020B0604020202020204" pitchFamily="34" charset="0"/>
              <a:buChar char="•"/>
            </a:pPr>
            <a:r>
              <a:rPr lang="en-US" altLang="zh-CN" dirty="0" smtClean="0">
                <a:solidFill>
                  <a:schemeClr val="tx1"/>
                </a:solidFill>
                <a:latin typeface="Arial" pitchFamily="34" charset="0"/>
                <a:ea typeface="楷体_GB2312" pitchFamily="49" charset="-122"/>
              </a:rPr>
              <a:t>H2</a:t>
            </a:r>
            <a:r>
              <a:rPr lang="zh-CN" altLang="en-US" dirty="0">
                <a:solidFill>
                  <a:schemeClr val="tx1"/>
                </a:solidFill>
                <a:latin typeface="Arial" pitchFamily="34" charset="0"/>
                <a:ea typeface="楷体_GB2312" pitchFamily="49" charset="-122"/>
              </a:rPr>
              <a:t>方式主要用于高性能的通信系统，它的传输速度高，达到 </a:t>
            </a:r>
            <a:r>
              <a:rPr lang="en-US" altLang="zh-CN" dirty="0">
                <a:solidFill>
                  <a:schemeClr val="tx1"/>
                </a:solidFill>
                <a:latin typeface="Arial" pitchFamily="34" charset="0"/>
                <a:ea typeface="楷体_GB2312" pitchFamily="49" charset="-122"/>
              </a:rPr>
              <a:t>1</a:t>
            </a:r>
            <a:r>
              <a:rPr lang="zh-CN" altLang="en-US" dirty="0">
                <a:solidFill>
                  <a:schemeClr val="tx1"/>
                </a:solidFill>
                <a:latin typeface="Arial" pitchFamily="34" charset="0"/>
                <a:ea typeface="楷体_GB2312" pitchFamily="49" charset="-122"/>
              </a:rPr>
              <a:t>兆波特，传输距离一般不超过</a:t>
            </a:r>
            <a:r>
              <a:rPr lang="en-US" altLang="zh-CN" dirty="0">
                <a:solidFill>
                  <a:schemeClr val="tx1"/>
                </a:solidFill>
                <a:latin typeface="Arial" pitchFamily="34" charset="0"/>
                <a:ea typeface="楷体_GB2312" pitchFamily="49" charset="-122"/>
              </a:rPr>
              <a:t>750</a:t>
            </a:r>
            <a:r>
              <a:rPr lang="zh-CN" altLang="en-US" dirty="0">
                <a:solidFill>
                  <a:schemeClr val="tx1"/>
                </a:solidFill>
                <a:latin typeface="Arial" pitchFamily="34" charset="0"/>
                <a:ea typeface="楷体_GB2312" pitchFamily="49" charset="-122"/>
              </a:rPr>
              <a:t>米，称为高速方式。</a:t>
            </a:r>
          </a:p>
        </p:txBody>
      </p:sp>
      <p:sp>
        <p:nvSpPr>
          <p:cNvPr id="7" name="Rectangle 2"/>
          <p:cNvSpPr txBox="1">
            <a:spLocks noChangeArrowheads="1"/>
          </p:cNvSpPr>
          <p:nvPr/>
        </p:nvSpPr>
        <p:spPr>
          <a:xfrm>
            <a:off x="1833324" y="464863"/>
            <a:ext cx="5538192" cy="838200"/>
          </a:xfrm>
          <a:prstGeom prst="rect">
            <a:avLst/>
          </a:prstGeom>
        </p:spPr>
        <p:txBody>
          <a:bodyPr/>
          <a:lst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9pPr>
          </a:lstStyle>
          <a:p>
            <a:pPr eaLnBrk="1" hangingPunct="1"/>
            <a:r>
              <a:rPr lang="en-US" altLang="zh-CN" sz="4000" b="1" kern="0" dirty="0" smtClean="0">
                <a:latin typeface="黑体" panose="02010609060101010101" pitchFamily="49" charset="-122"/>
                <a:ea typeface="黑体" panose="02010609060101010101" pitchFamily="49" charset="-122"/>
              </a:rPr>
              <a:t>3.4 </a:t>
            </a:r>
            <a:r>
              <a:rPr lang="zh-CN" altLang="en-US" sz="4000" b="1" kern="0" dirty="0" smtClean="0">
                <a:latin typeface="黑体" panose="02010609060101010101" pitchFamily="49" charset="-122"/>
                <a:ea typeface="黑体" panose="02010609060101010101" pitchFamily="49" charset="-122"/>
              </a:rPr>
              <a:t>现场总线技术</a:t>
            </a:r>
            <a:endParaRPr lang="zh-CN" altLang="en-US" sz="4000" b="1" kern="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64708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304800" y="228600"/>
            <a:ext cx="8540750" cy="1008063"/>
          </a:xfrm>
        </p:spPr>
        <p:txBody>
          <a:bodyPr/>
          <a:lstStyle/>
          <a:p>
            <a:pPr eaLnBrk="1" hangingPunct="1"/>
            <a:r>
              <a:rPr lang="en-US" altLang="zh-CN" sz="2400" b="1" dirty="0" smtClean="0">
                <a:ea typeface="新宋体" pitchFamily="49" charset="-122"/>
              </a:rPr>
              <a:t>       FCS</a:t>
            </a:r>
            <a:r>
              <a:rPr lang="zh-CN" altLang="en-US" sz="2400" b="1" dirty="0" smtClean="0">
                <a:ea typeface="新宋体" pitchFamily="49" charset="-122"/>
              </a:rPr>
              <a:t>的体系结构如</a:t>
            </a:r>
            <a:r>
              <a:rPr lang="zh-CN" altLang="en-US" sz="2400" b="1" dirty="0" smtClean="0">
                <a:ea typeface="新宋体" pitchFamily="49" charset="-122"/>
              </a:rPr>
              <a:t>图所</a:t>
            </a:r>
            <a:r>
              <a:rPr lang="zh-CN" altLang="en-US" sz="2400" b="1" dirty="0" smtClean="0">
                <a:ea typeface="新宋体" pitchFamily="49" charset="-122"/>
              </a:rPr>
              <a:t>示，比较对照</a:t>
            </a:r>
            <a:r>
              <a:rPr lang="zh-CN" altLang="en-US" sz="2400" b="1" dirty="0" smtClean="0">
                <a:ea typeface="新宋体" pitchFamily="49" charset="-122"/>
              </a:rPr>
              <a:t>图</a:t>
            </a:r>
            <a:r>
              <a:rPr lang="en-US" altLang="zh-CN" sz="2400" b="1" dirty="0" smtClean="0">
                <a:ea typeface="新宋体" pitchFamily="49" charset="-122"/>
              </a:rPr>
              <a:t> </a:t>
            </a:r>
            <a:r>
              <a:rPr lang="en-US" altLang="zh-CN" sz="2400" b="1" dirty="0" smtClean="0">
                <a:ea typeface="新宋体" pitchFamily="49" charset="-122"/>
              </a:rPr>
              <a:t>DCS</a:t>
            </a:r>
            <a:r>
              <a:rPr lang="zh-CN" altLang="en-US" sz="2400" b="1" dirty="0" smtClean="0">
                <a:ea typeface="新宋体" pitchFamily="49" charset="-122"/>
              </a:rPr>
              <a:t>，</a:t>
            </a:r>
            <a:r>
              <a:rPr lang="en-US" altLang="zh-CN" sz="2400" b="1" dirty="0" smtClean="0">
                <a:ea typeface="新宋体" pitchFamily="49" charset="-122"/>
              </a:rPr>
              <a:t>FCS</a:t>
            </a:r>
            <a:r>
              <a:rPr lang="zh-CN" altLang="en-US" sz="2400" b="1" dirty="0" smtClean="0">
                <a:ea typeface="新宋体" pitchFamily="49" charset="-122"/>
              </a:rPr>
              <a:t>主要表现在以下六个方面。</a:t>
            </a:r>
          </a:p>
        </p:txBody>
      </p:sp>
      <p:pic>
        <p:nvPicPr>
          <p:cNvPr id="15364" name="Picture 4"/>
          <p:cNvPicPr>
            <a:picLocks noChangeAspect="1" noChangeArrowheads="1"/>
          </p:cNvPicPr>
          <p:nvPr>
            <p:ph idx="1"/>
          </p:nvPr>
        </p:nvPicPr>
        <p:blipFill>
          <a:blip r:embed="rId2">
            <a:extLst>
              <a:ext uri="{28A0092B-C50C-407E-A947-70E740481C1C}">
                <a14:useLocalDpi xmlns:a14="http://schemas.microsoft.com/office/drawing/2010/main" val="0"/>
              </a:ext>
            </a:extLst>
          </a:blip>
          <a:srcRect b="10228"/>
          <a:stretch>
            <a:fillRect/>
          </a:stretch>
        </p:blipFill>
        <p:spPr>
          <a:xfrm>
            <a:off x="684213" y="1341438"/>
            <a:ext cx="7704137" cy="4608512"/>
          </a:xfrm>
          <a:noFill/>
        </p:spPr>
      </p:pic>
      <p:sp>
        <p:nvSpPr>
          <p:cNvPr id="15365" name="Text Box 5"/>
          <p:cNvSpPr txBox="1">
            <a:spLocks noChangeArrowheads="1"/>
          </p:cNvSpPr>
          <p:nvPr/>
        </p:nvSpPr>
        <p:spPr bwMode="auto">
          <a:xfrm>
            <a:off x="1979613" y="5949950"/>
            <a:ext cx="403254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pPr>
            <a:r>
              <a:rPr lang="zh-CN" altLang="en-US" dirty="0" smtClean="0">
                <a:solidFill>
                  <a:schemeClr val="tx1"/>
                </a:solidFill>
                <a:latin typeface="Arial" pitchFamily="34" charset="0"/>
              </a:rPr>
              <a:t>现场总线</a:t>
            </a:r>
            <a:r>
              <a:rPr lang="zh-CN" altLang="en-US" dirty="0">
                <a:solidFill>
                  <a:schemeClr val="tx1"/>
                </a:solidFill>
                <a:latin typeface="Arial" pitchFamily="34" charset="0"/>
              </a:rPr>
              <a:t>控制系统体系结构</a:t>
            </a:r>
          </a:p>
        </p:txBody>
      </p:sp>
    </p:spTree>
    <p:extLst>
      <p:ext uri="{BB962C8B-B14F-4D97-AF65-F5344CB8AC3E}">
        <p14:creationId xmlns:p14="http://schemas.microsoft.com/office/powerpoint/2010/main" val="398102952"/>
      </p:ext>
    </p:extLst>
  </p:cSld>
  <p:clrMapOvr>
    <a:masterClrMapping/>
  </p:clrMapOvr>
  <p:transition spd="slow">
    <p:wheel spokes="3"/>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slide(fromBottom)">
                                      <p:cBhvr>
                                        <p:cTn id="7" dur="500"/>
                                        <p:tgtEl>
                                          <p:spTgt spid="104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611188" y="692150"/>
            <a:ext cx="8145462" cy="5473154"/>
          </a:xfrm>
        </p:spPr>
        <p:txBody>
          <a:bodyPr/>
          <a:lstStyle/>
          <a:p>
            <a:pPr marL="0" indent="0" eaLnBrk="1" hangingPunct="1"/>
            <a:r>
              <a:rPr lang="en-US" altLang="zh-CN" sz="3600" b="1" dirty="0" smtClean="0">
                <a:ea typeface="华文新魏" pitchFamily="2" charset="-122"/>
              </a:rPr>
              <a:t>1</a:t>
            </a:r>
            <a:r>
              <a:rPr lang="zh-CN" altLang="en-US" sz="3600" b="1" dirty="0" smtClean="0">
                <a:ea typeface="华文新魏" pitchFamily="2" charset="-122"/>
              </a:rPr>
              <a:t>）．</a:t>
            </a:r>
            <a:r>
              <a:rPr lang="zh-CN" altLang="en-US" sz="3600" b="1" dirty="0" smtClean="0">
                <a:ea typeface="华文新魏" pitchFamily="2" charset="-122"/>
              </a:rPr>
              <a:t>现场通信网络</a:t>
            </a:r>
            <a:r>
              <a:rPr lang="zh-CN" altLang="en-US" sz="3600" b="1" dirty="0" smtClean="0">
                <a:ea typeface="华文细黑" pitchFamily="2" charset="-122"/>
              </a:rPr>
              <a:t/>
            </a:r>
            <a:br>
              <a:rPr lang="zh-CN" altLang="en-US" sz="3600" b="1" dirty="0" smtClean="0">
                <a:ea typeface="华文细黑" pitchFamily="2" charset="-122"/>
              </a:rPr>
            </a:br>
            <a:r>
              <a:rPr lang="zh-CN" altLang="en-US" sz="2800" b="1" dirty="0" smtClean="0">
                <a:solidFill>
                  <a:srgbClr val="CC00FF"/>
                </a:solidFill>
                <a:ea typeface="华文细黑" pitchFamily="2" charset="-122"/>
              </a:rPr>
              <a:t>       </a:t>
            </a:r>
            <a:r>
              <a:rPr lang="zh-CN" altLang="en-US" sz="2800" b="1" dirty="0" smtClean="0">
                <a:solidFill>
                  <a:schemeClr val="tx1"/>
                </a:solidFill>
                <a:ea typeface="华文细黑" pitchFamily="2" charset="-122"/>
              </a:rPr>
              <a:t>现场总线作为一种数字式通信网络一直延伸到生产现场中的现场设备，使以往（包括</a:t>
            </a:r>
            <a:r>
              <a:rPr lang="en-US" altLang="zh-CN" sz="2800" b="1" dirty="0" smtClean="0">
                <a:solidFill>
                  <a:schemeClr val="tx1"/>
                </a:solidFill>
                <a:ea typeface="华文细黑" pitchFamily="2" charset="-122"/>
              </a:rPr>
              <a:t>DCS</a:t>
            </a:r>
            <a:r>
              <a:rPr lang="zh-CN" altLang="en-US" sz="2800" b="1" dirty="0" smtClean="0">
                <a:solidFill>
                  <a:schemeClr val="tx1"/>
                </a:solidFill>
                <a:ea typeface="华文细黑" pitchFamily="2" charset="-122"/>
              </a:rPr>
              <a:t>）采用点到点式的模拟量信号传输或开关量信号的单向并行传输变为多点一线的双向串行数字式传输</a:t>
            </a:r>
            <a:r>
              <a:rPr lang="zh-CN" altLang="en-US" sz="2800" b="1" dirty="0" smtClean="0">
                <a:solidFill>
                  <a:schemeClr val="tx1"/>
                </a:solidFill>
                <a:ea typeface="华文细黑" pitchFamily="2" charset="-122"/>
              </a:rPr>
              <a:t>。</a:t>
            </a:r>
            <a:r>
              <a:rPr lang="en-US" altLang="zh-CN" sz="2800" b="1" dirty="0" smtClean="0">
                <a:solidFill>
                  <a:schemeClr val="tx1"/>
                </a:solidFill>
                <a:ea typeface="华文细黑" pitchFamily="2" charset="-122"/>
              </a:rPr>
              <a:t/>
            </a:r>
            <a:br>
              <a:rPr lang="en-US" altLang="zh-CN" sz="2800" b="1" dirty="0" smtClean="0">
                <a:solidFill>
                  <a:schemeClr val="tx1"/>
                </a:solidFill>
                <a:ea typeface="华文细黑" pitchFamily="2" charset="-122"/>
              </a:rPr>
            </a:br>
            <a:r>
              <a:rPr lang="en-US" altLang="zh-CN" sz="4000" b="1" dirty="0" smtClean="0">
                <a:solidFill>
                  <a:schemeClr val="tx2"/>
                </a:solidFill>
                <a:ea typeface="华文新魏" pitchFamily="2" charset="-122"/>
              </a:rPr>
              <a:t>2</a:t>
            </a:r>
            <a:r>
              <a:rPr lang="zh-CN" altLang="en-US" sz="4000" b="1" dirty="0" smtClean="0">
                <a:solidFill>
                  <a:schemeClr val="tx2"/>
                </a:solidFill>
                <a:ea typeface="华文新魏" pitchFamily="2" charset="-122"/>
              </a:rPr>
              <a:t>）．现场设备互连</a:t>
            </a:r>
            <a:br>
              <a:rPr lang="zh-CN" altLang="en-US" sz="4000" b="1" dirty="0" smtClean="0">
                <a:solidFill>
                  <a:schemeClr val="tx2"/>
                </a:solidFill>
                <a:ea typeface="华文新魏" pitchFamily="2" charset="-122"/>
              </a:rPr>
            </a:br>
            <a:r>
              <a:rPr lang="zh-CN" altLang="en-US" sz="4000" b="1" dirty="0" smtClean="0">
                <a:solidFill>
                  <a:schemeClr val="tx2"/>
                </a:solidFill>
                <a:ea typeface="华文新魏" pitchFamily="2" charset="-122"/>
              </a:rPr>
              <a:t>    </a:t>
            </a:r>
            <a:r>
              <a:rPr lang="zh-CN" altLang="en-US" sz="2800" b="1" dirty="0" smtClean="0">
                <a:ea typeface="华文细黑" pitchFamily="2" charset="-122"/>
              </a:rPr>
              <a:t>现场设备是指连接在现场总线上的各种仪表设备，按功能可分为变送器、执行器、服务器和网桥、辅助设备等，这些设备可以通过一对传输线即现场总线直接在现场互连，相互交换信息，这在</a:t>
            </a:r>
            <a:r>
              <a:rPr lang="en-US" altLang="zh-CN" sz="2800" b="1" dirty="0" smtClean="0">
                <a:ea typeface="华文细黑" pitchFamily="2" charset="-122"/>
              </a:rPr>
              <a:t>DCS</a:t>
            </a:r>
            <a:r>
              <a:rPr lang="zh-CN" altLang="en-US" sz="2800" b="1" dirty="0" smtClean="0">
                <a:ea typeface="华文细黑" pitchFamily="2" charset="-122"/>
              </a:rPr>
              <a:t>中也是不可以的。现场设备如下：</a:t>
            </a:r>
            <a:br>
              <a:rPr lang="zh-CN" altLang="en-US" sz="2800" b="1" dirty="0" smtClean="0">
                <a:ea typeface="华文细黑" pitchFamily="2" charset="-122"/>
              </a:rPr>
            </a:br>
            <a:r>
              <a:rPr lang="zh-CN" altLang="en-US" sz="2800" b="1" dirty="0" smtClean="0"/>
              <a:t>（</a:t>
            </a:r>
            <a:r>
              <a:rPr lang="en-US" altLang="zh-CN" sz="2800" b="1" dirty="0" smtClean="0"/>
              <a:t>1</a:t>
            </a:r>
            <a:r>
              <a:rPr lang="zh-CN" altLang="en-US" sz="2800" b="1" dirty="0" smtClean="0"/>
              <a:t>）变送器 </a:t>
            </a:r>
            <a:r>
              <a:rPr lang="zh-CN" altLang="en-US" sz="2800" dirty="0" smtClean="0">
                <a:solidFill>
                  <a:schemeClr val="tx1"/>
                </a:solidFill>
                <a:latin typeface="Arial" pitchFamily="34" charset="0"/>
              </a:rPr>
              <a:t>（</a:t>
            </a:r>
            <a:r>
              <a:rPr lang="en-US" altLang="zh-CN" sz="2800" dirty="0" smtClean="0">
                <a:solidFill>
                  <a:schemeClr val="tx1"/>
                </a:solidFill>
                <a:latin typeface="Arial" pitchFamily="34" charset="0"/>
              </a:rPr>
              <a:t>2</a:t>
            </a:r>
            <a:r>
              <a:rPr lang="zh-CN" altLang="en-US" sz="2800" dirty="0" smtClean="0">
                <a:solidFill>
                  <a:schemeClr val="tx1"/>
                </a:solidFill>
                <a:latin typeface="Arial" pitchFamily="34" charset="0"/>
              </a:rPr>
              <a:t>）执行器（</a:t>
            </a:r>
            <a:r>
              <a:rPr lang="en-US" altLang="zh-CN" sz="2800" dirty="0" smtClean="0">
                <a:solidFill>
                  <a:schemeClr val="tx1"/>
                </a:solidFill>
                <a:latin typeface="Arial" pitchFamily="34" charset="0"/>
              </a:rPr>
              <a:t>3</a:t>
            </a:r>
            <a:r>
              <a:rPr lang="zh-CN" altLang="en-US" sz="2800" dirty="0" smtClean="0">
                <a:solidFill>
                  <a:schemeClr val="tx1"/>
                </a:solidFill>
                <a:latin typeface="Arial" pitchFamily="34" charset="0"/>
              </a:rPr>
              <a:t>）服务器和网桥（</a:t>
            </a:r>
            <a:r>
              <a:rPr lang="en-US" altLang="zh-CN" sz="2800" dirty="0" smtClean="0">
                <a:solidFill>
                  <a:schemeClr val="tx1"/>
                </a:solidFill>
                <a:latin typeface="Arial" pitchFamily="34" charset="0"/>
              </a:rPr>
              <a:t>4</a:t>
            </a:r>
            <a:r>
              <a:rPr lang="zh-CN" altLang="en-US" sz="2800" dirty="0" smtClean="0">
                <a:solidFill>
                  <a:schemeClr val="tx1"/>
                </a:solidFill>
                <a:latin typeface="Arial" pitchFamily="34" charset="0"/>
              </a:rPr>
              <a:t>）辅助设备</a:t>
            </a:r>
            <a:r>
              <a:rPr lang="zh-CN" altLang="en-US" sz="2800" dirty="0" smtClean="0">
                <a:solidFill>
                  <a:schemeClr val="tx1"/>
                </a:solidFill>
                <a:latin typeface="Arial" pitchFamily="34" charset="0"/>
                <a:ea typeface="华文细黑" pitchFamily="2" charset="-122"/>
              </a:rPr>
              <a:t/>
            </a:r>
            <a:br>
              <a:rPr lang="zh-CN" altLang="en-US" sz="2800" dirty="0" smtClean="0">
                <a:solidFill>
                  <a:schemeClr val="tx1"/>
                </a:solidFill>
                <a:latin typeface="Arial" pitchFamily="34" charset="0"/>
                <a:ea typeface="华文细黑" pitchFamily="2" charset="-122"/>
              </a:rPr>
            </a:br>
            <a:endParaRPr lang="zh-CN" altLang="en-US" sz="2800" b="1" dirty="0" smtClean="0">
              <a:solidFill>
                <a:schemeClr val="tx1"/>
              </a:solidFill>
              <a:ea typeface="华文细黑" pitchFamily="2" charset="-122"/>
            </a:endParaRPr>
          </a:p>
        </p:txBody>
      </p:sp>
    </p:spTree>
    <p:extLst>
      <p:ext uri="{BB962C8B-B14F-4D97-AF65-F5344CB8AC3E}">
        <p14:creationId xmlns:p14="http://schemas.microsoft.com/office/powerpoint/2010/main" val="2033196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randombar(horizontal)">
                                      <p:cBhvr>
                                        <p:cTn id="7" dur="500"/>
                                        <p:tgtEl>
                                          <p:spTgt spid="105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684213" y="549275"/>
            <a:ext cx="7772400" cy="762000"/>
          </a:xfrm>
        </p:spPr>
        <p:txBody>
          <a:bodyPr/>
          <a:lstStyle/>
          <a:p>
            <a:pPr eaLnBrk="1" hangingPunct="1">
              <a:buClr>
                <a:schemeClr val="hlink"/>
              </a:buClr>
            </a:pPr>
            <a:r>
              <a:rPr lang="en-US" altLang="zh-CN" sz="3200" b="1" dirty="0" smtClean="0">
                <a:ea typeface="华文中宋" pitchFamily="2" charset="-122"/>
              </a:rPr>
              <a:t>3</a:t>
            </a:r>
            <a:r>
              <a:rPr lang="zh-CN" altLang="en-US" sz="3200" b="1" dirty="0" smtClean="0">
                <a:ea typeface="华文中宋" pitchFamily="2" charset="-122"/>
              </a:rPr>
              <a:t>）．</a:t>
            </a:r>
            <a:r>
              <a:rPr lang="zh-CN" altLang="en-US" sz="3200" b="1" dirty="0" smtClean="0">
                <a:ea typeface="华文中宋" pitchFamily="2" charset="-122"/>
              </a:rPr>
              <a:t>互操作性</a:t>
            </a:r>
          </a:p>
        </p:txBody>
      </p:sp>
      <p:sp>
        <p:nvSpPr>
          <p:cNvPr id="108547" name="Rectangle 3"/>
          <p:cNvSpPr>
            <a:spLocks noGrp="1" noChangeArrowheads="1"/>
          </p:cNvSpPr>
          <p:nvPr>
            <p:ph type="body" idx="1"/>
          </p:nvPr>
        </p:nvSpPr>
        <p:spPr>
          <a:xfrm>
            <a:off x="-757238" y="1125538"/>
            <a:ext cx="8305801" cy="1143000"/>
          </a:xfrm>
        </p:spPr>
        <p:txBody>
          <a:bodyPr/>
          <a:lstStyle/>
          <a:p>
            <a:pPr marL="0" indent="0" eaLnBrk="1" hangingPunct="1">
              <a:lnSpc>
                <a:spcPct val="90000"/>
              </a:lnSpc>
              <a:buFont typeface="Wingdings" pitchFamily="2" charset="2"/>
              <a:buNone/>
            </a:pPr>
            <a:r>
              <a:rPr lang="zh-CN" altLang="en-US" sz="2400" b="1" smtClean="0">
                <a:solidFill>
                  <a:srgbClr val="009999"/>
                </a:solidFill>
                <a:latin typeface="楷体_GB2312" pitchFamily="49" charset="-122"/>
                <a:ea typeface="楷体_GB2312" pitchFamily="49" charset="-122"/>
              </a:rPr>
              <a:t>。</a:t>
            </a:r>
          </a:p>
        </p:txBody>
      </p:sp>
      <p:sp>
        <p:nvSpPr>
          <p:cNvPr id="19461" name="Text Box 6"/>
          <p:cNvSpPr txBox="1">
            <a:spLocks noChangeArrowheads="1"/>
          </p:cNvSpPr>
          <p:nvPr/>
        </p:nvSpPr>
        <p:spPr bwMode="auto">
          <a:xfrm>
            <a:off x="755650" y="1412875"/>
            <a:ext cx="7272338"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50000"/>
              </a:lnSpc>
              <a:spcBef>
                <a:spcPct val="50000"/>
              </a:spcBef>
            </a:pPr>
            <a:r>
              <a:rPr lang="en-US" altLang="zh-CN">
                <a:solidFill>
                  <a:srgbClr val="CC00FF"/>
                </a:solidFill>
                <a:latin typeface="Arial" pitchFamily="34" charset="0"/>
                <a:ea typeface="华文细黑" pitchFamily="2" charset="-122"/>
              </a:rPr>
              <a:t>        </a:t>
            </a:r>
            <a:r>
              <a:rPr lang="zh-CN" altLang="en-US">
                <a:solidFill>
                  <a:schemeClr val="tx1"/>
                </a:solidFill>
                <a:latin typeface="Arial" pitchFamily="34" charset="0"/>
                <a:ea typeface="华文细黑" pitchFamily="2" charset="-122"/>
              </a:rPr>
              <a:t>现场设备种类繁多，没有任何一家制造厂可以提供一个工厂所需的全部现场设备。所以，不同厂商产品的交互操作与互换是不可避免的。用户不希望为选用不同的产品而在硬件或软件上花力气，而希望选用各厂商性能价格比最优的产品集成在一起，实现“即接即用”，能对不同品牌的现场设备统一组态，构成所需要的控制回路。</a:t>
            </a:r>
          </a:p>
        </p:txBody>
      </p:sp>
    </p:spTree>
    <p:extLst>
      <p:ext uri="{BB962C8B-B14F-4D97-AF65-F5344CB8AC3E}">
        <p14:creationId xmlns:p14="http://schemas.microsoft.com/office/powerpoint/2010/main" val="2766351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blinds(horizontal)">
                                      <p:cBhvr>
                                        <p:cTn id="7" dur="500"/>
                                        <p:tgtEl>
                                          <p:spTgt spid="108546"/>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8547">
                                            <p:txEl>
                                              <p:pRg st="0" end="0"/>
                                            </p:txEl>
                                          </p:spTgt>
                                        </p:tgtEl>
                                        <p:attrNameLst>
                                          <p:attrName>style.visibility</p:attrName>
                                        </p:attrNameLst>
                                      </p:cBhvr>
                                      <p:to>
                                        <p:strVal val="visible"/>
                                      </p:to>
                                    </p:set>
                                    <p:anim calcmode="lin" valueType="num">
                                      <p:cBhvr additive="base">
                                        <p:cTn id="11" dur="500" fill="hold"/>
                                        <p:tgtEl>
                                          <p:spTgt spid="10854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85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utoUpdateAnimBg="0"/>
      <p:bldP spid="108547" grpId="0" build="p" autoUpdateAnimBg="0" advAuto="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body" idx="1"/>
          </p:nvPr>
        </p:nvSpPr>
        <p:spPr>
          <a:xfrm>
            <a:off x="228600" y="1143000"/>
            <a:ext cx="8569325" cy="4662264"/>
          </a:xfrm>
        </p:spPr>
        <p:txBody>
          <a:bodyPr/>
          <a:lstStyle/>
          <a:p>
            <a:pPr marL="0" indent="0" eaLnBrk="1" hangingPunct="1">
              <a:buNone/>
            </a:pPr>
            <a:r>
              <a:rPr lang="en-US" altLang="zh-CN" b="1" dirty="0" smtClean="0">
                <a:solidFill>
                  <a:schemeClr val="tx2"/>
                </a:solidFill>
              </a:rPr>
              <a:t>4</a:t>
            </a:r>
            <a:r>
              <a:rPr lang="zh-CN" altLang="en-US" b="1" dirty="0" smtClean="0">
                <a:solidFill>
                  <a:schemeClr val="tx2"/>
                </a:solidFill>
              </a:rPr>
              <a:t>）．</a:t>
            </a:r>
            <a:r>
              <a:rPr lang="zh-CN" altLang="en-US" b="1" dirty="0" smtClean="0">
                <a:solidFill>
                  <a:schemeClr val="tx2"/>
                </a:solidFill>
              </a:rPr>
              <a:t>分散功能块</a:t>
            </a:r>
          </a:p>
          <a:p>
            <a:pPr marL="865188" indent="-865188" eaLnBrk="1" hangingPunct="1">
              <a:lnSpc>
                <a:spcPct val="120000"/>
              </a:lnSpc>
            </a:pPr>
            <a:r>
              <a:rPr lang="en-US" altLang="zh-CN" sz="2400" b="1" dirty="0" smtClean="0">
                <a:ea typeface="华文细黑" pitchFamily="2" charset="-122"/>
              </a:rPr>
              <a:t>FCS</a:t>
            </a:r>
            <a:r>
              <a:rPr lang="zh-CN" altLang="en-US" sz="2400" b="1" dirty="0" smtClean="0">
                <a:ea typeface="华文细黑" pitchFamily="2" charset="-122"/>
              </a:rPr>
              <a:t>废弃了传统的</a:t>
            </a:r>
            <a:r>
              <a:rPr lang="en-US" altLang="zh-CN" sz="2400" b="1" dirty="0" smtClean="0">
                <a:ea typeface="华文细黑" pitchFamily="2" charset="-122"/>
              </a:rPr>
              <a:t>DCS</a:t>
            </a:r>
            <a:r>
              <a:rPr lang="zh-CN" altLang="en-US" sz="2400" b="1" dirty="0" smtClean="0">
                <a:ea typeface="华文细黑" pitchFamily="2" charset="-122"/>
              </a:rPr>
              <a:t>输入</a:t>
            </a:r>
            <a:r>
              <a:rPr lang="en-US" altLang="zh-CN" sz="2400" b="1" dirty="0" smtClean="0">
                <a:ea typeface="华文细黑" pitchFamily="2" charset="-122"/>
              </a:rPr>
              <a:t>/</a:t>
            </a:r>
            <a:r>
              <a:rPr lang="zh-CN" altLang="en-US" sz="2400" b="1" dirty="0" smtClean="0">
                <a:ea typeface="华文细黑" pitchFamily="2" charset="-122"/>
              </a:rPr>
              <a:t>输出单元和控制站，把</a:t>
            </a:r>
            <a:r>
              <a:rPr lang="en-US" altLang="zh-CN" sz="2400" b="1" dirty="0" smtClean="0">
                <a:ea typeface="华文细黑" pitchFamily="2" charset="-122"/>
              </a:rPr>
              <a:t>DCS</a:t>
            </a:r>
            <a:r>
              <a:rPr lang="zh-CN" altLang="en-US" sz="2400" b="1" dirty="0" smtClean="0">
                <a:ea typeface="华文细黑" pitchFamily="2" charset="-122"/>
              </a:rPr>
              <a:t>控制站的功能块分散地分配给现场仪表，从而构成虚拟控制站</a:t>
            </a:r>
            <a:r>
              <a:rPr lang="zh-CN" altLang="en-US" sz="2400" b="1" dirty="0" smtClean="0">
                <a:ea typeface="华文细黑" pitchFamily="2" charset="-122"/>
              </a:rPr>
              <a:t>。</a:t>
            </a:r>
            <a:endParaRPr lang="en-US" altLang="zh-CN" sz="2400" b="1" dirty="0" smtClean="0">
              <a:ea typeface="华文细黑" pitchFamily="2" charset="-122"/>
            </a:endParaRPr>
          </a:p>
          <a:p>
            <a:pPr marL="0" indent="0" eaLnBrk="1" hangingPunct="1">
              <a:lnSpc>
                <a:spcPct val="120000"/>
              </a:lnSpc>
              <a:buNone/>
            </a:pPr>
            <a:r>
              <a:rPr lang="en-US" altLang="zh-CN" sz="2400" dirty="0" smtClean="0">
                <a:solidFill>
                  <a:schemeClr val="tx2"/>
                </a:solidFill>
                <a:latin typeface="Arial" pitchFamily="34" charset="0"/>
              </a:rPr>
              <a:t>5</a:t>
            </a:r>
            <a:r>
              <a:rPr lang="zh-CN" altLang="en-US" sz="2400" dirty="0" smtClean="0">
                <a:solidFill>
                  <a:schemeClr val="tx2"/>
                </a:solidFill>
                <a:latin typeface="Arial" pitchFamily="34" charset="0"/>
              </a:rPr>
              <a:t>）．现场总线供电</a:t>
            </a:r>
            <a:endParaRPr lang="en-US" altLang="zh-CN" sz="2400" dirty="0" smtClean="0">
              <a:solidFill>
                <a:schemeClr val="tx2"/>
              </a:solidFill>
              <a:latin typeface="Arial" pitchFamily="34" charset="0"/>
            </a:endParaRPr>
          </a:p>
          <a:p>
            <a:pPr marL="0" indent="0" eaLnBrk="1" hangingPunct="1">
              <a:lnSpc>
                <a:spcPct val="120000"/>
              </a:lnSpc>
              <a:buNone/>
            </a:pPr>
            <a:r>
              <a:rPr kumimoji="1" lang="zh-CN" altLang="en-US" sz="2400" dirty="0" smtClean="0">
                <a:solidFill>
                  <a:schemeClr val="tx1"/>
                </a:solidFill>
                <a:latin typeface="Arial" pitchFamily="34" charset="0"/>
                <a:ea typeface="华文细黑" pitchFamily="2" charset="-122"/>
              </a:rPr>
              <a:t>    现场总线除了传输信息之外，还可以完成为现场设备供电的功能。总线供电不仅简化了系统的安装布线，而且还可以通过配套的安全栅实现本质安全系统 ，为现场总线控制系统在易燃易爆环境中应用奠定了基础。</a:t>
            </a:r>
            <a:endParaRPr lang="zh-CN" altLang="en-US" sz="2400" dirty="0" smtClean="0">
              <a:solidFill>
                <a:schemeClr val="tx2"/>
              </a:solidFill>
              <a:latin typeface="Arial" pitchFamily="34" charset="0"/>
            </a:endParaRPr>
          </a:p>
          <a:p>
            <a:pPr marL="865188" indent="-865188" eaLnBrk="1" hangingPunct="1">
              <a:lnSpc>
                <a:spcPct val="120000"/>
              </a:lnSpc>
            </a:pPr>
            <a:endParaRPr lang="zh-CN" altLang="en-US" sz="2400" b="1" dirty="0" smtClean="0">
              <a:ea typeface="华文细黑" pitchFamily="2" charset="-122"/>
            </a:endParaRPr>
          </a:p>
        </p:txBody>
      </p:sp>
    </p:spTree>
    <p:extLst>
      <p:ext uri="{BB962C8B-B14F-4D97-AF65-F5344CB8AC3E}">
        <p14:creationId xmlns:p14="http://schemas.microsoft.com/office/powerpoint/2010/main" val="598652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9570">
                                            <p:txEl>
                                              <p:pRg st="0" end="0"/>
                                            </p:txEl>
                                          </p:spTgt>
                                        </p:tgtEl>
                                        <p:attrNameLst>
                                          <p:attrName>style.visibility</p:attrName>
                                        </p:attrNameLst>
                                      </p:cBhvr>
                                      <p:to>
                                        <p:strVal val="visible"/>
                                      </p:to>
                                    </p:set>
                                    <p:anim calcmode="lin" valueType="num">
                                      <p:cBhvr additive="base">
                                        <p:cTn id="7" dur="500" fill="hold"/>
                                        <p:tgtEl>
                                          <p:spTgt spid="10957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57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9570">
                                            <p:txEl>
                                              <p:pRg st="1" end="1"/>
                                            </p:txEl>
                                          </p:spTgt>
                                        </p:tgtEl>
                                        <p:attrNameLst>
                                          <p:attrName>style.visibility</p:attrName>
                                        </p:attrNameLst>
                                      </p:cBhvr>
                                      <p:to>
                                        <p:strVal val="visible"/>
                                      </p:to>
                                    </p:set>
                                    <p:anim calcmode="lin" valueType="num">
                                      <p:cBhvr additive="base">
                                        <p:cTn id="12" dur="500" fill="hold"/>
                                        <p:tgtEl>
                                          <p:spTgt spid="10957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09570">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09570">
                                            <p:txEl>
                                              <p:pRg st="2" end="2"/>
                                            </p:txEl>
                                          </p:spTgt>
                                        </p:tgtEl>
                                        <p:attrNameLst>
                                          <p:attrName>style.visibility</p:attrName>
                                        </p:attrNameLst>
                                      </p:cBhvr>
                                      <p:to>
                                        <p:strVal val="visible"/>
                                      </p:to>
                                    </p:set>
                                    <p:anim calcmode="lin" valueType="num">
                                      <p:cBhvr additive="base">
                                        <p:cTn id="17" dur="500" fill="hold"/>
                                        <p:tgtEl>
                                          <p:spTgt spid="10957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09570">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09570">
                                            <p:txEl>
                                              <p:pRg st="3" end="3"/>
                                            </p:txEl>
                                          </p:spTgt>
                                        </p:tgtEl>
                                        <p:attrNameLst>
                                          <p:attrName>style.visibility</p:attrName>
                                        </p:attrNameLst>
                                      </p:cBhvr>
                                      <p:to>
                                        <p:strVal val="visible"/>
                                      </p:to>
                                    </p:set>
                                    <p:anim calcmode="lin" valueType="num">
                                      <p:cBhvr additive="base">
                                        <p:cTn id="22" dur="500" fill="hold"/>
                                        <p:tgtEl>
                                          <p:spTgt spid="109570">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0957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build="p" autoUpdateAnimBg="0" advAuto="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pPr eaLnBrk="1" hangingPunct="1">
              <a:buClr>
                <a:schemeClr val="hlink"/>
              </a:buClr>
              <a:buFont typeface="宋体" pitchFamily="2" charset="-122"/>
              <a:buNone/>
            </a:pPr>
            <a:r>
              <a:rPr lang="en-US" altLang="zh-CN" sz="3600" b="1" smtClean="0"/>
              <a:t>     </a:t>
            </a:r>
            <a:endParaRPr lang="en-US" altLang="zh-CN" smtClean="0"/>
          </a:p>
        </p:txBody>
      </p:sp>
      <p:pic>
        <p:nvPicPr>
          <p:cNvPr id="21510" name="Picture 3" descr="natur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315913"/>
            <a:ext cx="5005387" cy="687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Rectangle 4"/>
          <p:cNvSpPr>
            <a:spLocks noChangeArrowheads="1"/>
          </p:cNvSpPr>
          <p:nvPr/>
        </p:nvSpPr>
        <p:spPr bwMode="auto">
          <a:xfrm>
            <a:off x="-180975" y="836613"/>
            <a:ext cx="8964613"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lvl="1" algn="l" eaLnBrk="1" hangingPunct="1">
              <a:spcBef>
                <a:spcPct val="20000"/>
              </a:spcBef>
              <a:buClr>
                <a:schemeClr val="hlink"/>
              </a:buClr>
              <a:buSzPct val="80000"/>
              <a:buFont typeface="宋体" pitchFamily="2" charset="-122"/>
              <a:buNone/>
            </a:pPr>
            <a:endParaRPr kumimoji="1" lang="en-US" altLang="zh-CN" sz="3200" dirty="0">
              <a:solidFill>
                <a:schemeClr val="tx2"/>
              </a:solidFill>
              <a:latin typeface="仿宋_GB2312" pitchFamily="49" charset="-122"/>
              <a:ea typeface="仿宋_GB2312" pitchFamily="49" charset="-122"/>
            </a:endParaRPr>
          </a:p>
          <a:p>
            <a:pPr lvl="1" algn="l" eaLnBrk="1" fontAlgn="t" hangingPunct="1">
              <a:lnSpc>
                <a:spcPct val="110000"/>
              </a:lnSpc>
              <a:buClr>
                <a:srgbClr val="FF0066"/>
              </a:buClr>
              <a:buFont typeface="宋体" pitchFamily="2" charset="-122"/>
              <a:buNone/>
            </a:pPr>
            <a:r>
              <a:rPr kumimoji="1" lang="en-US" altLang="zh-CN" sz="1800" dirty="0">
                <a:solidFill>
                  <a:schemeClr val="tx1"/>
                </a:solidFill>
                <a:latin typeface="Arial" pitchFamily="34" charset="0"/>
              </a:rPr>
              <a:t>          </a:t>
            </a:r>
            <a:endParaRPr kumimoji="1" lang="zh-CN" altLang="en-US" dirty="0">
              <a:solidFill>
                <a:schemeClr val="tx1"/>
              </a:solidFill>
              <a:latin typeface="楷体_GB2312" pitchFamily="49" charset="-122"/>
              <a:ea typeface="华文细黑" pitchFamily="2" charset="-122"/>
            </a:endParaRPr>
          </a:p>
          <a:p>
            <a:pPr lvl="1" algn="l" eaLnBrk="1" hangingPunct="1">
              <a:lnSpc>
                <a:spcPct val="110000"/>
              </a:lnSpc>
            </a:pPr>
            <a:endParaRPr kumimoji="1" lang="en-US" altLang="zh-CN" dirty="0">
              <a:solidFill>
                <a:schemeClr val="tx1"/>
              </a:solidFill>
              <a:latin typeface="楷体_GB2312" pitchFamily="49" charset="-122"/>
              <a:ea typeface="华文细黑" pitchFamily="2" charset="-122"/>
            </a:endParaRPr>
          </a:p>
        </p:txBody>
      </p:sp>
      <p:sp>
        <p:nvSpPr>
          <p:cNvPr id="21512" name="Text Box 8"/>
          <p:cNvSpPr txBox="1">
            <a:spLocks noChangeArrowheads="1"/>
          </p:cNvSpPr>
          <p:nvPr/>
        </p:nvSpPr>
        <p:spPr bwMode="auto">
          <a:xfrm>
            <a:off x="520332" y="1700808"/>
            <a:ext cx="8281987"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buClr>
                <a:schemeClr val="hlink"/>
              </a:buClr>
            </a:pPr>
            <a:r>
              <a:rPr lang="en-US" altLang="zh-CN" sz="2800" dirty="0" smtClean="0">
                <a:solidFill>
                  <a:schemeClr val="tx2"/>
                </a:solidFill>
                <a:latin typeface="Arial" pitchFamily="34" charset="0"/>
              </a:rPr>
              <a:t>  6</a:t>
            </a:r>
            <a:r>
              <a:rPr lang="zh-CN" altLang="en-US" sz="2800" dirty="0" smtClean="0">
                <a:solidFill>
                  <a:schemeClr val="tx2"/>
                </a:solidFill>
                <a:latin typeface="Arial" pitchFamily="34" charset="0"/>
              </a:rPr>
              <a:t>）．</a:t>
            </a:r>
            <a:r>
              <a:rPr lang="zh-CN" altLang="en-US" sz="2800" dirty="0">
                <a:solidFill>
                  <a:schemeClr val="tx2"/>
                </a:solidFill>
                <a:latin typeface="Arial" pitchFamily="34" charset="0"/>
              </a:rPr>
              <a:t>开放式互连网络</a:t>
            </a:r>
          </a:p>
          <a:p>
            <a:pPr algn="l" eaLnBrk="1" hangingPunct="1">
              <a:lnSpc>
                <a:spcPct val="110000"/>
              </a:lnSpc>
              <a:spcBef>
                <a:spcPct val="50000"/>
              </a:spcBef>
              <a:buClr>
                <a:schemeClr val="hlink"/>
              </a:buClr>
              <a:buFont typeface="宋体" pitchFamily="2" charset="-122"/>
              <a:buNone/>
            </a:pPr>
            <a:r>
              <a:rPr lang="zh-CN" altLang="en-US" sz="1800" dirty="0">
                <a:solidFill>
                  <a:schemeClr val="tx1"/>
                </a:solidFill>
                <a:latin typeface="Arial" pitchFamily="34" charset="0"/>
              </a:rPr>
              <a:t>          </a:t>
            </a:r>
            <a:r>
              <a:rPr lang="zh-CN" altLang="en-US" dirty="0">
                <a:solidFill>
                  <a:schemeClr val="tx1"/>
                </a:solidFill>
                <a:latin typeface="Arial" pitchFamily="34" charset="0"/>
                <a:ea typeface="华文细黑" pitchFamily="2" charset="-122"/>
              </a:rPr>
              <a:t>现场总线为开放式互连网络，既可与同层网络互连，也可与不同层网络互连。现场总线协议不象</a:t>
            </a:r>
            <a:r>
              <a:rPr lang="en-US" altLang="zh-CN" dirty="0">
                <a:solidFill>
                  <a:schemeClr val="tx1"/>
                </a:solidFill>
                <a:latin typeface="Arial" pitchFamily="34" charset="0"/>
                <a:ea typeface="华文细黑" pitchFamily="2" charset="-122"/>
              </a:rPr>
              <a:t>DCS</a:t>
            </a:r>
            <a:r>
              <a:rPr lang="zh-CN" altLang="en-US" dirty="0">
                <a:solidFill>
                  <a:schemeClr val="tx1"/>
                </a:solidFill>
                <a:latin typeface="Arial" pitchFamily="34" charset="0"/>
                <a:ea typeface="华文细黑" pitchFamily="2" charset="-122"/>
              </a:rPr>
              <a:t>那样采用封闭专用的通信协议，而是采用公开化、标准化、规范化的通信协议，只要符合现场总线协议，就可以把不同制造商的现场设备互连成系统。开放式互连网络还体现在网络数据库的共享，通过网络对现场设备和功能块统一组态。 </a:t>
            </a:r>
          </a:p>
        </p:txBody>
      </p:sp>
      <p:sp>
        <p:nvSpPr>
          <p:cNvPr id="21513" name="Text Box 9"/>
          <p:cNvSpPr txBox="1">
            <a:spLocks noChangeArrowheads="1"/>
          </p:cNvSpPr>
          <p:nvPr/>
        </p:nvSpPr>
        <p:spPr bwMode="auto">
          <a:xfrm>
            <a:off x="611188" y="620713"/>
            <a:ext cx="5905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buClr>
                <a:schemeClr val="hlink"/>
              </a:buClr>
            </a:pPr>
            <a:r>
              <a:rPr lang="en-US" altLang="zh-CN" sz="2800" dirty="0" smtClean="0">
                <a:solidFill>
                  <a:schemeClr val="tx2"/>
                </a:solidFill>
                <a:latin typeface="Arial" pitchFamily="34" charset="0"/>
              </a:rPr>
              <a:t> </a:t>
            </a:r>
            <a:endParaRPr lang="zh-CN" altLang="en-US" sz="2800" dirty="0">
              <a:solidFill>
                <a:schemeClr val="tx2"/>
              </a:solidFill>
              <a:latin typeface="Arial" pitchFamily="34" charset="0"/>
            </a:endParaRPr>
          </a:p>
        </p:txBody>
      </p:sp>
    </p:spTree>
    <p:extLst>
      <p:ext uri="{BB962C8B-B14F-4D97-AF65-F5344CB8AC3E}">
        <p14:creationId xmlns:p14="http://schemas.microsoft.com/office/powerpoint/2010/main" val="80592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11620"/>
                                        </p:tgtEl>
                                        <p:attrNameLst>
                                          <p:attrName>style.visibility</p:attrName>
                                        </p:attrNameLst>
                                      </p:cBhvr>
                                      <p:to>
                                        <p:strVal val="visible"/>
                                      </p:to>
                                    </p:set>
                                    <p:anim calcmode="lin" valueType="num">
                                      <p:cBhvr>
                                        <p:cTn id="7" dur="500" fill="hold"/>
                                        <p:tgtEl>
                                          <p:spTgt spid="111620"/>
                                        </p:tgtEl>
                                        <p:attrNameLst>
                                          <p:attrName>ppt_w</p:attrName>
                                        </p:attrNameLst>
                                      </p:cBhvr>
                                      <p:tavLst>
                                        <p:tav tm="0">
                                          <p:val>
                                            <p:fltVal val="0"/>
                                          </p:val>
                                        </p:tav>
                                        <p:tav tm="100000">
                                          <p:val>
                                            <p:strVal val="#ppt_w"/>
                                          </p:val>
                                        </p:tav>
                                      </p:tavLst>
                                    </p:anim>
                                    <p:anim calcmode="lin" valueType="num">
                                      <p:cBhvr>
                                        <p:cTn id="8" dur="500" fill="hold"/>
                                        <p:tgtEl>
                                          <p:spTgt spid="1116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827584" y="980728"/>
            <a:ext cx="7793038" cy="1295400"/>
          </a:xfrm>
        </p:spPr>
        <p:txBody>
          <a:bodyPr/>
          <a:lstStyle/>
          <a:p>
            <a:pPr eaLnBrk="1" hangingPunct="1"/>
            <a:r>
              <a:rPr lang="zh-CN" altLang="en-US" sz="2400" b="1" dirty="0" smtClean="0">
                <a:solidFill>
                  <a:schemeClr val="tx1"/>
                </a:solidFill>
                <a:latin typeface="宋体" pitchFamily="2" charset="-122"/>
                <a:ea typeface="楷体_GB2312" pitchFamily="49" charset="-122"/>
              </a:rPr>
              <a:t>总线将分散的有通信能力的测量控制设备作为网络节点，连接成能相互沟通信息，共同完成自控任务的控制网络</a:t>
            </a:r>
          </a:p>
        </p:txBody>
      </p:sp>
      <p:graphicFrame>
        <p:nvGraphicFramePr>
          <p:cNvPr id="22530" name="Object 3"/>
          <p:cNvGraphicFramePr>
            <a:graphicFrameLocks noChangeAspect="1"/>
          </p:cNvGraphicFramePr>
          <p:nvPr>
            <p:ph type="clipArt" sz="half" idx="2"/>
            <p:extLst>
              <p:ext uri="{D42A27DB-BD31-4B8C-83A1-F6EECF244321}">
                <p14:modId xmlns:p14="http://schemas.microsoft.com/office/powerpoint/2010/main" val="4196350683"/>
              </p:ext>
            </p:extLst>
          </p:nvPr>
        </p:nvGraphicFramePr>
        <p:xfrm>
          <a:off x="539552" y="2348880"/>
          <a:ext cx="7924800" cy="3763963"/>
        </p:xfrm>
        <a:graphic>
          <a:graphicData uri="http://schemas.openxmlformats.org/presentationml/2006/ole">
            <mc:AlternateContent xmlns:mc="http://schemas.openxmlformats.org/markup-compatibility/2006">
              <mc:Choice xmlns:v="urn:schemas-microsoft-com:vml" Requires="v">
                <p:oleObj spid="_x0000_s21508" r:id="rId3" imgW="3531108" imgH="1388364" progId="Visio.Drawing.6">
                  <p:embed/>
                </p:oleObj>
              </mc:Choice>
              <mc:Fallback>
                <p:oleObj r:id="rId3" imgW="3531108" imgH="138836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348880"/>
                        <a:ext cx="7924800" cy="3763963"/>
                      </a:xfrm>
                      <a:prstGeom prst="rect">
                        <a:avLst/>
                      </a:prstGeom>
                      <a:solidFill>
                        <a:srgbClr val="CC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382903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1350963" y="838200"/>
            <a:ext cx="7793037" cy="838200"/>
          </a:xfrm>
        </p:spPr>
        <p:txBody>
          <a:bodyPr/>
          <a:lstStyle/>
          <a:p>
            <a:pPr eaLnBrk="1" hangingPunct="1"/>
            <a:r>
              <a:rPr lang="zh-CN" altLang="en-US" sz="3200" b="1" smtClean="0">
                <a:latin typeface="楷体_GB2312" pitchFamily="49" charset="-122"/>
                <a:ea typeface="楷体_GB2312" pitchFamily="49" charset="-122"/>
              </a:rPr>
              <a:t>现场总线系统是企业的底层网络</a:t>
            </a:r>
          </a:p>
        </p:txBody>
      </p:sp>
      <p:graphicFrame>
        <p:nvGraphicFramePr>
          <p:cNvPr id="23554" name="Object 3"/>
          <p:cNvGraphicFramePr>
            <a:graphicFrameLocks noChangeAspect="1"/>
          </p:cNvGraphicFramePr>
          <p:nvPr>
            <p:ph type="body" idx="1"/>
          </p:nvPr>
        </p:nvGraphicFramePr>
        <p:xfrm>
          <a:off x="1371600" y="1822450"/>
          <a:ext cx="6781800" cy="4883150"/>
        </p:xfrm>
        <a:graphic>
          <a:graphicData uri="http://schemas.openxmlformats.org/presentationml/2006/ole">
            <mc:AlternateContent xmlns:mc="http://schemas.openxmlformats.org/markup-compatibility/2006">
              <mc:Choice xmlns:v="urn:schemas-microsoft-com:vml" Requires="v">
                <p:oleObj spid="_x0000_s22532" r:id="rId3" imgW="3308760" imgH="2440800" progId="">
                  <p:embed/>
                </p:oleObj>
              </mc:Choice>
              <mc:Fallback>
                <p:oleObj r:id="rId3" imgW="3308760" imgH="2440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822450"/>
                        <a:ext cx="6781800" cy="48831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81289"/>
      </p:ext>
    </p:extLst>
  </p:cSld>
  <p:clrMapOvr>
    <a:masterClrMapping/>
  </p:clrMapOvr>
  <p:transition spd="med">
    <p:cover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1431925" y="214313"/>
            <a:ext cx="7091363" cy="1462087"/>
          </a:xfrm>
        </p:spPr>
        <p:txBody>
          <a:bodyPr/>
          <a:lstStyle/>
          <a:p>
            <a:pPr eaLnBrk="1" hangingPunct="1"/>
            <a:r>
              <a:rPr lang="en-US" altLang="zh-CN" sz="3600" b="1" smtClean="0">
                <a:ea typeface="楷体_GB2312" pitchFamily="49" charset="-122"/>
              </a:rPr>
              <a:t>    </a:t>
            </a:r>
            <a:r>
              <a:rPr lang="zh-CN" altLang="en-US" sz="3200" b="1" smtClean="0">
                <a:ea typeface="楷体_GB2312" pitchFamily="49" charset="-122"/>
              </a:rPr>
              <a:t>全分布、网络集成式控制系统</a:t>
            </a:r>
          </a:p>
        </p:txBody>
      </p:sp>
      <p:sp>
        <p:nvSpPr>
          <p:cNvPr id="24581" name="Rectangle 3"/>
          <p:cNvSpPr>
            <a:spLocks noChangeArrowheads="1"/>
          </p:cNvSpPr>
          <p:nvPr/>
        </p:nvSpPr>
        <p:spPr bwMode="auto">
          <a:xfrm>
            <a:off x="2073275" y="2659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98308" name="Object 4"/>
          <p:cNvGraphicFramePr>
            <a:graphicFrameLocks noChangeAspect="1"/>
          </p:cNvGraphicFramePr>
          <p:nvPr>
            <p:ph type="clipArt" sz="half" idx="2"/>
          </p:nvPr>
        </p:nvGraphicFramePr>
        <p:xfrm>
          <a:off x="228600" y="3881438"/>
          <a:ext cx="8305800" cy="2976562"/>
        </p:xfrm>
        <a:graphic>
          <a:graphicData uri="http://schemas.openxmlformats.org/presentationml/2006/ole">
            <mc:AlternateContent xmlns:mc="http://schemas.openxmlformats.org/markup-compatibility/2006">
              <mc:Choice xmlns:v="urn:schemas-microsoft-com:vml" Requires="v">
                <p:oleObj spid="_x0000_s23558" r:id="rId3" imgW="4994148" imgH="1536192" progId="Visio.Drawing.6">
                  <p:embed/>
                </p:oleObj>
              </mc:Choice>
              <mc:Fallback>
                <p:oleObj r:id="rId3" imgW="4994148" imgH="153619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81438"/>
                        <a:ext cx="8305800" cy="2976562"/>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2" name="Rectangle 5"/>
          <p:cNvSpPr>
            <a:spLocks noChangeArrowheads="1"/>
          </p:cNvSpPr>
          <p:nvPr/>
        </p:nvSpPr>
        <p:spPr bwMode="auto">
          <a:xfrm>
            <a:off x="3090863" y="2919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24579" name="Object 6"/>
          <p:cNvGraphicFramePr>
            <a:graphicFrameLocks noChangeAspect="1"/>
          </p:cNvGraphicFramePr>
          <p:nvPr/>
        </p:nvGraphicFramePr>
        <p:xfrm>
          <a:off x="1066800" y="1828800"/>
          <a:ext cx="6324600" cy="2179638"/>
        </p:xfrm>
        <a:graphic>
          <a:graphicData uri="http://schemas.openxmlformats.org/presentationml/2006/ole">
            <mc:AlternateContent xmlns:mc="http://schemas.openxmlformats.org/markup-compatibility/2006">
              <mc:Choice xmlns:v="urn:schemas-microsoft-com:vml" Requires="v">
                <p:oleObj spid="_x0000_s23559" r:id="rId5" imgW="2958084" imgH="1016508" progId="Visio.Drawing.6">
                  <p:embed/>
                </p:oleObj>
              </mc:Choice>
              <mc:Fallback>
                <p:oleObj r:id="rId5" imgW="2958084" imgH="1016508"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828800"/>
                        <a:ext cx="6324600" cy="2179638"/>
                      </a:xfrm>
                      <a:prstGeom prst="rect">
                        <a:avLst/>
                      </a:prstGeom>
                      <a:solidFill>
                        <a:srgbClr val="CCFFCC"/>
                      </a:solidFill>
                    </p:spPr>
                  </p:pic>
                </p:oleObj>
              </mc:Fallback>
            </mc:AlternateContent>
          </a:graphicData>
        </a:graphic>
      </p:graphicFrame>
    </p:spTree>
    <p:extLst>
      <p:ext uri="{BB962C8B-B14F-4D97-AF65-F5344CB8AC3E}">
        <p14:creationId xmlns:p14="http://schemas.microsoft.com/office/powerpoint/2010/main" val="2236754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animEffect transition="in" filter="blinds(vertical)">
                                      <p:cBhvr>
                                        <p:cTn id="7"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A740DF47-5EEE-48CD-870F-E6EA447B3F86}" type="slidenum">
              <a:rPr lang="zh-CN" altLang="en-US"/>
              <a:pPr>
                <a:defRPr/>
              </a:pPr>
              <a:t>4</a:t>
            </a:fld>
            <a:endParaRPr lang="en-US"/>
          </a:p>
        </p:txBody>
      </p:sp>
      <p:sp>
        <p:nvSpPr>
          <p:cNvPr id="41987" name="灯片编号占位符 3"/>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r"/>
            <a:fld id="{4F7CBEC7-2681-4F14-955E-D48FE2F028B4}" type="slidenum">
              <a:rPr lang="zh-CN" altLang="en-US" sz="1200">
                <a:latin typeface="Verdana" pitchFamily="34" charset="0"/>
              </a:rPr>
              <a:pPr algn="r"/>
              <a:t>4</a:t>
            </a:fld>
            <a:endParaRPr lang="en-US" altLang="zh-CN" sz="1200">
              <a:latin typeface="Verdana" pitchFamily="34" charset="0"/>
            </a:endParaRPr>
          </a:p>
        </p:txBody>
      </p:sp>
      <p:sp>
        <p:nvSpPr>
          <p:cNvPr id="41988" name="Rectangle 4"/>
          <p:cNvSpPr>
            <a:spLocks noChangeArrowheads="1"/>
          </p:cNvSpPr>
          <p:nvPr/>
        </p:nvSpPr>
        <p:spPr bwMode="auto">
          <a:xfrm>
            <a:off x="684213" y="1557338"/>
            <a:ext cx="3168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2800">
                <a:solidFill>
                  <a:srgbClr val="0066FF"/>
                </a:solidFill>
                <a:latin typeface="Verdana" pitchFamily="34" charset="0"/>
              </a:rPr>
              <a:t>仪表化阶段</a:t>
            </a:r>
          </a:p>
        </p:txBody>
      </p:sp>
      <p:sp>
        <p:nvSpPr>
          <p:cNvPr id="41989" name="AutoShape 5"/>
          <p:cNvSpPr>
            <a:spLocks noChangeArrowheads="1"/>
          </p:cNvSpPr>
          <p:nvPr/>
        </p:nvSpPr>
        <p:spPr bwMode="auto">
          <a:xfrm>
            <a:off x="3278188" y="1701800"/>
            <a:ext cx="647700" cy="287338"/>
          </a:xfrm>
          <a:prstGeom prst="rightArrow">
            <a:avLst>
              <a:gd name="adj1" fmla="val 50000"/>
              <a:gd name="adj2" fmla="val 56353"/>
            </a:avLst>
          </a:prstGeom>
          <a:solidFill>
            <a:schemeClr val="accent1"/>
          </a:solidFill>
          <a:ln w="9525">
            <a:solidFill>
              <a:schemeClr val="tx1"/>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41990" name="Text Box 6"/>
          <p:cNvSpPr txBox="1">
            <a:spLocks noChangeArrowheads="1"/>
          </p:cNvSpPr>
          <p:nvPr/>
        </p:nvSpPr>
        <p:spPr bwMode="auto">
          <a:xfrm>
            <a:off x="3997325" y="1341438"/>
            <a:ext cx="4537075" cy="955675"/>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spcBef>
                <a:spcPct val="50000"/>
              </a:spcBef>
            </a:pPr>
            <a:r>
              <a:rPr lang="en-US" altLang="zh-CN" sz="2800">
                <a:solidFill>
                  <a:srgbClr val="0000CC"/>
                </a:solidFill>
                <a:latin typeface="Verdana" pitchFamily="34" charset="0"/>
              </a:rPr>
              <a:t>50</a:t>
            </a:r>
            <a:r>
              <a:rPr lang="zh-CN" altLang="en-US" sz="2800">
                <a:solidFill>
                  <a:srgbClr val="0000CC"/>
                </a:solidFill>
                <a:latin typeface="Verdana" pitchFamily="34" charset="0"/>
              </a:rPr>
              <a:t>年代至</a:t>
            </a:r>
            <a:r>
              <a:rPr lang="en-US" altLang="zh-CN" sz="2800">
                <a:solidFill>
                  <a:srgbClr val="0000CC"/>
                </a:solidFill>
                <a:latin typeface="Verdana" pitchFamily="34" charset="0"/>
              </a:rPr>
              <a:t>70</a:t>
            </a:r>
            <a:r>
              <a:rPr lang="zh-CN" altLang="en-US" sz="2800">
                <a:solidFill>
                  <a:srgbClr val="0000CC"/>
                </a:solidFill>
                <a:latin typeface="Verdana" pitchFamily="34" charset="0"/>
              </a:rPr>
              <a:t>年代，单元组合仪表和巡回检测仪表。</a:t>
            </a:r>
          </a:p>
        </p:txBody>
      </p:sp>
      <p:pic>
        <p:nvPicPr>
          <p:cNvPr id="41991" name="Picture 7" descr="01300000067779121334647960164_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9" y="2636839"/>
            <a:ext cx="5617368" cy="34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AutoShape 9"/>
          <p:cNvSpPr>
            <a:spLocks noChangeArrowheads="1"/>
          </p:cNvSpPr>
          <p:nvPr/>
        </p:nvSpPr>
        <p:spPr bwMode="auto">
          <a:xfrm>
            <a:off x="6732588" y="3068638"/>
            <a:ext cx="2411412" cy="1152525"/>
          </a:xfrm>
          <a:prstGeom prst="cloudCallout">
            <a:avLst>
              <a:gd name="adj1" fmla="val -44403"/>
              <a:gd name="adj2" fmla="val 69972"/>
            </a:avLst>
          </a:prstGeom>
          <a:solidFill>
            <a:schemeClr val="bg1"/>
          </a:solidFill>
          <a:ln w="9525">
            <a:solidFill>
              <a:schemeClr val="tx1"/>
            </a:solidFill>
            <a:round/>
            <a:headEnd/>
            <a:tailEnd/>
          </a:ln>
        </p:spPr>
        <p:txBody>
          <a:bodyPr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a:solidFill>
                  <a:schemeClr val="accent2"/>
                </a:solidFill>
              </a:rPr>
              <a:t>集中监视和操作</a:t>
            </a:r>
          </a:p>
        </p:txBody>
      </p:sp>
      <p:sp>
        <p:nvSpPr>
          <p:cNvPr id="9" name="Rectangle 2"/>
          <p:cNvSpPr>
            <a:spLocks noChangeArrowheads="1"/>
          </p:cNvSpPr>
          <p:nvPr/>
        </p:nvSpPr>
        <p:spPr bwMode="auto">
          <a:xfrm>
            <a:off x="395536" y="548680"/>
            <a:ext cx="2682900" cy="641350"/>
          </a:xfrm>
          <a:prstGeom prst="rect">
            <a:avLst/>
          </a:prstGeom>
          <a:noFill/>
          <a:ln w="9525">
            <a:noFill/>
            <a:miter lim="800000"/>
            <a:headEnd/>
            <a:tailEnd/>
          </a:ln>
          <a:effectLst/>
        </p:spPr>
        <p:txBody>
          <a:bodyPr wrap="square">
            <a:spAutoFit/>
          </a:bodyPr>
          <a:lstStyle/>
          <a:p>
            <a:pPr>
              <a:defRPr/>
            </a:pPr>
            <a:r>
              <a:rPr lang="zh-CN" altLang="en-US" sz="3600" dirty="0" smtClean="0">
                <a:solidFill>
                  <a:srgbClr val="FF0000"/>
                </a:solidFill>
                <a:effectLst>
                  <a:outerShdw blurRad="38100" dist="38100" dir="2700000" algn="tl">
                    <a:srgbClr val="C0C0C0"/>
                  </a:outerShdw>
                </a:effectLst>
                <a:latin typeface="Garamond" pitchFamily="18" charset="0"/>
              </a:rPr>
              <a:t>背景概况</a:t>
            </a:r>
            <a:endParaRPr lang="zh-CN" altLang="en-US" sz="3600" dirty="0">
              <a:solidFill>
                <a:srgbClr val="FF0000"/>
              </a:solidFill>
              <a:effectLst>
                <a:outerShdw blurRad="38100" dist="38100" dir="2700000" algn="tl">
                  <a:srgbClr val="C0C0C0"/>
                </a:outerShdw>
              </a:effectLst>
              <a:latin typeface="Garamond" pitchFamily="18" charset="0"/>
            </a:endParaRPr>
          </a:p>
        </p:txBody>
      </p:sp>
    </p:spTree>
    <p:extLst>
      <p:ext uri="{BB962C8B-B14F-4D97-AF65-F5344CB8AC3E}">
        <p14:creationId xmlns:p14="http://schemas.microsoft.com/office/powerpoint/2010/main" val="3911159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274763" y="914400"/>
            <a:ext cx="7793037" cy="685800"/>
          </a:xfrm>
        </p:spPr>
        <p:txBody>
          <a:bodyPr/>
          <a:lstStyle/>
          <a:p>
            <a:pPr eaLnBrk="1" hangingPunct="1"/>
            <a:r>
              <a:rPr lang="zh-CN" altLang="en-US" sz="2800" b="1" smtClean="0">
                <a:latin typeface="楷体_GB2312" pitchFamily="49" charset="-122"/>
                <a:ea typeface="楷体_GB2312" pitchFamily="49" charset="-122"/>
              </a:rPr>
              <a:t>过程控制中的</a:t>
            </a:r>
            <a:r>
              <a:rPr lang="en-US" altLang="zh-CN" sz="2800" b="1" smtClean="0">
                <a:latin typeface="楷体_GB2312" pitchFamily="49" charset="-122"/>
                <a:ea typeface="楷体_GB2312" pitchFamily="49" charset="-122"/>
              </a:rPr>
              <a:t>HSE/H1</a:t>
            </a:r>
            <a:r>
              <a:rPr lang="zh-CN" altLang="en-US" sz="2800" b="1" smtClean="0">
                <a:latin typeface="楷体_GB2312" pitchFamily="49" charset="-122"/>
                <a:ea typeface="楷体_GB2312" pitchFamily="49" charset="-122"/>
              </a:rPr>
              <a:t>应用系统</a:t>
            </a:r>
          </a:p>
        </p:txBody>
      </p:sp>
      <p:pic>
        <p:nvPicPr>
          <p:cNvPr id="60419" name="Picture 3" descr="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84313"/>
            <a:ext cx="7924800" cy="510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19883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443"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444" name="Rectangle 4"/>
          <p:cNvSpPr>
            <a:spLocks noChangeArrowheads="1"/>
          </p:cNvSpPr>
          <p:nvPr/>
        </p:nvSpPr>
        <p:spPr bwMode="auto">
          <a:xfrm>
            <a:off x="3276600" y="1223963"/>
            <a:ext cx="1973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lnSpc>
                <a:spcPct val="90000"/>
              </a:lnSpc>
            </a:pPr>
            <a:r>
              <a:rPr lang="zh-CN" altLang="en-US" sz="2000">
                <a:solidFill>
                  <a:schemeClr val="tx1"/>
                </a:solidFill>
                <a:latin typeface="Arial" pitchFamily="34" charset="0"/>
              </a:rPr>
              <a:t>减少连线和安装</a:t>
            </a:r>
            <a:endParaRPr lang="zh-CN" altLang="zh-CN" sz="2000">
              <a:solidFill>
                <a:schemeClr val="tx1"/>
              </a:solidFill>
              <a:latin typeface="Arial" pitchFamily="34" charset="0"/>
            </a:endParaRPr>
          </a:p>
        </p:txBody>
      </p:sp>
      <p:sp>
        <p:nvSpPr>
          <p:cNvPr id="61445" name="Rectangle 5"/>
          <p:cNvSpPr>
            <a:spLocks noChangeArrowheads="1"/>
          </p:cNvSpPr>
          <p:nvPr/>
        </p:nvSpPr>
        <p:spPr bwMode="auto">
          <a:xfrm>
            <a:off x="2058988" y="4827588"/>
            <a:ext cx="24368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传统的</a:t>
            </a:r>
            <a:r>
              <a:rPr lang="zh-CN" altLang="zh-CN" sz="1600">
                <a:solidFill>
                  <a:srgbClr val="000000"/>
                </a:solidFill>
                <a:latin typeface="Arial" pitchFamily="34" charset="0"/>
              </a:rPr>
              <a:t> 4-20 </a:t>
            </a:r>
            <a:r>
              <a:rPr lang="en-US" altLang="zh-CN" sz="1600">
                <a:solidFill>
                  <a:srgbClr val="000000"/>
                </a:solidFill>
                <a:latin typeface="Arial" pitchFamily="34" charset="0"/>
              </a:rPr>
              <a:t>mA </a:t>
            </a:r>
            <a:r>
              <a:rPr lang="zh-CN" altLang="en-US" sz="1600">
                <a:solidFill>
                  <a:srgbClr val="000000"/>
                </a:solidFill>
                <a:latin typeface="Arial" pitchFamily="34" charset="0"/>
              </a:rPr>
              <a:t>连线</a:t>
            </a:r>
            <a:endParaRPr lang="zh-CN" altLang="zh-CN" sz="1600">
              <a:solidFill>
                <a:srgbClr val="000000"/>
              </a:solidFill>
              <a:latin typeface="Arial" pitchFamily="34" charset="0"/>
            </a:endParaRPr>
          </a:p>
          <a:p>
            <a:r>
              <a:rPr lang="zh-CN" altLang="en-US" sz="1600">
                <a:solidFill>
                  <a:srgbClr val="000000"/>
                </a:solidFill>
                <a:latin typeface="Arial" pitchFamily="34" charset="0"/>
              </a:rPr>
              <a:t>每台设备需要一个安全栅</a:t>
            </a:r>
          </a:p>
          <a:p>
            <a:r>
              <a:rPr lang="zh-CN" altLang="en-US" sz="1600">
                <a:solidFill>
                  <a:srgbClr val="000000"/>
                </a:solidFill>
                <a:latin typeface="Arial" pitchFamily="34" charset="0"/>
              </a:rPr>
              <a:t>和一对连线</a:t>
            </a:r>
            <a:endParaRPr lang="zh-CN" altLang="zh-CN" sz="1600">
              <a:solidFill>
                <a:srgbClr val="000000"/>
              </a:solidFill>
              <a:latin typeface="Arial" pitchFamily="34" charset="0"/>
            </a:endParaRPr>
          </a:p>
        </p:txBody>
      </p:sp>
      <p:sp>
        <p:nvSpPr>
          <p:cNvPr id="61446" name="Rectangle 6"/>
          <p:cNvSpPr>
            <a:spLocks noChangeArrowheads="1"/>
          </p:cNvSpPr>
          <p:nvPr/>
        </p:nvSpPr>
        <p:spPr bwMode="auto">
          <a:xfrm>
            <a:off x="5091113" y="4100513"/>
            <a:ext cx="243681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现场总线连线</a:t>
            </a:r>
            <a:endParaRPr lang="zh-CN" altLang="zh-CN" sz="1600">
              <a:solidFill>
                <a:srgbClr val="000000"/>
              </a:solidFill>
              <a:latin typeface="Arial" pitchFamily="34" charset="0"/>
            </a:endParaRPr>
          </a:p>
          <a:p>
            <a:endParaRPr lang="zh-CN" altLang="zh-CN" sz="1600">
              <a:solidFill>
                <a:srgbClr val="000000"/>
              </a:solidFill>
              <a:latin typeface="Arial" pitchFamily="34" charset="0"/>
            </a:endParaRPr>
          </a:p>
          <a:p>
            <a:r>
              <a:rPr lang="zh-CN" altLang="en-US" sz="1600">
                <a:solidFill>
                  <a:srgbClr val="000000"/>
                </a:solidFill>
                <a:latin typeface="Arial" pitchFamily="34" charset="0"/>
              </a:rPr>
              <a:t>多台设备共用一个安全栅</a:t>
            </a:r>
          </a:p>
          <a:p>
            <a:r>
              <a:rPr lang="zh-CN" altLang="en-US" sz="1600">
                <a:solidFill>
                  <a:srgbClr val="000000"/>
                </a:solidFill>
                <a:latin typeface="Arial" pitchFamily="34" charset="0"/>
              </a:rPr>
              <a:t>和一根总线</a:t>
            </a:r>
            <a:endParaRPr lang="zh-CN" altLang="zh-CN" sz="1600">
              <a:solidFill>
                <a:srgbClr val="000000"/>
              </a:solidFill>
              <a:latin typeface="Arial" pitchFamily="34" charset="0"/>
            </a:endParaRPr>
          </a:p>
        </p:txBody>
      </p:sp>
      <p:sp>
        <p:nvSpPr>
          <p:cNvPr id="61447" name="Rectangle 7"/>
          <p:cNvSpPr>
            <a:spLocks noChangeArrowheads="1"/>
          </p:cNvSpPr>
          <p:nvPr/>
        </p:nvSpPr>
        <p:spPr bwMode="auto">
          <a:xfrm>
            <a:off x="1825625" y="2466975"/>
            <a:ext cx="931863"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448" name="Line 8"/>
          <p:cNvSpPr>
            <a:spLocks noChangeShapeType="1"/>
          </p:cNvSpPr>
          <p:nvPr/>
        </p:nvSpPr>
        <p:spPr bwMode="auto">
          <a:xfrm>
            <a:off x="2201863" y="2363788"/>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49" name="Rectangle 9"/>
          <p:cNvSpPr>
            <a:spLocks noChangeArrowheads="1"/>
          </p:cNvSpPr>
          <p:nvPr/>
        </p:nvSpPr>
        <p:spPr bwMode="auto">
          <a:xfrm>
            <a:off x="1981200" y="251936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1450" name="Freeform 10"/>
          <p:cNvSpPr>
            <a:spLocks/>
          </p:cNvSpPr>
          <p:nvPr/>
        </p:nvSpPr>
        <p:spPr bwMode="auto">
          <a:xfrm>
            <a:off x="2070100" y="2870200"/>
            <a:ext cx="315913" cy="368300"/>
          </a:xfrm>
          <a:custGeom>
            <a:avLst/>
            <a:gdLst>
              <a:gd name="T0" fmla="*/ 0 w 199"/>
              <a:gd name="T1" fmla="*/ 0 h 232"/>
              <a:gd name="T2" fmla="*/ 0 w 199"/>
              <a:gd name="T3" fmla="*/ 2147483647 h 232"/>
              <a:gd name="T4" fmla="*/ 0 w 199"/>
              <a:gd name="T5" fmla="*/ 2147483647 h 232"/>
              <a:gd name="T6" fmla="*/ 0 w 199"/>
              <a:gd name="T7" fmla="*/ 2147483647 h 232"/>
              <a:gd name="T8" fmla="*/ 0 w 199"/>
              <a:gd name="T9" fmla="*/ 2147483647 h 232"/>
              <a:gd name="T10" fmla="*/ 2147483647 w 199"/>
              <a:gd name="T11" fmla="*/ 2147483647 h 232"/>
              <a:gd name="T12" fmla="*/ 2147483647 w 199"/>
              <a:gd name="T13" fmla="*/ 2147483647 h 232"/>
              <a:gd name="T14" fmla="*/ 2147483647 w 199"/>
              <a:gd name="T15" fmla="*/ 2147483647 h 232"/>
              <a:gd name="T16" fmla="*/ 2147483647 w 199"/>
              <a:gd name="T17" fmla="*/ 2147483647 h 232"/>
              <a:gd name="T18" fmla="*/ 2147483647 w 199"/>
              <a:gd name="T19" fmla="*/ 2147483647 h 232"/>
              <a:gd name="T20" fmla="*/ 2147483647 w 199"/>
              <a:gd name="T21" fmla="*/ 2147483647 h 232"/>
              <a:gd name="T22" fmla="*/ 2147483647 w 199"/>
              <a:gd name="T23" fmla="*/ 2147483647 h 232"/>
              <a:gd name="T24" fmla="*/ 2147483647 w 199"/>
              <a:gd name="T25" fmla="*/ 2147483647 h 232"/>
              <a:gd name="T26" fmla="*/ 2147483647 w 199"/>
              <a:gd name="T27" fmla="*/ 2147483647 h 232"/>
              <a:gd name="T28" fmla="*/ 2147483647 w 199"/>
              <a:gd name="T29" fmla="*/ 2147483647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232"/>
              <a:gd name="T47" fmla="*/ 199 w 199"/>
              <a:gd name="T48" fmla="*/ 232 h 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232">
                <a:moveTo>
                  <a:pt x="0" y="0"/>
                </a:moveTo>
                <a:lnTo>
                  <a:pt x="0" y="21"/>
                </a:lnTo>
                <a:lnTo>
                  <a:pt x="0" y="43"/>
                </a:lnTo>
                <a:lnTo>
                  <a:pt x="0" y="64"/>
                </a:lnTo>
                <a:lnTo>
                  <a:pt x="0" y="87"/>
                </a:lnTo>
                <a:lnTo>
                  <a:pt x="8" y="109"/>
                </a:lnTo>
                <a:lnTo>
                  <a:pt x="14" y="130"/>
                </a:lnTo>
                <a:lnTo>
                  <a:pt x="28" y="152"/>
                </a:lnTo>
                <a:lnTo>
                  <a:pt x="50" y="167"/>
                </a:lnTo>
                <a:lnTo>
                  <a:pt x="71" y="181"/>
                </a:lnTo>
                <a:lnTo>
                  <a:pt x="92" y="194"/>
                </a:lnTo>
                <a:lnTo>
                  <a:pt x="114" y="203"/>
                </a:lnTo>
                <a:lnTo>
                  <a:pt x="155" y="224"/>
                </a:lnTo>
                <a:lnTo>
                  <a:pt x="177" y="224"/>
                </a:lnTo>
                <a:lnTo>
                  <a:pt x="198" y="231"/>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1" name="Line 11"/>
          <p:cNvSpPr>
            <a:spLocks noChangeShapeType="1"/>
          </p:cNvSpPr>
          <p:nvPr/>
        </p:nvSpPr>
        <p:spPr bwMode="auto">
          <a:xfrm>
            <a:off x="1682750" y="2354263"/>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2" name="Line 12"/>
          <p:cNvSpPr>
            <a:spLocks noChangeShapeType="1"/>
          </p:cNvSpPr>
          <p:nvPr/>
        </p:nvSpPr>
        <p:spPr bwMode="auto">
          <a:xfrm>
            <a:off x="2500313" y="2079625"/>
            <a:ext cx="0" cy="27622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453" name="Group 13"/>
          <p:cNvGrpSpPr>
            <a:grpSpLocks/>
          </p:cNvGrpSpPr>
          <p:nvPr/>
        </p:nvGrpSpPr>
        <p:grpSpPr bwMode="auto">
          <a:xfrm>
            <a:off x="2243138" y="1833563"/>
            <a:ext cx="538162" cy="339725"/>
            <a:chOff x="1413" y="1056"/>
            <a:chExt cx="339" cy="214"/>
          </a:xfrm>
        </p:grpSpPr>
        <p:sp>
          <p:nvSpPr>
            <p:cNvPr id="61571" name="Freeform 14"/>
            <p:cNvSpPr>
              <a:spLocks/>
            </p:cNvSpPr>
            <p:nvPr/>
          </p:nvSpPr>
          <p:spPr bwMode="auto">
            <a:xfrm>
              <a:off x="1543"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2" name="Freeform 15"/>
            <p:cNvSpPr>
              <a:spLocks/>
            </p:cNvSpPr>
            <p:nvPr/>
          </p:nvSpPr>
          <p:spPr bwMode="auto">
            <a:xfrm>
              <a:off x="1554"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3" name="Freeform 16"/>
            <p:cNvSpPr>
              <a:spLocks/>
            </p:cNvSpPr>
            <p:nvPr/>
          </p:nvSpPr>
          <p:spPr bwMode="auto">
            <a:xfrm>
              <a:off x="1564"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4" name="Freeform 17"/>
            <p:cNvSpPr>
              <a:spLocks/>
            </p:cNvSpPr>
            <p:nvPr/>
          </p:nvSpPr>
          <p:spPr bwMode="auto">
            <a:xfrm>
              <a:off x="1575"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5" name="Freeform 18"/>
            <p:cNvSpPr>
              <a:spLocks/>
            </p:cNvSpPr>
            <p:nvPr/>
          </p:nvSpPr>
          <p:spPr bwMode="auto">
            <a:xfrm>
              <a:off x="1586"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6" name="Freeform 19"/>
            <p:cNvSpPr>
              <a:spLocks/>
            </p:cNvSpPr>
            <p:nvPr/>
          </p:nvSpPr>
          <p:spPr bwMode="auto">
            <a:xfrm>
              <a:off x="1596"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7" name="Freeform 20"/>
            <p:cNvSpPr>
              <a:spLocks/>
            </p:cNvSpPr>
            <p:nvPr/>
          </p:nvSpPr>
          <p:spPr bwMode="auto">
            <a:xfrm>
              <a:off x="1607"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8" name="Freeform 21"/>
            <p:cNvSpPr>
              <a:spLocks/>
            </p:cNvSpPr>
            <p:nvPr/>
          </p:nvSpPr>
          <p:spPr bwMode="auto">
            <a:xfrm>
              <a:off x="1617"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9" name="Freeform 22"/>
            <p:cNvSpPr>
              <a:spLocks/>
            </p:cNvSpPr>
            <p:nvPr/>
          </p:nvSpPr>
          <p:spPr bwMode="auto">
            <a:xfrm>
              <a:off x="1462" y="1056"/>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0" name="Freeform 23"/>
            <p:cNvSpPr>
              <a:spLocks/>
            </p:cNvSpPr>
            <p:nvPr/>
          </p:nvSpPr>
          <p:spPr bwMode="auto">
            <a:xfrm>
              <a:off x="1479" y="1074"/>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1" name="Freeform 24"/>
            <p:cNvSpPr>
              <a:spLocks/>
            </p:cNvSpPr>
            <p:nvPr/>
          </p:nvSpPr>
          <p:spPr bwMode="auto">
            <a:xfrm>
              <a:off x="1468" y="1204"/>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2" name="Freeform 25"/>
            <p:cNvSpPr>
              <a:spLocks/>
            </p:cNvSpPr>
            <p:nvPr/>
          </p:nvSpPr>
          <p:spPr bwMode="auto">
            <a:xfrm>
              <a:off x="1477" y="1071"/>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3" name="Freeform 26"/>
            <p:cNvSpPr>
              <a:spLocks/>
            </p:cNvSpPr>
            <p:nvPr/>
          </p:nvSpPr>
          <p:spPr bwMode="auto">
            <a:xfrm>
              <a:off x="1671" y="1071"/>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4" name="Freeform 27"/>
            <p:cNvSpPr>
              <a:spLocks/>
            </p:cNvSpPr>
            <p:nvPr/>
          </p:nvSpPr>
          <p:spPr bwMode="auto">
            <a:xfrm>
              <a:off x="1477" y="1181"/>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5" name="Freeform 28"/>
            <p:cNvSpPr>
              <a:spLocks/>
            </p:cNvSpPr>
            <p:nvPr/>
          </p:nvSpPr>
          <p:spPr bwMode="auto">
            <a:xfrm>
              <a:off x="1477" y="1071"/>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6" name="Freeform 29"/>
            <p:cNvSpPr>
              <a:spLocks/>
            </p:cNvSpPr>
            <p:nvPr/>
          </p:nvSpPr>
          <p:spPr bwMode="auto">
            <a:xfrm>
              <a:off x="1477" y="1071"/>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87" name="Freeform 30"/>
            <p:cNvSpPr>
              <a:spLocks/>
            </p:cNvSpPr>
            <p:nvPr/>
          </p:nvSpPr>
          <p:spPr bwMode="auto">
            <a:xfrm>
              <a:off x="1413" y="1220"/>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8" name="Freeform 31"/>
            <p:cNvSpPr>
              <a:spLocks/>
            </p:cNvSpPr>
            <p:nvPr/>
          </p:nvSpPr>
          <p:spPr bwMode="auto">
            <a:xfrm>
              <a:off x="1413" y="1253"/>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9" name="Freeform 32"/>
            <p:cNvSpPr>
              <a:spLocks/>
            </p:cNvSpPr>
            <p:nvPr/>
          </p:nvSpPr>
          <p:spPr bwMode="auto">
            <a:xfrm>
              <a:off x="1447" y="1215"/>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0" name="Freeform 33"/>
            <p:cNvSpPr>
              <a:spLocks/>
            </p:cNvSpPr>
            <p:nvPr/>
          </p:nvSpPr>
          <p:spPr bwMode="auto">
            <a:xfrm>
              <a:off x="1445" y="1220"/>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1" name="Freeform 34"/>
            <p:cNvSpPr>
              <a:spLocks/>
            </p:cNvSpPr>
            <p:nvPr/>
          </p:nvSpPr>
          <p:spPr bwMode="auto">
            <a:xfrm>
              <a:off x="1500" y="1220"/>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2" name="Freeform 35"/>
            <p:cNvSpPr>
              <a:spLocks/>
            </p:cNvSpPr>
            <p:nvPr/>
          </p:nvSpPr>
          <p:spPr bwMode="auto">
            <a:xfrm>
              <a:off x="1568" y="1220"/>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3" name="Freeform 36"/>
            <p:cNvSpPr>
              <a:spLocks/>
            </p:cNvSpPr>
            <p:nvPr/>
          </p:nvSpPr>
          <p:spPr bwMode="auto">
            <a:xfrm>
              <a:off x="1635" y="1220"/>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4" name="Freeform 37"/>
            <p:cNvSpPr>
              <a:spLocks/>
            </p:cNvSpPr>
            <p:nvPr/>
          </p:nvSpPr>
          <p:spPr bwMode="auto">
            <a:xfrm>
              <a:off x="1681" y="1220"/>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5" name="Freeform 38"/>
            <p:cNvSpPr>
              <a:spLocks/>
            </p:cNvSpPr>
            <p:nvPr/>
          </p:nvSpPr>
          <p:spPr bwMode="auto">
            <a:xfrm>
              <a:off x="1452" y="1225"/>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6" name="Freeform 39"/>
            <p:cNvSpPr>
              <a:spLocks/>
            </p:cNvSpPr>
            <p:nvPr/>
          </p:nvSpPr>
          <p:spPr bwMode="auto">
            <a:xfrm>
              <a:off x="1437" y="123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7" name="Freeform 40"/>
            <p:cNvSpPr>
              <a:spLocks/>
            </p:cNvSpPr>
            <p:nvPr/>
          </p:nvSpPr>
          <p:spPr bwMode="auto">
            <a:xfrm>
              <a:off x="1435" y="1242"/>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8" name="Freeform 41"/>
            <p:cNvSpPr>
              <a:spLocks/>
            </p:cNvSpPr>
            <p:nvPr/>
          </p:nvSpPr>
          <p:spPr bwMode="auto">
            <a:xfrm>
              <a:off x="1448" y="1231"/>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9" name="Freeform 42"/>
            <p:cNvSpPr>
              <a:spLocks/>
            </p:cNvSpPr>
            <p:nvPr/>
          </p:nvSpPr>
          <p:spPr bwMode="auto">
            <a:xfrm>
              <a:off x="1468" y="1238"/>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0" name="Freeform 43"/>
            <p:cNvSpPr>
              <a:spLocks/>
            </p:cNvSpPr>
            <p:nvPr/>
          </p:nvSpPr>
          <p:spPr bwMode="auto">
            <a:xfrm>
              <a:off x="1475" y="1231"/>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1" name="Freeform 44"/>
            <p:cNvSpPr>
              <a:spLocks/>
            </p:cNvSpPr>
            <p:nvPr/>
          </p:nvSpPr>
          <p:spPr bwMode="auto">
            <a:xfrm>
              <a:off x="1486" y="1231"/>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2" name="Freeform 45"/>
            <p:cNvSpPr>
              <a:spLocks/>
            </p:cNvSpPr>
            <p:nvPr/>
          </p:nvSpPr>
          <p:spPr bwMode="auto">
            <a:xfrm>
              <a:off x="1498" y="1226"/>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3" name="Freeform 46"/>
            <p:cNvSpPr>
              <a:spLocks/>
            </p:cNvSpPr>
            <p:nvPr/>
          </p:nvSpPr>
          <p:spPr bwMode="auto">
            <a:xfrm>
              <a:off x="1501" y="1234"/>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4" name="Freeform 47"/>
            <p:cNvSpPr>
              <a:spLocks/>
            </p:cNvSpPr>
            <p:nvPr/>
          </p:nvSpPr>
          <p:spPr bwMode="auto">
            <a:xfrm>
              <a:off x="1509" y="1231"/>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5" name="Freeform 48"/>
            <p:cNvSpPr>
              <a:spLocks/>
            </p:cNvSpPr>
            <p:nvPr/>
          </p:nvSpPr>
          <p:spPr bwMode="auto">
            <a:xfrm>
              <a:off x="1520" y="1231"/>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6" name="Freeform 49"/>
            <p:cNvSpPr>
              <a:spLocks/>
            </p:cNvSpPr>
            <p:nvPr/>
          </p:nvSpPr>
          <p:spPr bwMode="auto">
            <a:xfrm>
              <a:off x="1533" y="1231"/>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7" name="Freeform 50"/>
            <p:cNvSpPr>
              <a:spLocks/>
            </p:cNvSpPr>
            <p:nvPr/>
          </p:nvSpPr>
          <p:spPr bwMode="auto">
            <a:xfrm>
              <a:off x="1544" y="1231"/>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8" name="Freeform 51"/>
            <p:cNvSpPr>
              <a:spLocks/>
            </p:cNvSpPr>
            <p:nvPr/>
          </p:nvSpPr>
          <p:spPr bwMode="auto">
            <a:xfrm>
              <a:off x="1556" y="1231"/>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9" name="Freeform 52"/>
            <p:cNvSpPr>
              <a:spLocks/>
            </p:cNvSpPr>
            <p:nvPr/>
          </p:nvSpPr>
          <p:spPr bwMode="auto">
            <a:xfrm>
              <a:off x="1568" y="1231"/>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0" name="Freeform 53"/>
            <p:cNvSpPr>
              <a:spLocks/>
            </p:cNvSpPr>
            <p:nvPr/>
          </p:nvSpPr>
          <p:spPr bwMode="auto">
            <a:xfrm>
              <a:off x="1580" y="1231"/>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1" name="Freeform 54"/>
            <p:cNvSpPr>
              <a:spLocks/>
            </p:cNvSpPr>
            <p:nvPr/>
          </p:nvSpPr>
          <p:spPr bwMode="auto">
            <a:xfrm>
              <a:off x="1590" y="1231"/>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2" name="Freeform 55"/>
            <p:cNvSpPr>
              <a:spLocks/>
            </p:cNvSpPr>
            <p:nvPr/>
          </p:nvSpPr>
          <p:spPr bwMode="auto">
            <a:xfrm>
              <a:off x="1581" y="1231"/>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3" name="Freeform 56"/>
            <p:cNvSpPr>
              <a:spLocks/>
            </p:cNvSpPr>
            <p:nvPr/>
          </p:nvSpPr>
          <p:spPr bwMode="auto">
            <a:xfrm>
              <a:off x="1639" y="1225"/>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4" name="Freeform 57"/>
            <p:cNvSpPr>
              <a:spLocks/>
            </p:cNvSpPr>
            <p:nvPr/>
          </p:nvSpPr>
          <p:spPr bwMode="auto">
            <a:xfrm>
              <a:off x="1638" y="1229"/>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5" name="Freeform 58"/>
            <p:cNvSpPr>
              <a:spLocks/>
            </p:cNvSpPr>
            <p:nvPr/>
          </p:nvSpPr>
          <p:spPr bwMode="auto">
            <a:xfrm>
              <a:off x="1641" y="1238"/>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6" name="Freeform 59"/>
            <p:cNvSpPr>
              <a:spLocks/>
            </p:cNvSpPr>
            <p:nvPr/>
          </p:nvSpPr>
          <p:spPr bwMode="auto">
            <a:xfrm>
              <a:off x="1684" y="1226"/>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7" name="Freeform 60"/>
            <p:cNvSpPr>
              <a:spLocks/>
            </p:cNvSpPr>
            <p:nvPr/>
          </p:nvSpPr>
          <p:spPr bwMode="auto">
            <a:xfrm>
              <a:off x="1695" y="1226"/>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8" name="Freeform 61"/>
            <p:cNvSpPr>
              <a:spLocks/>
            </p:cNvSpPr>
            <p:nvPr/>
          </p:nvSpPr>
          <p:spPr bwMode="auto">
            <a:xfrm>
              <a:off x="1687" y="1229"/>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9" name="Freeform 62"/>
            <p:cNvSpPr>
              <a:spLocks/>
            </p:cNvSpPr>
            <p:nvPr/>
          </p:nvSpPr>
          <p:spPr bwMode="auto">
            <a:xfrm>
              <a:off x="1688" y="1238"/>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0" name="Freeform 63"/>
            <p:cNvSpPr>
              <a:spLocks/>
            </p:cNvSpPr>
            <p:nvPr/>
          </p:nvSpPr>
          <p:spPr bwMode="auto">
            <a:xfrm>
              <a:off x="1691" y="1243"/>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1" name="Freeform 64"/>
            <p:cNvSpPr>
              <a:spLocks/>
            </p:cNvSpPr>
            <p:nvPr/>
          </p:nvSpPr>
          <p:spPr bwMode="auto">
            <a:xfrm>
              <a:off x="1568" y="1215"/>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2" name="Freeform 65"/>
            <p:cNvSpPr>
              <a:spLocks/>
            </p:cNvSpPr>
            <p:nvPr/>
          </p:nvSpPr>
          <p:spPr bwMode="auto">
            <a:xfrm>
              <a:off x="1623" y="1215"/>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3" name="Freeform 66"/>
            <p:cNvSpPr>
              <a:spLocks/>
            </p:cNvSpPr>
            <p:nvPr/>
          </p:nvSpPr>
          <p:spPr bwMode="auto">
            <a:xfrm>
              <a:off x="1669" y="1215"/>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4" name="Freeform 67"/>
            <p:cNvSpPr>
              <a:spLocks/>
            </p:cNvSpPr>
            <p:nvPr/>
          </p:nvSpPr>
          <p:spPr bwMode="auto">
            <a:xfrm>
              <a:off x="1625" y="1191"/>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5" name="Freeform 68"/>
            <p:cNvSpPr>
              <a:spLocks/>
            </p:cNvSpPr>
            <p:nvPr/>
          </p:nvSpPr>
          <p:spPr bwMode="auto">
            <a:xfrm>
              <a:off x="1627" y="1192"/>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6" name="Freeform 69"/>
            <p:cNvSpPr>
              <a:spLocks/>
            </p:cNvSpPr>
            <p:nvPr/>
          </p:nvSpPr>
          <p:spPr bwMode="auto">
            <a:xfrm>
              <a:off x="1626" y="1192"/>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7" name="Freeform 70"/>
            <p:cNvSpPr>
              <a:spLocks/>
            </p:cNvSpPr>
            <p:nvPr/>
          </p:nvSpPr>
          <p:spPr bwMode="auto">
            <a:xfrm>
              <a:off x="1462" y="1202"/>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8" name="Freeform 71"/>
            <p:cNvSpPr>
              <a:spLocks/>
            </p:cNvSpPr>
            <p:nvPr/>
          </p:nvSpPr>
          <p:spPr bwMode="auto">
            <a:xfrm>
              <a:off x="1462" y="1204"/>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454" name="Rectangle 72"/>
          <p:cNvSpPr>
            <a:spLocks noChangeArrowheads="1"/>
          </p:cNvSpPr>
          <p:nvPr/>
        </p:nvSpPr>
        <p:spPr bwMode="auto">
          <a:xfrm>
            <a:off x="3065463" y="1836738"/>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grpSp>
        <p:nvGrpSpPr>
          <p:cNvPr id="61455" name="Group 73"/>
          <p:cNvGrpSpPr>
            <a:grpSpLocks/>
          </p:cNvGrpSpPr>
          <p:nvPr/>
        </p:nvGrpSpPr>
        <p:grpSpPr bwMode="auto">
          <a:xfrm>
            <a:off x="5553075" y="3846513"/>
            <a:ext cx="177800" cy="131762"/>
            <a:chOff x="3498" y="2324"/>
            <a:chExt cx="112" cy="83"/>
          </a:xfrm>
        </p:grpSpPr>
        <p:sp>
          <p:nvSpPr>
            <p:cNvPr id="61568" name="Oval 74"/>
            <p:cNvSpPr>
              <a:spLocks noChangeArrowheads="1"/>
            </p:cNvSpPr>
            <p:nvPr/>
          </p:nvSpPr>
          <p:spPr bwMode="auto">
            <a:xfrm>
              <a:off x="3498" y="2324"/>
              <a:ext cx="112"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569" name="Line 75"/>
            <p:cNvSpPr>
              <a:spLocks noChangeShapeType="1"/>
            </p:cNvSpPr>
            <p:nvPr/>
          </p:nvSpPr>
          <p:spPr bwMode="auto">
            <a:xfrm>
              <a:off x="3507" y="2329"/>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0" name="Line 76"/>
            <p:cNvSpPr>
              <a:spLocks noChangeShapeType="1"/>
            </p:cNvSpPr>
            <p:nvPr/>
          </p:nvSpPr>
          <p:spPr bwMode="auto">
            <a:xfrm flipV="1">
              <a:off x="3508" y="2330"/>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456" name="Group 77"/>
          <p:cNvGrpSpPr>
            <a:grpSpLocks/>
          </p:cNvGrpSpPr>
          <p:nvPr/>
        </p:nvGrpSpPr>
        <p:grpSpPr bwMode="auto">
          <a:xfrm>
            <a:off x="6454775" y="3836988"/>
            <a:ext cx="312738" cy="269875"/>
            <a:chOff x="4066" y="2318"/>
            <a:chExt cx="197" cy="170"/>
          </a:xfrm>
        </p:grpSpPr>
        <p:sp>
          <p:nvSpPr>
            <p:cNvPr id="61563" name="Freeform 78"/>
            <p:cNvSpPr>
              <a:spLocks/>
            </p:cNvSpPr>
            <p:nvPr/>
          </p:nvSpPr>
          <p:spPr bwMode="auto">
            <a:xfrm>
              <a:off x="4076" y="2318"/>
              <a:ext cx="158" cy="38"/>
            </a:xfrm>
            <a:custGeom>
              <a:avLst/>
              <a:gdLst>
                <a:gd name="T0" fmla="*/ 0 w 158"/>
                <a:gd name="T1" fmla="*/ 37 h 38"/>
                <a:gd name="T2" fmla="*/ 0 w 158"/>
                <a:gd name="T3" fmla="*/ 34 h 38"/>
                <a:gd name="T4" fmla="*/ 1 w 158"/>
                <a:gd name="T5" fmla="*/ 32 h 38"/>
                <a:gd name="T6" fmla="*/ 2 w 158"/>
                <a:gd name="T7" fmla="*/ 30 h 38"/>
                <a:gd name="T8" fmla="*/ 2 w 158"/>
                <a:gd name="T9" fmla="*/ 28 h 38"/>
                <a:gd name="T10" fmla="*/ 4 w 158"/>
                <a:gd name="T11" fmla="*/ 25 h 38"/>
                <a:gd name="T12" fmla="*/ 5 w 158"/>
                <a:gd name="T13" fmla="*/ 23 h 38"/>
                <a:gd name="T14" fmla="*/ 7 w 158"/>
                <a:gd name="T15" fmla="*/ 21 h 38"/>
                <a:gd name="T16" fmla="*/ 10 w 158"/>
                <a:gd name="T17" fmla="*/ 19 h 38"/>
                <a:gd name="T18" fmla="*/ 12 w 158"/>
                <a:gd name="T19" fmla="*/ 17 h 38"/>
                <a:gd name="T20" fmla="*/ 15 w 158"/>
                <a:gd name="T21" fmla="*/ 16 h 38"/>
                <a:gd name="T22" fmla="*/ 18 w 158"/>
                <a:gd name="T23" fmla="*/ 13 h 38"/>
                <a:gd name="T24" fmla="*/ 21 w 158"/>
                <a:gd name="T25" fmla="*/ 11 h 38"/>
                <a:gd name="T26" fmla="*/ 25 w 158"/>
                <a:gd name="T27" fmla="*/ 10 h 38"/>
                <a:gd name="T28" fmla="*/ 28 w 158"/>
                <a:gd name="T29" fmla="*/ 9 h 38"/>
                <a:gd name="T30" fmla="*/ 32 w 158"/>
                <a:gd name="T31" fmla="*/ 8 h 38"/>
                <a:gd name="T32" fmla="*/ 36 w 158"/>
                <a:gd name="T33" fmla="*/ 6 h 38"/>
                <a:gd name="T34" fmla="*/ 40 w 158"/>
                <a:gd name="T35" fmla="*/ 5 h 38"/>
                <a:gd name="T36" fmla="*/ 45 w 158"/>
                <a:gd name="T37" fmla="*/ 4 h 38"/>
                <a:gd name="T38" fmla="*/ 49 w 158"/>
                <a:gd name="T39" fmla="*/ 3 h 38"/>
                <a:gd name="T40" fmla="*/ 54 w 158"/>
                <a:gd name="T41" fmla="*/ 2 h 38"/>
                <a:gd name="T42" fmla="*/ 59 w 158"/>
                <a:gd name="T43" fmla="*/ 1 h 38"/>
                <a:gd name="T44" fmla="*/ 64 w 158"/>
                <a:gd name="T45" fmla="*/ 1 h 38"/>
                <a:gd name="T46" fmla="*/ 68 w 158"/>
                <a:gd name="T47" fmla="*/ 0 h 38"/>
                <a:gd name="T48" fmla="*/ 74 w 158"/>
                <a:gd name="T49" fmla="*/ 0 h 38"/>
                <a:gd name="T50" fmla="*/ 78 w 158"/>
                <a:gd name="T51" fmla="*/ 0 h 38"/>
                <a:gd name="T52" fmla="*/ 84 w 158"/>
                <a:gd name="T53" fmla="*/ 0 h 38"/>
                <a:gd name="T54" fmla="*/ 89 w 158"/>
                <a:gd name="T55" fmla="*/ 0 h 38"/>
                <a:gd name="T56" fmla="*/ 93 w 158"/>
                <a:gd name="T57" fmla="*/ 1 h 38"/>
                <a:gd name="T58" fmla="*/ 98 w 158"/>
                <a:gd name="T59" fmla="*/ 1 h 38"/>
                <a:gd name="T60" fmla="*/ 103 w 158"/>
                <a:gd name="T61" fmla="*/ 2 h 38"/>
                <a:gd name="T62" fmla="*/ 108 w 158"/>
                <a:gd name="T63" fmla="*/ 3 h 38"/>
                <a:gd name="T64" fmla="*/ 112 w 158"/>
                <a:gd name="T65" fmla="*/ 4 h 38"/>
                <a:gd name="T66" fmla="*/ 117 w 158"/>
                <a:gd name="T67" fmla="*/ 5 h 38"/>
                <a:gd name="T68" fmla="*/ 121 w 158"/>
                <a:gd name="T69" fmla="*/ 6 h 38"/>
                <a:gd name="T70" fmla="*/ 125 w 158"/>
                <a:gd name="T71" fmla="*/ 8 h 38"/>
                <a:gd name="T72" fmla="*/ 129 w 158"/>
                <a:gd name="T73" fmla="*/ 9 h 38"/>
                <a:gd name="T74" fmla="*/ 132 w 158"/>
                <a:gd name="T75" fmla="*/ 10 h 38"/>
                <a:gd name="T76" fmla="*/ 136 w 158"/>
                <a:gd name="T77" fmla="*/ 11 h 38"/>
                <a:gd name="T78" fmla="*/ 140 w 158"/>
                <a:gd name="T79" fmla="*/ 13 h 38"/>
                <a:gd name="T80" fmla="*/ 142 w 158"/>
                <a:gd name="T81" fmla="*/ 16 h 38"/>
                <a:gd name="T82" fmla="*/ 145 w 158"/>
                <a:gd name="T83" fmla="*/ 17 h 38"/>
                <a:gd name="T84" fmla="*/ 148 w 158"/>
                <a:gd name="T85" fmla="*/ 19 h 38"/>
                <a:gd name="T86" fmla="*/ 150 w 158"/>
                <a:gd name="T87" fmla="*/ 21 h 38"/>
                <a:gd name="T88" fmla="*/ 152 w 158"/>
                <a:gd name="T89" fmla="*/ 23 h 38"/>
                <a:gd name="T90" fmla="*/ 153 w 158"/>
                <a:gd name="T91" fmla="*/ 25 h 38"/>
                <a:gd name="T92" fmla="*/ 155 w 158"/>
                <a:gd name="T93" fmla="*/ 28 h 38"/>
                <a:gd name="T94" fmla="*/ 156 w 158"/>
                <a:gd name="T95" fmla="*/ 30 h 38"/>
                <a:gd name="T96" fmla="*/ 157 w 158"/>
                <a:gd name="T97" fmla="*/ 32 h 38"/>
                <a:gd name="T98" fmla="*/ 157 w 158"/>
                <a:gd name="T99" fmla="*/ 34 h 38"/>
                <a:gd name="T100" fmla="*/ 157 w 158"/>
                <a:gd name="T101" fmla="*/ 37 h 38"/>
                <a:gd name="T102" fmla="*/ 0 w 158"/>
                <a:gd name="T103" fmla="*/ 37 h 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8"/>
                <a:gd name="T157" fmla="*/ 0 h 38"/>
                <a:gd name="T158" fmla="*/ 158 w 158"/>
                <a:gd name="T159" fmla="*/ 38 h 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8" h="38">
                  <a:moveTo>
                    <a:pt x="0" y="37"/>
                  </a:moveTo>
                  <a:lnTo>
                    <a:pt x="0" y="34"/>
                  </a:lnTo>
                  <a:lnTo>
                    <a:pt x="1" y="32"/>
                  </a:lnTo>
                  <a:lnTo>
                    <a:pt x="2" y="30"/>
                  </a:lnTo>
                  <a:lnTo>
                    <a:pt x="2" y="28"/>
                  </a:lnTo>
                  <a:lnTo>
                    <a:pt x="4" y="25"/>
                  </a:lnTo>
                  <a:lnTo>
                    <a:pt x="5" y="23"/>
                  </a:lnTo>
                  <a:lnTo>
                    <a:pt x="7" y="21"/>
                  </a:lnTo>
                  <a:lnTo>
                    <a:pt x="10" y="19"/>
                  </a:lnTo>
                  <a:lnTo>
                    <a:pt x="12" y="17"/>
                  </a:lnTo>
                  <a:lnTo>
                    <a:pt x="15" y="16"/>
                  </a:lnTo>
                  <a:lnTo>
                    <a:pt x="18" y="13"/>
                  </a:lnTo>
                  <a:lnTo>
                    <a:pt x="21" y="11"/>
                  </a:lnTo>
                  <a:lnTo>
                    <a:pt x="25" y="10"/>
                  </a:lnTo>
                  <a:lnTo>
                    <a:pt x="28" y="9"/>
                  </a:lnTo>
                  <a:lnTo>
                    <a:pt x="32" y="8"/>
                  </a:lnTo>
                  <a:lnTo>
                    <a:pt x="36" y="6"/>
                  </a:lnTo>
                  <a:lnTo>
                    <a:pt x="40" y="5"/>
                  </a:lnTo>
                  <a:lnTo>
                    <a:pt x="45" y="4"/>
                  </a:lnTo>
                  <a:lnTo>
                    <a:pt x="49" y="3"/>
                  </a:lnTo>
                  <a:lnTo>
                    <a:pt x="54" y="2"/>
                  </a:lnTo>
                  <a:lnTo>
                    <a:pt x="59" y="1"/>
                  </a:lnTo>
                  <a:lnTo>
                    <a:pt x="64" y="1"/>
                  </a:lnTo>
                  <a:lnTo>
                    <a:pt x="68" y="0"/>
                  </a:lnTo>
                  <a:lnTo>
                    <a:pt x="74" y="0"/>
                  </a:lnTo>
                  <a:lnTo>
                    <a:pt x="78" y="0"/>
                  </a:lnTo>
                  <a:lnTo>
                    <a:pt x="84" y="0"/>
                  </a:lnTo>
                  <a:lnTo>
                    <a:pt x="89" y="0"/>
                  </a:lnTo>
                  <a:lnTo>
                    <a:pt x="93" y="1"/>
                  </a:lnTo>
                  <a:lnTo>
                    <a:pt x="98" y="1"/>
                  </a:lnTo>
                  <a:lnTo>
                    <a:pt x="103" y="2"/>
                  </a:lnTo>
                  <a:lnTo>
                    <a:pt x="108" y="3"/>
                  </a:lnTo>
                  <a:lnTo>
                    <a:pt x="112" y="4"/>
                  </a:lnTo>
                  <a:lnTo>
                    <a:pt x="117" y="5"/>
                  </a:lnTo>
                  <a:lnTo>
                    <a:pt x="121" y="6"/>
                  </a:lnTo>
                  <a:lnTo>
                    <a:pt x="125" y="8"/>
                  </a:lnTo>
                  <a:lnTo>
                    <a:pt x="129" y="9"/>
                  </a:lnTo>
                  <a:lnTo>
                    <a:pt x="132" y="10"/>
                  </a:lnTo>
                  <a:lnTo>
                    <a:pt x="136" y="11"/>
                  </a:lnTo>
                  <a:lnTo>
                    <a:pt x="140" y="13"/>
                  </a:lnTo>
                  <a:lnTo>
                    <a:pt x="142" y="16"/>
                  </a:lnTo>
                  <a:lnTo>
                    <a:pt x="145" y="17"/>
                  </a:lnTo>
                  <a:lnTo>
                    <a:pt x="148" y="19"/>
                  </a:lnTo>
                  <a:lnTo>
                    <a:pt x="150" y="21"/>
                  </a:lnTo>
                  <a:lnTo>
                    <a:pt x="152" y="23"/>
                  </a:lnTo>
                  <a:lnTo>
                    <a:pt x="153" y="25"/>
                  </a:lnTo>
                  <a:lnTo>
                    <a:pt x="155" y="28"/>
                  </a:lnTo>
                  <a:lnTo>
                    <a:pt x="156" y="30"/>
                  </a:lnTo>
                  <a:lnTo>
                    <a:pt x="157" y="32"/>
                  </a:lnTo>
                  <a:lnTo>
                    <a:pt x="157" y="34"/>
                  </a:lnTo>
                  <a:lnTo>
                    <a:pt x="157" y="37"/>
                  </a:lnTo>
                  <a:lnTo>
                    <a:pt x="0" y="37"/>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1564" name="Line 79"/>
            <p:cNvSpPr>
              <a:spLocks noChangeShapeType="1"/>
            </p:cNvSpPr>
            <p:nvPr/>
          </p:nvSpPr>
          <p:spPr bwMode="auto">
            <a:xfrm>
              <a:off x="4086" y="2362"/>
              <a:ext cx="15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5" name="Line 80"/>
            <p:cNvSpPr>
              <a:spLocks noChangeShapeType="1"/>
            </p:cNvSpPr>
            <p:nvPr/>
          </p:nvSpPr>
          <p:spPr bwMode="auto">
            <a:xfrm>
              <a:off x="4165" y="2367"/>
              <a:ext cx="0" cy="7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6" name="Freeform 81"/>
            <p:cNvSpPr>
              <a:spLocks/>
            </p:cNvSpPr>
            <p:nvPr/>
          </p:nvSpPr>
          <p:spPr bwMode="auto">
            <a:xfrm>
              <a:off x="4165" y="2410"/>
              <a:ext cx="98" cy="77"/>
            </a:xfrm>
            <a:custGeom>
              <a:avLst/>
              <a:gdLst>
                <a:gd name="T0" fmla="*/ 97 w 98"/>
                <a:gd name="T1" fmla="*/ 0 h 77"/>
                <a:gd name="T2" fmla="*/ 97 w 98"/>
                <a:gd name="T3" fmla="*/ 76 h 77"/>
                <a:gd name="T4" fmla="*/ 0 w 98"/>
                <a:gd name="T5" fmla="*/ 38 h 77"/>
                <a:gd name="T6" fmla="*/ 97 w 98"/>
                <a:gd name="T7" fmla="*/ 0 h 77"/>
                <a:gd name="T8" fmla="*/ 0 60000 65536"/>
                <a:gd name="T9" fmla="*/ 0 60000 65536"/>
                <a:gd name="T10" fmla="*/ 0 60000 65536"/>
                <a:gd name="T11" fmla="*/ 0 60000 65536"/>
                <a:gd name="T12" fmla="*/ 0 w 98"/>
                <a:gd name="T13" fmla="*/ 0 h 77"/>
                <a:gd name="T14" fmla="*/ 98 w 98"/>
                <a:gd name="T15" fmla="*/ 77 h 77"/>
              </a:gdLst>
              <a:ahLst/>
              <a:cxnLst>
                <a:cxn ang="T8">
                  <a:pos x="T0" y="T1"/>
                </a:cxn>
                <a:cxn ang="T9">
                  <a:pos x="T2" y="T3"/>
                </a:cxn>
                <a:cxn ang="T10">
                  <a:pos x="T4" y="T5"/>
                </a:cxn>
                <a:cxn ang="T11">
                  <a:pos x="T6" y="T7"/>
                </a:cxn>
              </a:cxnLst>
              <a:rect l="T12" t="T13" r="T14" b="T15"/>
              <a:pathLst>
                <a:path w="98" h="77">
                  <a:moveTo>
                    <a:pt x="97" y="0"/>
                  </a:moveTo>
                  <a:lnTo>
                    <a:pt x="97" y="76"/>
                  </a:lnTo>
                  <a:lnTo>
                    <a:pt x="0" y="38"/>
                  </a:lnTo>
                  <a:lnTo>
                    <a:pt x="97"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1567" name="Freeform 82"/>
            <p:cNvSpPr>
              <a:spLocks/>
            </p:cNvSpPr>
            <p:nvPr/>
          </p:nvSpPr>
          <p:spPr bwMode="auto">
            <a:xfrm>
              <a:off x="4066" y="2411"/>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1457" name="Line 83"/>
          <p:cNvSpPr>
            <a:spLocks noChangeShapeType="1"/>
          </p:cNvSpPr>
          <p:nvPr/>
        </p:nvSpPr>
        <p:spPr bwMode="auto">
          <a:xfrm>
            <a:off x="5440363" y="3643313"/>
            <a:ext cx="1666875" cy="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8" name="Line 84"/>
          <p:cNvSpPr>
            <a:spLocks noChangeShapeType="1"/>
          </p:cNvSpPr>
          <p:nvPr/>
        </p:nvSpPr>
        <p:spPr bwMode="auto">
          <a:xfrm flipH="1">
            <a:off x="5635625" y="3729038"/>
            <a:ext cx="14288" cy="23812"/>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9" name="Line 85"/>
          <p:cNvSpPr>
            <a:spLocks noChangeShapeType="1"/>
          </p:cNvSpPr>
          <p:nvPr/>
        </p:nvSpPr>
        <p:spPr bwMode="auto">
          <a:xfrm>
            <a:off x="5657850" y="3621088"/>
            <a:ext cx="0" cy="19685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460" name="Group 86"/>
          <p:cNvGrpSpPr>
            <a:grpSpLocks/>
          </p:cNvGrpSpPr>
          <p:nvPr/>
        </p:nvGrpSpPr>
        <p:grpSpPr bwMode="auto">
          <a:xfrm>
            <a:off x="6038850" y="3835400"/>
            <a:ext cx="176213" cy="131763"/>
            <a:chOff x="3804" y="2317"/>
            <a:chExt cx="111" cy="83"/>
          </a:xfrm>
        </p:grpSpPr>
        <p:sp>
          <p:nvSpPr>
            <p:cNvPr id="61560" name="Oval 87"/>
            <p:cNvSpPr>
              <a:spLocks noChangeArrowheads="1"/>
            </p:cNvSpPr>
            <p:nvPr/>
          </p:nvSpPr>
          <p:spPr bwMode="auto">
            <a:xfrm>
              <a:off x="3804" y="2317"/>
              <a:ext cx="111"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561" name="Line 88"/>
            <p:cNvSpPr>
              <a:spLocks noChangeShapeType="1"/>
            </p:cNvSpPr>
            <p:nvPr/>
          </p:nvSpPr>
          <p:spPr bwMode="auto">
            <a:xfrm>
              <a:off x="3813" y="2322"/>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2" name="Line 89"/>
            <p:cNvSpPr>
              <a:spLocks noChangeShapeType="1"/>
            </p:cNvSpPr>
            <p:nvPr/>
          </p:nvSpPr>
          <p:spPr bwMode="auto">
            <a:xfrm flipV="1">
              <a:off x="3813" y="2323"/>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461" name="Line 90"/>
          <p:cNvSpPr>
            <a:spLocks noChangeShapeType="1"/>
          </p:cNvSpPr>
          <p:nvPr/>
        </p:nvSpPr>
        <p:spPr bwMode="auto">
          <a:xfrm>
            <a:off x="6132513" y="3619500"/>
            <a:ext cx="0" cy="195263"/>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2" name="Line 91"/>
          <p:cNvSpPr>
            <a:spLocks noChangeShapeType="1"/>
          </p:cNvSpPr>
          <p:nvPr/>
        </p:nvSpPr>
        <p:spPr bwMode="auto">
          <a:xfrm>
            <a:off x="6621463" y="3619500"/>
            <a:ext cx="0" cy="195263"/>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3" name="Line 92"/>
          <p:cNvSpPr>
            <a:spLocks noChangeShapeType="1"/>
          </p:cNvSpPr>
          <p:nvPr/>
        </p:nvSpPr>
        <p:spPr bwMode="auto">
          <a:xfrm>
            <a:off x="5446713" y="2825750"/>
            <a:ext cx="0" cy="828675"/>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4" name="Rectangle 93"/>
          <p:cNvSpPr>
            <a:spLocks noChangeArrowheads="1"/>
          </p:cNvSpPr>
          <p:nvPr/>
        </p:nvSpPr>
        <p:spPr bwMode="auto">
          <a:xfrm>
            <a:off x="6105525" y="3276600"/>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现场总线</a:t>
            </a:r>
            <a:endParaRPr lang="zh-CN" altLang="zh-CN" sz="1400">
              <a:solidFill>
                <a:srgbClr val="000000"/>
              </a:solidFill>
              <a:latin typeface="Arial" pitchFamily="34" charset="0"/>
            </a:endParaRPr>
          </a:p>
        </p:txBody>
      </p:sp>
      <p:sp>
        <p:nvSpPr>
          <p:cNvPr id="61465" name="Freeform 94"/>
          <p:cNvSpPr>
            <a:spLocks/>
          </p:cNvSpPr>
          <p:nvPr/>
        </p:nvSpPr>
        <p:spPr bwMode="auto">
          <a:xfrm>
            <a:off x="4500563" y="3409950"/>
            <a:ext cx="574675" cy="604838"/>
          </a:xfrm>
          <a:custGeom>
            <a:avLst/>
            <a:gdLst>
              <a:gd name="T0" fmla="*/ 2147483647 w 362"/>
              <a:gd name="T1" fmla="*/ 0 h 381"/>
              <a:gd name="T2" fmla="*/ 2147483647 w 362"/>
              <a:gd name="T3" fmla="*/ 2147483647 h 381"/>
              <a:gd name="T4" fmla="*/ 0 w 362"/>
              <a:gd name="T5" fmla="*/ 2147483647 h 381"/>
              <a:gd name="T6" fmla="*/ 0 w 362"/>
              <a:gd name="T7" fmla="*/ 2147483647 h 381"/>
              <a:gd name="T8" fmla="*/ 2147483647 w 362"/>
              <a:gd name="T9" fmla="*/ 2147483647 h 381"/>
              <a:gd name="T10" fmla="*/ 2147483647 w 362"/>
              <a:gd name="T11" fmla="*/ 2147483647 h 381"/>
              <a:gd name="T12" fmla="*/ 2147483647 w 362"/>
              <a:gd name="T13" fmla="*/ 2147483647 h 381"/>
              <a:gd name="T14" fmla="*/ 2147483647 w 362"/>
              <a:gd name="T15" fmla="*/ 0 h 381"/>
              <a:gd name="T16" fmla="*/ 0 60000 65536"/>
              <a:gd name="T17" fmla="*/ 0 60000 65536"/>
              <a:gd name="T18" fmla="*/ 0 60000 65536"/>
              <a:gd name="T19" fmla="*/ 0 60000 65536"/>
              <a:gd name="T20" fmla="*/ 0 60000 65536"/>
              <a:gd name="T21" fmla="*/ 0 60000 65536"/>
              <a:gd name="T22" fmla="*/ 0 60000 65536"/>
              <a:gd name="T23" fmla="*/ 0 60000 65536"/>
              <a:gd name="T24" fmla="*/ 0 w 362"/>
              <a:gd name="T25" fmla="*/ 0 h 381"/>
              <a:gd name="T26" fmla="*/ 362 w 362"/>
              <a:gd name="T27" fmla="*/ 381 h 3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2" h="381">
                <a:moveTo>
                  <a:pt x="181" y="0"/>
                </a:moveTo>
                <a:lnTo>
                  <a:pt x="181" y="48"/>
                </a:lnTo>
                <a:lnTo>
                  <a:pt x="0" y="48"/>
                </a:lnTo>
                <a:lnTo>
                  <a:pt x="0" y="334"/>
                </a:lnTo>
                <a:lnTo>
                  <a:pt x="181" y="334"/>
                </a:lnTo>
                <a:lnTo>
                  <a:pt x="181" y="380"/>
                </a:lnTo>
                <a:lnTo>
                  <a:pt x="361" y="191"/>
                </a:lnTo>
                <a:lnTo>
                  <a:pt x="181" y="0"/>
                </a:lnTo>
              </a:path>
            </a:pathLst>
          </a:custGeom>
          <a:solidFill>
            <a:srgbClr val="FD8304"/>
          </a:solidFill>
          <a:ln w="12700" cap="rnd" cmpd="sng">
            <a:solidFill>
              <a:srgbClr val="000000"/>
            </a:solidFill>
            <a:prstDash val="solid"/>
            <a:round/>
            <a:headEnd/>
            <a:tailEnd/>
          </a:ln>
        </p:spPr>
        <p:txBody>
          <a:bodyPr/>
          <a:lstStyle/>
          <a:p>
            <a:endParaRPr lang="zh-CN" altLang="en-US"/>
          </a:p>
        </p:txBody>
      </p:sp>
      <p:sp>
        <p:nvSpPr>
          <p:cNvPr id="61466" name="Rectangle 95"/>
          <p:cNvSpPr>
            <a:spLocks noChangeArrowheads="1"/>
          </p:cNvSpPr>
          <p:nvPr/>
        </p:nvSpPr>
        <p:spPr bwMode="auto">
          <a:xfrm>
            <a:off x="2400300" y="2944813"/>
            <a:ext cx="1763713" cy="455612"/>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pSp>
        <p:nvGrpSpPr>
          <p:cNvPr id="61467" name="Group 96"/>
          <p:cNvGrpSpPr>
            <a:grpSpLocks/>
          </p:cNvGrpSpPr>
          <p:nvPr/>
        </p:nvGrpSpPr>
        <p:grpSpPr bwMode="auto">
          <a:xfrm>
            <a:off x="2439988" y="4500563"/>
            <a:ext cx="179387" cy="131762"/>
            <a:chOff x="1537" y="2736"/>
            <a:chExt cx="113" cy="83"/>
          </a:xfrm>
        </p:grpSpPr>
        <p:sp>
          <p:nvSpPr>
            <p:cNvPr id="61557" name="Oval 97"/>
            <p:cNvSpPr>
              <a:spLocks noChangeArrowheads="1"/>
            </p:cNvSpPr>
            <p:nvPr/>
          </p:nvSpPr>
          <p:spPr bwMode="auto">
            <a:xfrm>
              <a:off x="1537" y="2736"/>
              <a:ext cx="113"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558" name="Line 98"/>
            <p:cNvSpPr>
              <a:spLocks noChangeShapeType="1"/>
            </p:cNvSpPr>
            <p:nvPr/>
          </p:nvSpPr>
          <p:spPr bwMode="auto">
            <a:xfrm>
              <a:off x="1546" y="2741"/>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9" name="Line 99"/>
            <p:cNvSpPr>
              <a:spLocks noChangeShapeType="1"/>
            </p:cNvSpPr>
            <p:nvPr/>
          </p:nvSpPr>
          <p:spPr bwMode="auto">
            <a:xfrm flipV="1">
              <a:off x="1546" y="2742"/>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468" name="Freeform 100"/>
          <p:cNvSpPr>
            <a:spLocks/>
          </p:cNvSpPr>
          <p:nvPr/>
        </p:nvSpPr>
        <p:spPr bwMode="auto">
          <a:xfrm>
            <a:off x="2533650" y="3897313"/>
            <a:ext cx="39688" cy="587375"/>
          </a:xfrm>
          <a:custGeom>
            <a:avLst/>
            <a:gdLst>
              <a:gd name="T0" fmla="*/ 0 w 25"/>
              <a:gd name="T1" fmla="*/ 2147483647 h 370"/>
              <a:gd name="T2" fmla="*/ 2147483647 w 25"/>
              <a:gd name="T3" fmla="*/ 2147483647 h 370"/>
              <a:gd name="T4" fmla="*/ 2147483647 w 25"/>
              <a:gd name="T5" fmla="*/ 2147483647 h 370"/>
              <a:gd name="T6" fmla="*/ 2147483647 w 25"/>
              <a:gd name="T7" fmla="*/ 2147483647 h 370"/>
              <a:gd name="T8" fmla="*/ 2147483647 w 25"/>
              <a:gd name="T9" fmla="*/ 2147483647 h 370"/>
              <a:gd name="T10" fmla="*/ 2147483647 w 25"/>
              <a:gd name="T11" fmla="*/ 2147483647 h 370"/>
              <a:gd name="T12" fmla="*/ 2147483647 w 25"/>
              <a:gd name="T13" fmla="*/ 2147483647 h 370"/>
              <a:gd name="T14" fmla="*/ 2147483647 w 25"/>
              <a:gd name="T15" fmla="*/ 2147483647 h 370"/>
              <a:gd name="T16" fmla="*/ 2147483647 w 25"/>
              <a:gd name="T17" fmla="*/ 2147483647 h 370"/>
              <a:gd name="T18" fmla="*/ 2147483647 w 25"/>
              <a:gd name="T19" fmla="*/ 2147483647 h 370"/>
              <a:gd name="T20" fmla="*/ 2147483647 w 25"/>
              <a:gd name="T21" fmla="*/ 2147483647 h 370"/>
              <a:gd name="T22" fmla="*/ 2147483647 w 25"/>
              <a:gd name="T23" fmla="*/ 2147483647 h 370"/>
              <a:gd name="T24" fmla="*/ 2147483647 w 25"/>
              <a:gd name="T25" fmla="*/ 2147483647 h 370"/>
              <a:gd name="T26" fmla="*/ 2147483647 w 25"/>
              <a:gd name="T27" fmla="*/ 2147483647 h 370"/>
              <a:gd name="T28" fmla="*/ 2147483647 w 25"/>
              <a:gd name="T29" fmla="*/ 2147483647 h 370"/>
              <a:gd name="T30" fmla="*/ 2147483647 w 25"/>
              <a:gd name="T31" fmla="*/ 2147483647 h 370"/>
              <a:gd name="T32" fmla="*/ 2147483647 w 25"/>
              <a:gd name="T33" fmla="*/ 2147483647 h 370"/>
              <a:gd name="T34" fmla="*/ 2147483647 w 25"/>
              <a:gd name="T35" fmla="*/ 2147483647 h 370"/>
              <a:gd name="T36" fmla="*/ 2147483647 w 25"/>
              <a:gd name="T37" fmla="*/ 2147483647 h 370"/>
              <a:gd name="T38" fmla="*/ 2147483647 w 25"/>
              <a:gd name="T39" fmla="*/ 2147483647 h 370"/>
              <a:gd name="T40" fmla="*/ 2147483647 w 25"/>
              <a:gd name="T41" fmla="*/ 0 h 3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370"/>
              <a:gd name="T65" fmla="*/ 25 w 25"/>
              <a:gd name="T66" fmla="*/ 370 h 3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370">
                <a:moveTo>
                  <a:pt x="0" y="369"/>
                </a:moveTo>
                <a:lnTo>
                  <a:pt x="1" y="343"/>
                </a:lnTo>
                <a:lnTo>
                  <a:pt x="3" y="330"/>
                </a:lnTo>
                <a:lnTo>
                  <a:pt x="5" y="317"/>
                </a:lnTo>
                <a:lnTo>
                  <a:pt x="6" y="299"/>
                </a:lnTo>
                <a:lnTo>
                  <a:pt x="7" y="286"/>
                </a:lnTo>
                <a:lnTo>
                  <a:pt x="9" y="267"/>
                </a:lnTo>
                <a:lnTo>
                  <a:pt x="11" y="254"/>
                </a:lnTo>
                <a:lnTo>
                  <a:pt x="11" y="235"/>
                </a:lnTo>
                <a:lnTo>
                  <a:pt x="13" y="216"/>
                </a:lnTo>
                <a:lnTo>
                  <a:pt x="14" y="197"/>
                </a:lnTo>
                <a:lnTo>
                  <a:pt x="15" y="179"/>
                </a:lnTo>
                <a:lnTo>
                  <a:pt x="16" y="159"/>
                </a:lnTo>
                <a:lnTo>
                  <a:pt x="18" y="127"/>
                </a:lnTo>
                <a:lnTo>
                  <a:pt x="20" y="115"/>
                </a:lnTo>
                <a:lnTo>
                  <a:pt x="21" y="95"/>
                </a:lnTo>
                <a:lnTo>
                  <a:pt x="22" y="76"/>
                </a:lnTo>
                <a:lnTo>
                  <a:pt x="23" y="58"/>
                </a:lnTo>
                <a:lnTo>
                  <a:pt x="23" y="39"/>
                </a:lnTo>
                <a:lnTo>
                  <a:pt x="24" y="20"/>
                </a:lnTo>
                <a:lnTo>
                  <a:pt x="24" y="0"/>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69" name="Rectangle 101"/>
          <p:cNvSpPr>
            <a:spLocks noChangeArrowheads="1"/>
          </p:cNvSpPr>
          <p:nvPr/>
        </p:nvSpPr>
        <p:spPr bwMode="auto">
          <a:xfrm>
            <a:off x="1725613" y="4149725"/>
            <a:ext cx="774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200">
                <a:solidFill>
                  <a:srgbClr val="000000"/>
                </a:solidFill>
                <a:latin typeface="Arial" pitchFamily="34" charset="0"/>
              </a:rPr>
              <a:t>4-20 mA</a:t>
            </a:r>
          </a:p>
        </p:txBody>
      </p:sp>
      <p:grpSp>
        <p:nvGrpSpPr>
          <p:cNvPr id="61470" name="Group 102"/>
          <p:cNvGrpSpPr>
            <a:grpSpLocks/>
          </p:cNvGrpSpPr>
          <p:nvPr/>
        </p:nvGrpSpPr>
        <p:grpSpPr bwMode="auto">
          <a:xfrm>
            <a:off x="3255963" y="4483100"/>
            <a:ext cx="179387" cy="131763"/>
            <a:chOff x="2051" y="2725"/>
            <a:chExt cx="113" cy="83"/>
          </a:xfrm>
        </p:grpSpPr>
        <p:sp>
          <p:nvSpPr>
            <p:cNvPr id="61554" name="Oval 103"/>
            <p:cNvSpPr>
              <a:spLocks noChangeArrowheads="1"/>
            </p:cNvSpPr>
            <p:nvPr/>
          </p:nvSpPr>
          <p:spPr bwMode="auto">
            <a:xfrm>
              <a:off x="2051" y="2725"/>
              <a:ext cx="113"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555" name="Line 104"/>
            <p:cNvSpPr>
              <a:spLocks noChangeShapeType="1"/>
            </p:cNvSpPr>
            <p:nvPr/>
          </p:nvSpPr>
          <p:spPr bwMode="auto">
            <a:xfrm>
              <a:off x="2060" y="2730"/>
              <a:ext cx="101"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6" name="Line 105"/>
            <p:cNvSpPr>
              <a:spLocks noChangeShapeType="1"/>
            </p:cNvSpPr>
            <p:nvPr/>
          </p:nvSpPr>
          <p:spPr bwMode="auto">
            <a:xfrm flipV="1">
              <a:off x="2061" y="2730"/>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471" name="Group 106"/>
          <p:cNvGrpSpPr>
            <a:grpSpLocks/>
          </p:cNvGrpSpPr>
          <p:nvPr/>
        </p:nvGrpSpPr>
        <p:grpSpPr bwMode="auto">
          <a:xfrm>
            <a:off x="3846513" y="4365625"/>
            <a:ext cx="315912" cy="266700"/>
            <a:chOff x="2423" y="2651"/>
            <a:chExt cx="199" cy="168"/>
          </a:xfrm>
        </p:grpSpPr>
        <p:sp>
          <p:nvSpPr>
            <p:cNvPr id="61549" name="Freeform 107"/>
            <p:cNvSpPr>
              <a:spLocks/>
            </p:cNvSpPr>
            <p:nvPr/>
          </p:nvSpPr>
          <p:spPr bwMode="auto">
            <a:xfrm>
              <a:off x="2433" y="2651"/>
              <a:ext cx="159" cy="36"/>
            </a:xfrm>
            <a:custGeom>
              <a:avLst/>
              <a:gdLst>
                <a:gd name="T0" fmla="*/ 0 w 159"/>
                <a:gd name="T1" fmla="*/ 35 h 36"/>
                <a:gd name="T2" fmla="*/ 0 w 159"/>
                <a:gd name="T3" fmla="*/ 33 h 36"/>
                <a:gd name="T4" fmla="*/ 1 w 159"/>
                <a:gd name="T5" fmla="*/ 31 h 36"/>
                <a:gd name="T6" fmla="*/ 2 w 159"/>
                <a:gd name="T7" fmla="*/ 29 h 36"/>
                <a:gd name="T8" fmla="*/ 3 w 159"/>
                <a:gd name="T9" fmla="*/ 27 h 36"/>
                <a:gd name="T10" fmla="*/ 4 w 159"/>
                <a:gd name="T11" fmla="*/ 24 h 36"/>
                <a:gd name="T12" fmla="*/ 6 w 159"/>
                <a:gd name="T13" fmla="*/ 22 h 36"/>
                <a:gd name="T14" fmla="*/ 8 w 159"/>
                <a:gd name="T15" fmla="*/ 21 h 36"/>
                <a:gd name="T16" fmla="*/ 10 w 159"/>
                <a:gd name="T17" fmla="*/ 18 h 36"/>
                <a:gd name="T18" fmla="*/ 12 w 159"/>
                <a:gd name="T19" fmla="*/ 16 h 36"/>
                <a:gd name="T20" fmla="*/ 16 w 159"/>
                <a:gd name="T21" fmla="*/ 14 h 36"/>
                <a:gd name="T22" fmla="*/ 19 w 159"/>
                <a:gd name="T23" fmla="*/ 12 h 36"/>
                <a:gd name="T24" fmla="*/ 21 w 159"/>
                <a:gd name="T25" fmla="*/ 10 h 36"/>
                <a:gd name="T26" fmla="*/ 25 w 159"/>
                <a:gd name="T27" fmla="*/ 10 h 36"/>
                <a:gd name="T28" fmla="*/ 30 w 159"/>
                <a:gd name="T29" fmla="*/ 8 h 36"/>
                <a:gd name="T30" fmla="*/ 33 w 159"/>
                <a:gd name="T31" fmla="*/ 7 h 36"/>
                <a:gd name="T32" fmla="*/ 37 w 159"/>
                <a:gd name="T33" fmla="*/ 5 h 36"/>
                <a:gd name="T34" fmla="*/ 42 w 159"/>
                <a:gd name="T35" fmla="*/ 4 h 36"/>
                <a:gd name="T36" fmla="*/ 46 w 159"/>
                <a:gd name="T37" fmla="*/ 3 h 36"/>
                <a:gd name="T38" fmla="*/ 51 w 159"/>
                <a:gd name="T39" fmla="*/ 2 h 36"/>
                <a:gd name="T40" fmla="*/ 55 w 159"/>
                <a:gd name="T41" fmla="*/ 1 h 36"/>
                <a:gd name="T42" fmla="*/ 60 w 159"/>
                <a:gd name="T43" fmla="*/ 0 h 36"/>
                <a:gd name="T44" fmla="*/ 64 w 159"/>
                <a:gd name="T45" fmla="*/ 0 h 36"/>
                <a:gd name="T46" fmla="*/ 70 w 159"/>
                <a:gd name="T47" fmla="*/ 0 h 36"/>
                <a:gd name="T48" fmla="*/ 74 w 159"/>
                <a:gd name="T49" fmla="*/ 0 h 36"/>
                <a:gd name="T50" fmla="*/ 80 w 159"/>
                <a:gd name="T51" fmla="*/ 0 h 36"/>
                <a:gd name="T52" fmla="*/ 84 w 159"/>
                <a:gd name="T53" fmla="*/ 0 h 36"/>
                <a:gd name="T54" fmla="*/ 89 w 159"/>
                <a:gd name="T55" fmla="*/ 0 h 36"/>
                <a:gd name="T56" fmla="*/ 95 w 159"/>
                <a:gd name="T57" fmla="*/ 0 h 36"/>
                <a:gd name="T58" fmla="*/ 99 w 159"/>
                <a:gd name="T59" fmla="*/ 0 h 36"/>
                <a:gd name="T60" fmla="*/ 104 w 159"/>
                <a:gd name="T61" fmla="*/ 1 h 36"/>
                <a:gd name="T62" fmla="*/ 109 w 159"/>
                <a:gd name="T63" fmla="*/ 2 h 36"/>
                <a:gd name="T64" fmla="*/ 113 w 159"/>
                <a:gd name="T65" fmla="*/ 3 h 36"/>
                <a:gd name="T66" fmla="*/ 117 w 159"/>
                <a:gd name="T67" fmla="*/ 4 h 36"/>
                <a:gd name="T68" fmla="*/ 122 w 159"/>
                <a:gd name="T69" fmla="*/ 5 h 36"/>
                <a:gd name="T70" fmla="*/ 126 w 159"/>
                <a:gd name="T71" fmla="*/ 7 h 36"/>
                <a:gd name="T72" fmla="*/ 130 w 159"/>
                <a:gd name="T73" fmla="*/ 8 h 36"/>
                <a:gd name="T74" fmla="*/ 134 w 159"/>
                <a:gd name="T75" fmla="*/ 10 h 36"/>
                <a:gd name="T76" fmla="*/ 137 w 159"/>
                <a:gd name="T77" fmla="*/ 10 h 36"/>
                <a:gd name="T78" fmla="*/ 140 w 159"/>
                <a:gd name="T79" fmla="*/ 12 h 36"/>
                <a:gd name="T80" fmla="*/ 144 w 159"/>
                <a:gd name="T81" fmla="*/ 14 h 36"/>
                <a:gd name="T82" fmla="*/ 147 w 159"/>
                <a:gd name="T83" fmla="*/ 16 h 36"/>
                <a:gd name="T84" fmla="*/ 148 w 159"/>
                <a:gd name="T85" fmla="*/ 18 h 36"/>
                <a:gd name="T86" fmla="*/ 151 w 159"/>
                <a:gd name="T87" fmla="*/ 21 h 36"/>
                <a:gd name="T88" fmla="*/ 153 w 159"/>
                <a:gd name="T89" fmla="*/ 22 h 36"/>
                <a:gd name="T90" fmla="*/ 155 w 159"/>
                <a:gd name="T91" fmla="*/ 24 h 36"/>
                <a:gd name="T92" fmla="*/ 157 w 159"/>
                <a:gd name="T93" fmla="*/ 27 h 36"/>
                <a:gd name="T94" fmla="*/ 157 w 159"/>
                <a:gd name="T95" fmla="*/ 29 h 36"/>
                <a:gd name="T96" fmla="*/ 158 w 159"/>
                <a:gd name="T97" fmla="*/ 31 h 36"/>
                <a:gd name="T98" fmla="*/ 158 w 159"/>
                <a:gd name="T99" fmla="*/ 33 h 36"/>
                <a:gd name="T100" fmla="*/ 158 w 159"/>
                <a:gd name="T101" fmla="*/ 35 h 36"/>
                <a:gd name="T102" fmla="*/ 0 w 159"/>
                <a:gd name="T103" fmla="*/ 35 h 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9"/>
                <a:gd name="T157" fmla="*/ 0 h 36"/>
                <a:gd name="T158" fmla="*/ 159 w 159"/>
                <a:gd name="T159" fmla="*/ 36 h 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9" h="36">
                  <a:moveTo>
                    <a:pt x="0" y="35"/>
                  </a:moveTo>
                  <a:lnTo>
                    <a:pt x="0" y="33"/>
                  </a:lnTo>
                  <a:lnTo>
                    <a:pt x="1" y="31"/>
                  </a:lnTo>
                  <a:lnTo>
                    <a:pt x="2" y="29"/>
                  </a:lnTo>
                  <a:lnTo>
                    <a:pt x="3" y="27"/>
                  </a:lnTo>
                  <a:lnTo>
                    <a:pt x="4" y="24"/>
                  </a:lnTo>
                  <a:lnTo>
                    <a:pt x="6" y="22"/>
                  </a:lnTo>
                  <a:lnTo>
                    <a:pt x="8" y="21"/>
                  </a:lnTo>
                  <a:lnTo>
                    <a:pt x="10" y="18"/>
                  </a:lnTo>
                  <a:lnTo>
                    <a:pt x="12" y="16"/>
                  </a:lnTo>
                  <a:lnTo>
                    <a:pt x="16" y="14"/>
                  </a:lnTo>
                  <a:lnTo>
                    <a:pt x="19" y="12"/>
                  </a:lnTo>
                  <a:lnTo>
                    <a:pt x="21" y="10"/>
                  </a:lnTo>
                  <a:lnTo>
                    <a:pt x="25" y="10"/>
                  </a:lnTo>
                  <a:lnTo>
                    <a:pt x="30" y="8"/>
                  </a:lnTo>
                  <a:lnTo>
                    <a:pt x="33" y="7"/>
                  </a:lnTo>
                  <a:lnTo>
                    <a:pt x="37" y="5"/>
                  </a:lnTo>
                  <a:lnTo>
                    <a:pt x="42" y="4"/>
                  </a:lnTo>
                  <a:lnTo>
                    <a:pt x="46" y="3"/>
                  </a:lnTo>
                  <a:lnTo>
                    <a:pt x="51" y="2"/>
                  </a:lnTo>
                  <a:lnTo>
                    <a:pt x="55" y="1"/>
                  </a:lnTo>
                  <a:lnTo>
                    <a:pt x="60" y="0"/>
                  </a:lnTo>
                  <a:lnTo>
                    <a:pt x="64" y="0"/>
                  </a:lnTo>
                  <a:lnTo>
                    <a:pt x="70" y="0"/>
                  </a:lnTo>
                  <a:lnTo>
                    <a:pt x="74" y="0"/>
                  </a:lnTo>
                  <a:lnTo>
                    <a:pt x="80" y="0"/>
                  </a:lnTo>
                  <a:lnTo>
                    <a:pt x="84" y="0"/>
                  </a:lnTo>
                  <a:lnTo>
                    <a:pt x="89" y="0"/>
                  </a:lnTo>
                  <a:lnTo>
                    <a:pt x="95" y="0"/>
                  </a:lnTo>
                  <a:lnTo>
                    <a:pt x="99" y="0"/>
                  </a:lnTo>
                  <a:lnTo>
                    <a:pt x="104" y="1"/>
                  </a:lnTo>
                  <a:lnTo>
                    <a:pt x="109" y="2"/>
                  </a:lnTo>
                  <a:lnTo>
                    <a:pt x="113" y="3"/>
                  </a:lnTo>
                  <a:lnTo>
                    <a:pt x="117" y="4"/>
                  </a:lnTo>
                  <a:lnTo>
                    <a:pt x="122" y="5"/>
                  </a:lnTo>
                  <a:lnTo>
                    <a:pt x="126" y="7"/>
                  </a:lnTo>
                  <a:lnTo>
                    <a:pt x="130" y="8"/>
                  </a:lnTo>
                  <a:lnTo>
                    <a:pt x="134" y="10"/>
                  </a:lnTo>
                  <a:lnTo>
                    <a:pt x="137" y="10"/>
                  </a:lnTo>
                  <a:lnTo>
                    <a:pt x="140" y="12"/>
                  </a:lnTo>
                  <a:lnTo>
                    <a:pt x="144" y="14"/>
                  </a:lnTo>
                  <a:lnTo>
                    <a:pt x="147" y="16"/>
                  </a:lnTo>
                  <a:lnTo>
                    <a:pt x="148" y="18"/>
                  </a:lnTo>
                  <a:lnTo>
                    <a:pt x="151" y="21"/>
                  </a:lnTo>
                  <a:lnTo>
                    <a:pt x="153" y="22"/>
                  </a:lnTo>
                  <a:lnTo>
                    <a:pt x="155" y="24"/>
                  </a:lnTo>
                  <a:lnTo>
                    <a:pt x="157" y="27"/>
                  </a:lnTo>
                  <a:lnTo>
                    <a:pt x="157" y="29"/>
                  </a:lnTo>
                  <a:lnTo>
                    <a:pt x="158" y="31"/>
                  </a:lnTo>
                  <a:lnTo>
                    <a:pt x="158" y="33"/>
                  </a:lnTo>
                  <a:lnTo>
                    <a:pt x="158" y="35"/>
                  </a:lnTo>
                  <a:lnTo>
                    <a:pt x="0" y="35"/>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1550" name="Line 108"/>
            <p:cNvSpPr>
              <a:spLocks noChangeShapeType="1"/>
            </p:cNvSpPr>
            <p:nvPr/>
          </p:nvSpPr>
          <p:spPr bwMode="auto">
            <a:xfrm>
              <a:off x="2444" y="2693"/>
              <a:ext cx="15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1" name="Line 109"/>
            <p:cNvSpPr>
              <a:spLocks noChangeShapeType="1"/>
            </p:cNvSpPr>
            <p:nvPr/>
          </p:nvSpPr>
          <p:spPr bwMode="auto">
            <a:xfrm>
              <a:off x="2522" y="2698"/>
              <a:ext cx="0" cy="8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2" name="Freeform 110"/>
            <p:cNvSpPr>
              <a:spLocks/>
            </p:cNvSpPr>
            <p:nvPr/>
          </p:nvSpPr>
          <p:spPr bwMode="auto">
            <a:xfrm>
              <a:off x="2522" y="2742"/>
              <a:ext cx="100" cy="76"/>
            </a:xfrm>
            <a:custGeom>
              <a:avLst/>
              <a:gdLst>
                <a:gd name="T0" fmla="*/ 99 w 100"/>
                <a:gd name="T1" fmla="*/ 0 h 76"/>
                <a:gd name="T2" fmla="*/ 99 w 100"/>
                <a:gd name="T3" fmla="*/ 75 h 76"/>
                <a:gd name="T4" fmla="*/ 0 w 100"/>
                <a:gd name="T5" fmla="*/ 37 h 76"/>
                <a:gd name="T6" fmla="*/ 99 w 100"/>
                <a:gd name="T7" fmla="*/ 0 h 76"/>
                <a:gd name="T8" fmla="*/ 0 60000 65536"/>
                <a:gd name="T9" fmla="*/ 0 60000 65536"/>
                <a:gd name="T10" fmla="*/ 0 60000 65536"/>
                <a:gd name="T11" fmla="*/ 0 60000 65536"/>
                <a:gd name="T12" fmla="*/ 0 w 100"/>
                <a:gd name="T13" fmla="*/ 0 h 76"/>
                <a:gd name="T14" fmla="*/ 100 w 100"/>
                <a:gd name="T15" fmla="*/ 76 h 76"/>
              </a:gdLst>
              <a:ahLst/>
              <a:cxnLst>
                <a:cxn ang="T8">
                  <a:pos x="T0" y="T1"/>
                </a:cxn>
                <a:cxn ang="T9">
                  <a:pos x="T2" y="T3"/>
                </a:cxn>
                <a:cxn ang="T10">
                  <a:pos x="T4" y="T5"/>
                </a:cxn>
                <a:cxn ang="T11">
                  <a:pos x="T6" y="T7"/>
                </a:cxn>
              </a:cxnLst>
              <a:rect l="T12" t="T13" r="T14" b="T15"/>
              <a:pathLst>
                <a:path w="100" h="76">
                  <a:moveTo>
                    <a:pt x="99" y="0"/>
                  </a:moveTo>
                  <a:lnTo>
                    <a:pt x="99" y="75"/>
                  </a:lnTo>
                  <a:lnTo>
                    <a:pt x="0" y="37"/>
                  </a:lnTo>
                  <a:lnTo>
                    <a:pt x="99"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1553" name="Freeform 111"/>
            <p:cNvSpPr>
              <a:spLocks/>
            </p:cNvSpPr>
            <p:nvPr/>
          </p:nvSpPr>
          <p:spPr bwMode="auto">
            <a:xfrm>
              <a:off x="2423" y="2742"/>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1472" name="Freeform 112"/>
          <p:cNvSpPr>
            <a:spLocks/>
          </p:cNvSpPr>
          <p:nvPr/>
        </p:nvSpPr>
        <p:spPr bwMode="auto">
          <a:xfrm>
            <a:off x="3230563" y="3887788"/>
            <a:ext cx="98425" cy="598487"/>
          </a:xfrm>
          <a:custGeom>
            <a:avLst/>
            <a:gdLst>
              <a:gd name="T0" fmla="*/ 2147483647 w 62"/>
              <a:gd name="T1" fmla="*/ 0 h 377"/>
              <a:gd name="T2" fmla="*/ 2147483647 w 62"/>
              <a:gd name="T3" fmla="*/ 2147483647 h 377"/>
              <a:gd name="T4" fmla="*/ 2147483647 w 62"/>
              <a:gd name="T5" fmla="*/ 2147483647 h 377"/>
              <a:gd name="T6" fmla="*/ 2147483647 w 62"/>
              <a:gd name="T7" fmla="*/ 2147483647 h 377"/>
              <a:gd name="T8" fmla="*/ 2147483647 w 62"/>
              <a:gd name="T9" fmla="*/ 2147483647 h 377"/>
              <a:gd name="T10" fmla="*/ 2147483647 w 62"/>
              <a:gd name="T11" fmla="*/ 2147483647 h 377"/>
              <a:gd name="T12" fmla="*/ 2147483647 w 62"/>
              <a:gd name="T13" fmla="*/ 2147483647 h 377"/>
              <a:gd name="T14" fmla="*/ 2147483647 w 62"/>
              <a:gd name="T15" fmla="*/ 2147483647 h 377"/>
              <a:gd name="T16" fmla="*/ 0 w 62"/>
              <a:gd name="T17" fmla="*/ 2147483647 h 377"/>
              <a:gd name="T18" fmla="*/ 0 w 62"/>
              <a:gd name="T19" fmla="*/ 2147483647 h 377"/>
              <a:gd name="T20" fmla="*/ 2147483647 w 62"/>
              <a:gd name="T21" fmla="*/ 2147483647 h 377"/>
              <a:gd name="T22" fmla="*/ 2147483647 w 62"/>
              <a:gd name="T23" fmla="*/ 2147483647 h 377"/>
              <a:gd name="T24" fmla="*/ 2147483647 w 62"/>
              <a:gd name="T25" fmla="*/ 2147483647 h 377"/>
              <a:gd name="T26" fmla="*/ 2147483647 w 62"/>
              <a:gd name="T27" fmla="*/ 2147483647 h 377"/>
              <a:gd name="T28" fmla="*/ 2147483647 w 62"/>
              <a:gd name="T29" fmla="*/ 2147483647 h 377"/>
              <a:gd name="T30" fmla="*/ 2147483647 w 62"/>
              <a:gd name="T31" fmla="*/ 2147483647 h 377"/>
              <a:gd name="T32" fmla="*/ 2147483647 w 62"/>
              <a:gd name="T33" fmla="*/ 2147483647 h 377"/>
              <a:gd name="T34" fmla="*/ 2147483647 w 62"/>
              <a:gd name="T35" fmla="*/ 2147483647 h 377"/>
              <a:gd name="T36" fmla="*/ 2147483647 w 62"/>
              <a:gd name="T37" fmla="*/ 2147483647 h 377"/>
              <a:gd name="T38" fmla="*/ 2147483647 w 62"/>
              <a:gd name="T39" fmla="*/ 2147483647 h 377"/>
              <a:gd name="T40" fmla="*/ 2147483647 w 62"/>
              <a:gd name="T41" fmla="*/ 2147483647 h 377"/>
              <a:gd name="T42" fmla="*/ 2147483647 w 62"/>
              <a:gd name="T43" fmla="*/ 2147483647 h 377"/>
              <a:gd name="T44" fmla="*/ 2147483647 w 62"/>
              <a:gd name="T45" fmla="*/ 2147483647 h 377"/>
              <a:gd name="T46" fmla="*/ 2147483647 w 62"/>
              <a:gd name="T47" fmla="*/ 2147483647 h 377"/>
              <a:gd name="T48" fmla="*/ 2147483647 w 62"/>
              <a:gd name="T49" fmla="*/ 2147483647 h 377"/>
              <a:gd name="T50" fmla="*/ 2147483647 w 62"/>
              <a:gd name="T51" fmla="*/ 2147483647 h 377"/>
              <a:gd name="T52" fmla="*/ 2147483647 w 62"/>
              <a:gd name="T53" fmla="*/ 2147483647 h 3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2"/>
              <a:gd name="T82" fmla="*/ 0 h 377"/>
              <a:gd name="T83" fmla="*/ 62 w 62"/>
              <a:gd name="T84" fmla="*/ 377 h 37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2" h="377">
                <a:moveTo>
                  <a:pt x="18" y="0"/>
                </a:moveTo>
                <a:lnTo>
                  <a:pt x="18" y="14"/>
                </a:lnTo>
                <a:lnTo>
                  <a:pt x="25" y="28"/>
                </a:lnTo>
                <a:lnTo>
                  <a:pt x="25" y="43"/>
                </a:lnTo>
                <a:lnTo>
                  <a:pt x="25" y="57"/>
                </a:lnTo>
                <a:lnTo>
                  <a:pt x="18" y="76"/>
                </a:lnTo>
                <a:lnTo>
                  <a:pt x="12" y="90"/>
                </a:lnTo>
                <a:lnTo>
                  <a:pt x="6" y="105"/>
                </a:lnTo>
                <a:lnTo>
                  <a:pt x="0" y="119"/>
                </a:lnTo>
                <a:lnTo>
                  <a:pt x="0" y="133"/>
                </a:lnTo>
                <a:lnTo>
                  <a:pt x="6" y="148"/>
                </a:lnTo>
                <a:lnTo>
                  <a:pt x="6" y="161"/>
                </a:lnTo>
                <a:lnTo>
                  <a:pt x="6" y="176"/>
                </a:lnTo>
                <a:lnTo>
                  <a:pt x="6" y="191"/>
                </a:lnTo>
                <a:lnTo>
                  <a:pt x="6" y="204"/>
                </a:lnTo>
                <a:lnTo>
                  <a:pt x="12" y="219"/>
                </a:lnTo>
                <a:lnTo>
                  <a:pt x="18" y="234"/>
                </a:lnTo>
                <a:lnTo>
                  <a:pt x="25" y="247"/>
                </a:lnTo>
                <a:lnTo>
                  <a:pt x="25" y="262"/>
                </a:lnTo>
                <a:lnTo>
                  <a:pt x="31" y="276"/>
                </a:lnTo>
                <a:lnTo>
                  <a:pt x="36" y="290"/>
                </a:lnTo>
                <a:lnTo>
                  <a:pt x="49" y="305"/>
                </a:lnTo>
                <a:lnTo>
                  <a:pt x="49" y="319"/>
                </a:lnTo>
                <a:lnTo>
                  <a:pt x="55" y="333"/>
                </a:lnTo>
                <a:lnTo>
                  <a:pt x="61" y="348"/>
                </a:lnTo>
                <a:lnTo>
                  <a:pt x="61" y="362"/>
                </a:lnTo>
                <a:lnTo>
                  <a:pt x="61" y="376"/>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73" name="Freeform 113"/>
          <p:cNvSpPr>
            <a:spLocks/>
          </p:cNvSpPr>
          <p:nvPr/>
        </p:nvSpPr>
        <p:spPr bwMode="auto">
          <a:xfrm>
            <a:off x="3767138" y="3908425"/>
            <a:ext cx="249237" cy="469900"/>
          </a:xfrm>
          <a:custGeom>
            <a:avLst/>
            <a:gdLst>
              <a:gd name="T0" fmla="*/ 0 w 157"/>
              <a:gd name="T1" fmla="*/ 0 h 296"/>
              <a:gd name="T2" fmla="*/ 2147483647 w 157"/>
              <a:gd name="T3" fmla="*/ 2147483647 h 296"/>
              <a:gd name="T4" fmla="*/ 2147483647 w 157"/>
              <a:gd name="T5" fmla="*/ 2147483647 h 296"/>
              <a:gd name="T6" fmla="*/ 2147483647 w 157"/>
              <a:gd name="T7" fmla="*/ 2147483647 h 296"/>
              <a:gd name="T8" fmla="*/ 2147483647 w 157"/>
              <a:gd name="T9" fmla="*/ 2147483647 h 296"/>
              <a:gd name="T10" fmla="*/ 2147483647 w 157"/>
              <a:gd name="T11" fmla="*/ 2147483647 h 296"/>
              <a:gd name="T12" fmla="*/ 2147483647 w 157"/>
              <a:gd name="T13" fmla="*/ 2147483647 h 296"/>
              <a:gd name="T14" fmla="*/ 2147483647 w 157"/>
              <a:gd name="T15" fmla="*/ 2147483647 h 296"/>
              <a:gd name="T16" fmla="*/ 2147483647 w 157"/>
              <a:gd name="T17" fmla="*/ 2147483647 h 296"/>
              <a:gd name="T18" fmla="*/ 2147483647 w 157"/>
              <a:gd name="T19" fmla="*/ 2147483647 h 296"/>
              <a:gd name="T20" fmla="*/ 2147483647 w 157"/>
              <a:gd name="T21" fmla="*/ 2147483647 h 296"/>
              <a:gd name="T22" fmla="*/ 2147483647 w 157"/>
              <a:gd name="T23" fmla="*/ 2147483647 h 296"/>
              <a:gd name="T24" fmla="*/ 2147483647 w 157"/>
              <a:gd name="T25" fmla="*/ 2147483647 h 296"/>
              <a:gd name="T26" fmla="*/ 2147483647 w 157"/>
              <a:gd name="T27" fmla="*/ 2147483647 h 296"/>
              <a:gd name="T28" fmla="*/ 2147483647 w 157"/>
              <a:gd name="T29" fmla="*/ 2147483647 h 296"/>
              <a:gd name="T30" fmla="*/ 2147483647 w 157"/>
              <a:gd name="T31" fmla="*/ 2147483647 h 296"/>
              <a:gd name="T32" fmla="*/ 2147483647 w 157"/>
              <a:gd name="T33" fmla="*/ 2147483647 h 296"/>
              <a:gd name="T34" fmla="*/ 2147483647 w 157"/>
              <a:gd name="T35" fmla="*/ 2147483647 h 296"/>
              <a:gd name="T36" fmla="*/ 2147483647 w 157"/>
              <a:gd name="T37" fmla="*/ 2147483647 h 296"/>
              <a:gd name="T38" fmla="*/ 2147483647 w 157"/>
              <a:gd name="T39" fmla="*/ 2147483647 h 296"/>
              <a:gd name="T40" fmla="*/ 2147483647 w 157"/>
              <a:gd name="T41" fmla="*/ 2147483647 h 296"/>
              <a:gd name="T42" fmla="*/ 2147483647 w 157"/>
              <a:gd name="T43" fmla="*/ 2147483647 h 2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296"/>
              <a:gd name="T68" fmla="*/ 157 w 157"/>
              <a:gd name="T69" fmla="*/ 296 h 2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296">
                <a:moveTo>
                  <a:pt x="0" y="0"/>
                </a:moveTo>
                <a:lnTo>
                  <a:pt x="7" y="19"/>
                </a:lnTo>
                <a:lnTo>
                  <a:pt x="7" y="33"/>
                </a:lnTo>
                <a:lnTo>
                  <a:pt x="13" y="47"/>
                </a:lnTo>
                <a:lnTo>
                  <a:pt x="13" y="62"/>
                </a:lnTo>
                <a:lnTo>
                  <a:pt x="19" y="76"/>
                </a:lnTo>
                <a:lnTo>
                  <a:pt x="19" y="90"/>
                </a:lnTo>
                <a:lnTo>
                  <a:pt x="31" y="105"/>
                </a:lnTo>
                <a:lnTo>
                  <a:pt x="44" y="119"/>
                </a:lnTo>
                <a:lnTo>
                  <a:pt x="50" y="133"/>
                </a:lnTo>
                <a:lnTo>
                  <a:pt x="57" y="148"/>
                </a:lnTo>
                <a:lnTo>
                  <a:pt x="69" y="161"/>
                </a:lnTo>
                <a:lnTo>
                  <a:pt x="75" y="176"/>
                </a:lnTo>
                <a:lnTo>
                  <a:pt x="81" y="190"/>
                </a:lnTo>
                <a:lnTo>
                  <a:pt x="94" y="204"/>
                </a:lnTo>
                <a:lnTo>
                  <a:pt x="106" y="219"/>
                </a:lnTo>
                <a:lnTo>
                  <a:pt x="119" y="233"/>
                </a:lnTo>
                <a:lnTo>
                  <a:pt x="137" y="243"/>
                </a:lnTo>
                <a:lnTo>
                  <a:pt x="144" y="256"/>
                </a:lnTo>
                <a:lnTo>
                  <a:pt x="150" y="271"/>
                </a:lnTo>
                <a:lnTo>
                  <a:pt x="156" y="286"/>
                </a:lnTo>
                <a:lnTo>
                  <a:pt x="156" y="295"/>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74" name="Rectangle 114"/>
          <p:cNvSpPr>
            <a:spLocks noChangeArrowheads="1"/>
          </p:cNvSpPr>
          <p:nvPr/>
        </p:nvSpPr>
        <p:spPr bwMode="auto">
          <a:xfrm>
            <a:off x="2733675" y="2936875"/>
            <a:ext cx="9445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输入</a:t>
            </a:r>
            <a:r>
              <a:rPr lang="en-US" altLang="zh-CN" sz="1400">
                <a:solidFill>
                  <a:srgbClr val="000000"/>
                </a:solidFill>
                <a:latin typeface="Arial" pitchFamily="34" charset="0"/>
              </a:rPr>
              <a:t>/</a:t>
            </a:r>
            <a:r>
              <a:rPr lang="zh-CN" altLang="en-US" sz="1400">
                <a:solidFill>
                  <a:srgbClr val="000000"/>
                </a:solidFill>
                <a:latin typeface="Arial" pitchFamily="34" charset="0"/>
              </a:rPr>
              <a:t>输出</a:t>
            </a:r>
          </a:p>
          <a:p>
            <a:pPr algn="l"/>
            <a:r>
              <a:rPr lang="zh-CN" altLang="en-US" sz="1400">
                <a:solidFill>
                  <a:srgbClr val="000000"/>
                </a:solidFill>
                <a:latin typeface="Arial" pitchFamily="34" charset="0"/>
              </a:rPr>
              <a:t>子系统</a:t>
            </a:r>
            <a:endParaRPr lang="zh-CN" altLang="zh-CN" sz="1400">
              <a:solidFill>
                <a:srgbClr val="000000"/>
              </a:solidFill>
              <a:latin typeface="Arial" pitchFamily="34" charset="0"/>
            </a:endParaRPr>
          </a:p>
        </p:txBody>
      </p:sp>
      <p:sp>
        <p:nvSpPr>
          <p:cNvPr id="61475" name="Rectangle 115"/>
          <p:cNvSpPr>
            <a:spLocks noChangeArrowheads="1"/>
          </p:cNvSpPr>
          <p:nvPr/>
        </p:nvSpPr>
        <p:spPr bwMode="auto">
          <a:xfrm>
            <a:off x="2247900" y="3544888"/>
            <a:ext cx="1892300" cy="43338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476" name="Line 116"/>
          <p:cNvSpPr>
            <a:spLocks noChangeShapeType="1"/>
          </p:cNvSpPr>
          <p:nvPr/>
        </p:nvSpPr>
        <p:spPr bwMode="auto">
          <a:xfrm flipV="1">
            <a:off x="2682875" y="3421063"/>
            <a:ext cx="215900" cy="2079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7" name="Line 117"/>
          <p:cNvSpPr>
            <a:spLocks noChangeShapeType="1"/>
          </p:cNvSpPr>
          <p:nvPr/>
        </p:nvSpPr>
        <p:spPr bwMode="auto">
          <a:xfrm>
            <a:off x="3197225" y="3421063"/>
            <a:ext cx="58738" cy="2032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8" name="Line 118"/>
          <p:cNvSpPr>
            <a:spLocks noChangeShapeType="1"/>
          </p:cNvSpPr>
          <p:nvPr/>
        </p:nvSpPr>
        <p:spPr bwMode="auto">
          <a:xfrm>
            <a:off x="3532188" y="3419475"/>
            <a:ext cx="180975" cy="1905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9" name="Rectangle 119"/>
          <p:cNvSpPr>
            <a:spLocks noChangeArrowheads="1"/>
          </p:cNvSpPr>
          <p:nvPr/>
        </p:nvSpPr>
        <p:spPr bwMode="auto">
          <a:xfrm>
            <a:off x="2379663" y="3625850"/>
            <a:ext cx="403225" cy="265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en-US" altLang="zh-CN" sz="1400" b="0">
                <a:solidFill>
                  <a:schemeClr val="tx1"/>
                </a:solidFill>
              </a:rPr>
              <a:t>I.S.</a:t>
            </a:r>
          </a:p>
        </p:txBody>
      </p:sp>
      <p:sp>
        <p:nvSpPr>
          <p:cNvPr id="61480" name="Rectangle 120"/>
          <p:cNvSpPr>
            <a:spLocks noChangeArrowheads="1"/>
          </p:cNvSpPr>
          <p:nvPr/>
        </p:nvSpPr>
        <p:spPr bwMode="auto">
          <a:xfrm>
            <a:off x="3060700" y="3625850"/>
            <a:ext cx="403225" cy="2444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en-US" altLang="zh-CN" sz="1400" b="0">
                <a:solidFill>
                  <a:schemeClr val="tx1"/>
                </a:solidFill>
              </a:rPr>
              <a:t>I.S.</a:t>
            </a:r>
          </a:p>
        </p:txBody>
      </p:sp>
      <p:sp>
        <p:nvSpPr>
          <p:cNvPr id="61481" name="Rectangle 121"/>
          <p:cNvSpPr>
            <a:spLocks noChangeArrowheads="1"/>
          </p:cNvSpPr>
          <p:nvPr/>
        </p:nvSpPr>
        <p:spPr bwMode="auto">
          <a:xfrm>
            <a:off x="3548063" y="3609975"/>
            <a:ext cx="403225" cy="2603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en-US" altLang="zh-CN" sz="1400" b="0">
                <a:solidFill>
                  <a:schemeClr val="tx1"/>
                </a:solidFill>
              </a:rPr>
              <a:t>I.S.</a:t>
            </a:r>
          </a:p>
        </p:txBody>
      </p:sp>
      <p:sp>
        <p:nvSpPr>
          <p:cNvPr id="61482" name="Rectangle 122"/>
          <p:cNvSpPr>
            <a:spLocks noChangeArrowheads="1"/>
          </p:cNvSpPr>
          <p:nvPr/>
        </p:nvSpPr>
        <p:spPr bwMode="auto">
          <a:xfrm>
            <a:off x="5224463" y="3152775"/>
            <a:ext cx="403225" cy="290513"/>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en-US" altLang="zh-CN" sz="1400" b="0">
                <a:solidFill>
                  <a:schemeClr val="tx1"/>
                </a:solidFill>
              </a:rPr>
              <a:t>I.S.</a:t>
            </a:r>
          </a:p>
        </p:txBody>
      </p:sp>
      <p:sp>
        <p:nvSpPr>
          <p:cNvPr id="61483" name="Rectangle 123"/>
          <p:cNvSpPr>
            <a:spLocks noChangeArrowheads="1"/>
          </p:cNvSpPr>
          <p:nvPr/>
        </p:nvSpPr>
        <p:spPr bwMode="auto">
          <a:xfrm>
            <a:off x="4979988" y="2436813"/>
            <a:ext cx="931862"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484" name="Line 124"/>
          <p:cNvSpPr>
            <a:spLocks noChangeShapeType="1"/>
          </p:cNvSpPr>
          <p:nvPr/>
        </p:nvSpPr>
        <p:spPr bwMode="auto">
          <a:xfrm>
            <a:off x="5356225" y="2333625"/>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5" name="Rectangle 125"/>
          <p:cNvSpPr>
            <a:spLocks noChangeArrowheads="1"/>
          </p:cNvSpPr>
          <p:nvPr/>
        </p:nvSpPr>
        <p:spPr bwMode="auto">
          <a:xfrm>
            <a:off x="5029200" y="244316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1486" name="Line 126"/>
          <p:cNvSpPr>
            <a:spLocks noChangeShapeType="1"/>
          </p:cNvSpPr>
          <p:nvPr/>
        </p:nvSpPr>
        <p:spPr bwMode="auto">
          <a:xfrm>
            <a:off x="4837113" y="2324100"/>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7" name="Line 127"/>
          <p:cNvSpPr>
            <a:spLocks noChangeShapeType="1"/>
          </p:cNvSpPr>
          <p:nvPr/>
        </p:nvSpPr>
        <p:spPr bwMode="auto">
          <a:xfrm>
            <a:off x="5654675" y="2049463"/>
            <a:ext cx="0" cy="27622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488" name="Group 128"/>
          <p:cNvGrpSpPr>
            <a:grpSpLocks/>
          </p:cNvGrpSpPr>
          <p:nvPr/>
        </p:nvGrpSpPr>
        <p:grpSpPr bwMode="auto">
          <a:xfrm>
            <a:off x="5397500" y="1803400"/>
            <a:ext cx="538163" cy="339725"/>
            <a:chOff x="3400" y="1037"/>
            <a:chExt cx="339" cy="214"/>
          </a:xfrm>
        </p:grpSpPr>
        <p:sp>
          <p:nvSpPr>
            <p:cNvPr id="61491" name="Freeform 129"/>
            <p:cNvSpPr>
              <a:spLocks/>
            </p:cNvSpPr>
            <p:nvPr/>
          </p:nvSpPr>
          <p:spPr bwMode="auto">
            <a:xfrm>
              <a:off x="3530"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2" name="Freeform 130"/>
            <p:cNvSpPr>
              <a:spLocks/>
            </p:cNvSpPr>
            <p:nvPr/>
          </p:nvSpPr>
          <p:spPr bwMode="auto">
            <a:xfrm>
              <a:off x="3541"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3" name="Freeform 131"/>
            <p:cNvSpPr>
              <a:spLocks/>
            </p:cNvSpPr>
            <p:nvPr/>
          </p:nvSpPr>
          <p:spPr bwMode="auto">
            <a:xfrm>
              <a:off x="3551"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4" name="Freeform 132"/>
            <p:cNvSpPr>
              <a:spLocks/>
            </p:cNvSpPr>
            <p:nvPr/>
          </p:nvSpPr>
          <p:spPr bwMode="auto">
            <a:xfrm>
              <a:off x="3562"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5" name="Freeform 133"/>
            <p:cNvSpPr>
              <a:spLocks/>
            </p:cNvSpPr>
            <p:nvPr/>
          </p:nvSpPr>
          <p:spPr bwMode="auto">
            <a:xfrm>
              <a:off x="3573"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6" name="Freeform 134"/>
            <p:cNvSpPr>
              <a:spLocks/>
            </p:cNvSpPr>
            <p:nvPr/>
          </p:nvSpPr>
          <p:spPr bwMode="auto">
            <a:xfrm>
              <a:off x="3583"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7" name="Freeform 135"/>
            <p:cNvSpPr>
              <a:spLocks/>
            </p:cNvSpPr>
            <p:nvPr/>
          </p:nvSpPr>
          <p:spPr bwMode="auto">
            <a:xfrm>
              <a:off x="3594"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8" name="Freeform 136"/>
            <p:cNvSpPr>
              <a:spLocks/>
            </p:cNvSpPr>
            <p:nvPr/>
          </p:nvSpPr>
          <p:spPr bwMode="auto">
            <a:xfrm>
              <a:off x="3604"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9" name="Freeform 137"/>
            <p:cNvSpPr>
              <a:spLocks/>
            </p:cNvSpPr>
            <p:nvPr/>
          </p:nvSpPr>
          <p:spPr bwMode="auto">
            <a:xfrm>
              <a:off x="3449" y="1037"/>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0" name="Freeform 138"/>
            <p:cNvSpPr>
              <a:spLocks/>
            </p:cNvSpPr>
            <p:nvPr/>
          </p:nvSpPr>
          <p:spPr bwMode="auto">
            <a:xfrm>
              <a:off x="3466" y="1055"/>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1" name="Freeform 139"/>
            <p:cNvSpPr>
              <a:spLocks/>
            </p:cNvSpPr>
            <p:nvPr/>
          </p:nvSpPr>
          <p:spPr bwMode="auto">
            <a:xfrm>
              <a:off x="3455" y="1185"/>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2" name="Freeform 140"/>
            <p:cNvSpPr>
              <a:spLocks/>
            </p:cNvSpPr>
            <p:nvPr/>
          </p:nvSpPr>
          <p:spPr bwMode="auto">
            <a:xfrm>
              <a:off x="3464" y="1052"/>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3" name="Freeform 141"/>
            <p:cNvSpPr>
              <a:spLocks/>
            </p:cNvSpPr>
            <p:nvPr/>
          </p:nvSpPr>
          <p:spPr bwMode="auto">
            <a:xfrm>
              <a:off x="3658" y="1052"/>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4" name="Freeform 142"/>
            <p:cNvSpPr>
              <a:spLocks/>
            </p:cNvSpPr>
            <p:nvPr/>
          </p:nvSpPr>
          <p:spPr bwMode="auto">
            <a:xfrm>
              <a:off x="3464" y="1162"/>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5" name="Freeform 143"/>
            <p:cNvSpPr>
              <a:spLocks/>
            </p:cNvSpPr>
            <p:nvPr/>
          </p:nvSpPr>
          <p:spPr bwMode="auto">
            <a:xfrm>
              <a:off x="3464" y="1052"/>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6" name="Freeform 144"/>
            <p:cNvSpPr>
              <a:spLocks/>
            </p:cNvSpPr>
            <p:nvPr/>
          </p:nvSpPr>
          <p:spPr bwMode="auto">
            <a:xfrm>
              <a:off x="3464" y="1052"/>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07" name="Freeform 145"/>
            <p:cNvSpPr>
              <a:spLocks/>
            </p:cNvSpPr>
            <p:nvPr/>
          </p:nvSpPr>
          <p:spPr bwMode="auto">
            <a:xfrm>
              <a:off x="3400" y="1201"/>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8" name="Freeform 146"/>
            <p:cNvSpPr>
              <a:spLocks/>
            </p:cNvSpPr>
            <p:nvPr/>
          </p:nvSpPr>
          <p:spPr bwMode="auto">
            <a:xfrm>
              <a:off x="3400" y="1234"/>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9" name="Freeform 147"/>
            <p:cNvSpPr>
              <a:spLocks/>
            </p:cNvSpPr>
            <p:nvPr/>
          </p:nvSpPr>
          <p:spPr bwMode="auto">
            <a:xfrm>
              <a:off x="3434" y="1196"/>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0" name="Freeform 148"/>
            <p:cNvSpPr>
              <a:spLocks/>
            </p:cNvSpPr>
            <p:nvPr/>
          </p:nvSpPr>
          <p:spPr bwMode="auto">
            <a:xfrm>
              <a:off x="3432" y="1201"/>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1" name="Freeform 149"/>
            <p:cNvSpPr>
              <a:spLocks/>
            </p:cNvSpPr>
            <p:nvPr/>
          </p:nvSpPr>
          <p:spPr bwMode="auto">
            <a:xfrm>
              <a:off x="3487" y="1201"/>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2" name="Freeform 150"/>
            <p:cNvSpPr>
              <a:spLocks/>
            </p:cNvSpPr>
            <p:nvPr/>
          </p:nvSpPr>
          <p:spPr bwMode="auto">
            <a:xfrm>
              <a:off x="3555" y="1201"/>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3" name="Freeform 151"/>
            <p:cNvSpPr>
              <a:spLocks/>
            </p:cNvSpPr>
            <p:nvPr/>
          </p:nvSpPr>
          <p:spPr bwMode="auto">
            <a:xfrm>
              <a:off x="3622" y="1201"/>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4" name="Freeform 152"/>
            <p:cNvSpPr>
              <a:spLocks/>
            </p:cNvSpPr>
            <p:nvPr/>
          </p:nvSpPr>
          <p:spPr bwMode="auto">
            <a:xfrm>
              <a:off x="3668" y="1201"/>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5" name="Freeform 153"/>
            <p:cNvSpPr>
              <a:spLocks/>
            </p:cNvSpPr>
            <p:nvPr/>
          </p:nvSpPr>
          <p:spPr bwMode="auto">
            <a:xfrm>
              <a:off x="3439" y="1206"/>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6" name="Freeform 154"/>
            <p:cNvSpPr>
              <a:spLocks/>
            </p:cNvSpPr>
            <p:nvPr/>
          </p:nvSpPr>
          <p:spPr bwMode="auto">
            <a:xfrm>
              <a:off x="3424" y="1213"/>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7" name="Freeform 155"/>
            <p:cNvSpPr>
              <a:spLocks/>
            </p:cNvSpPr>
            <p:nvPr/>
          </p:nvSpPr>
          <p:spPr bwMode="auto">
            <a:xfrm>
              <a:off x="3422" y="1223"/>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8" name="Freeform 156"/>
            <p:cNvSpPr>
              <a:spLocks/>
            </p:cNvSpPr>
            <p:nvPr/>
          </p:nvSpPr>
          <p:spPr bwMode="auto">
            <a:xfrm>
              <a:off x="3435" y="1212"/>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9" name="Freeform 157"/>
            <p:cNvSpPr>
              <a:spLocks/>
            </p:cNvSpPr>
            <p:nvPr/>
          </p:nvSpPr>
          <p:spPr bwMode="auto">
            <a:xfrm>
              <a:off x="3455" y="1219"/>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0" name="Freeform 158"/>
            <p:cNvSpPr>
              <a:spLocks/>
            </p:cNvSpPr>
            <p:nvPr/>
          </p:nvSpPr>
          <p:spPr bwMode="auto">
            <a:xfrm>
              <a:off x="3462" y="1212"/>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1" name="Freeform 159"/>
            <p:cNvSpPr>
              <a:spLocks/>
            </p:cNvSpPr>
            <p:nvPr/>
          </p:nvSpPr>
          <p:spPr bwMode="auto">
            <a:xfrm>
              <a:off x="3473" y="1212"/>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2" name="Freeform 160"/>
            <p:cNvSpPr>
              <a:spLocks/>
            </p:cNvSpPr>
            <p:nvPr/>
          </p:nvSpPr>
          <p:spPr bwMode="auto">
            <a:xfrm>
              <a:off x="3485" y="1207"/>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3" name="Freeform 161"/>
            <p:cNvSpPr>
              <a:spLocks/>
            </p:cNvSpPr>
            <p:nvPr/>
          </p:nvSpPr>
          <p:spPr bwMode="auto">
            <a:xfrm>
              <a:off x="3488" y="1215"/>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4" name="Freeform 162"/>
            <p:cNvSpPr>
              <a:spLocks/>
            </p:cNvSpPr>
            <p:nvPr/>
          </p:nvSpPr>
          <p:spPr bwMode="auto">
            <a:xfrm>
              <a:off x="3496" y="1212"/>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5" name="Freeform 163"/>
            <p:cNvSpPr>
              <a:spLocks/>
            </p:cNvSpPr>
            <p:nvPr/>
          </p:nvSpPr>
          <p:spPr bwMode="auto">
            <a:xfrm>
              <a:off x="3507" y="1212"/>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6" name="Freeform 164"/>
            <p:cNvSpPr>
              <a:spLocks/>
            </p:cNvSpPr>
            <p:nvPr/>
          </p:nvSpPr>
          <p:spPr bwMode="auto">
            <a:xfrm>
              <a:off x="3520" y="1212"/>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7" name="Freeform 165"/>
            <p:cNvSpPr>
              <a:spLocks/>
            </p:cNvSpPr>
            <p:nvPr/>
          </p:nvSpPr>
          <p:spPr bwMode="auto">
            <a:xfrm>
              <a:off x="3531" y="1212"/>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8" name="Freeform 166"/>
            <p:cNvSpPr>
              <a:spLocks/>
            </p:cNvSpPr>
            <p:nvPr/>
          </p:nvSpPr>
          <p:spPr bwMode="auto">
            <a:xfrm>
              <a:off x="3543" y="1212"/>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9" name="Freeform 167"/>
            <p:cNvSpPr>
              <a:spLocks/>
            </p:cNvSpPr>
            <p:nvPr/>
          </p:nvSpPr>
          <p:spPr bwMode="auto">
            <a:xfrm>
              <a:off x="3555" y="1212"/>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0" name="Freeform 168"/>
            <p:cNvSpPr>
              <a:spLocks/>
            </p:cNvSpPr>
            <p:nvPr/>
          </p:nvSpPr>
          <p:spPr bwMode="auto">
            <a:xfrm>
              <a:off x="3567" y="1212"/>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1" name="Freeform 169"/>
            <p:cNvSpPr>
              <a:spLocks/>
            </p:cNvSpPr>
            <p:nvPr/>
          </p:nvSpPr>
          <p:spPr bwMode="auto">
            <a:xfrm>
              <a:off x="3577" y="1212"/>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2" name="Freeform 170"/>
            <p:cNvSpPr>
              <a:spLocks/>
            </p:cNvSpPr>
            <p:nvPr/>
          </p:nvSpPr>
          <p:spPr bwMode="auto">
            <a:xfrm>
              <a:off x="3568" y="1212"/>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3" name="Freeform 171"/>
            <p:cNvSpPr>
              <a:spLocks/>
            </p:cNvSpPr>
            <p:nvPr/>
          </p:nvSpPr>
          <p:spPr bwMode="auto">
            <a:xfrm>
              <a:off x="3626" y="1206"/>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4" name="Freeform 172"/>
            <p:cNvSpPr>
              <a:spLocks/>
            </p:cNvSpPr>
            <p:nvPr/>
          </p:nvSpPr>
          <p:spPr bwMode="auto">
            <a:xfrm>
              <a:off x="3625" y="1210"/>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5" name="Freeform 173"/>
            <p:cNvSpPr>
              <a:spLocks/>
            </p:cNvSpPr>
            <p:nvPr/>
          </p:nvSpPr>
          <p:spPr bwMode="auto">
            <a:xfrm>
              <a:off x="3628" y="1219"/>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6" name="Freeform 174"/>
            <p:cNvSpPr>
              <a:spLocks/>
            </p:cNvSpPr>
            <p:nvPr/>
          </p:nvSpPr>
          <p:spPr bwMode="auto">
            <a:xfrm>
              <a:off x="3671" y="1207"/>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7" name="Freeform 175"/>
            <p:cNvSpPr>
              <a:spLocks/>
            </p:cNvSpPr>
            <p:nvPr/>
          </p:nvSpPr>
          <p:spPr bwMode="auto">
            <a:xfrm>
              <a:off x="3682" y="1207"/>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8" name="Freeform 176"/>
            <p:cNvSpPr>
              <a:spLocks/>
            </p:cNvSpPr>
            <p:nvPr/>
          </p:nvSpPr>
          <p:spPr bwMode="auto">
            <a:xfrm>
              <a:off x="3674" y="1210"/>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9" name="Freeform 177"/>
            <p:cNvSpPr>
              <a:spLocks/>
            </p:cNvSpPr>
            <p:nvPr/>
          </p:nvSpPr>
          <p:spPr bwMode="auto">
            <a:xfrm>
              <a:off x="3675" y="1219"/>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0" name="Freeform 178"/>
            <p:cNvSpPr>
              <a:spLocks/>
            </p:cNvSpPr>
            <p:nvPr/>
          </p:nvSpPr>
          <p:spPr bwMode="auto">
            <a:xfrm>
              <a:off x="3678" y="1224"/>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1" name="Freeform 179"/>
            <p:cNvSpPr>
              <a:spLocks/>
            </p:cNvSpPr>
            <p:nvPr/>
          </p:nvSpPr>
          <p:spPr bwMode="auto">
            <a:xfrm>
              <a:off x="3555" y="1196"/>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2" name="Freeform 180"/>
            <p:cNvSpPr>
              <a:spLocks/>
            </p:cNvSpPr>
            <p:nvPr/>
          </p:nvSpPr>
          <p:spPr bwMode="auto">
            <a:xfrm>
              <a:off x="3610" y="1196"/>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3" name="Freeform 181"/>
            <p:cNvSpPr>
              <a:spLocks/>
            </p:cNvSpPr>
            <p:nvPr/>
          </p:nvSpPr>
          <p:spPr bwMode="auto">
            <a:xfrm>
              <a:off x="3656" y="1196"/>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4" name="Freeform 182"/>
            <p:cNvSpPr>
              <a:spLocks/>
            </p:cNvSpPr>
            <p:nvPr/>
          </p:nvSpPr>
          <p:spPr bwMode="auto">
            <a:xfrm>
              <a:off x="3612" y="1172"/>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5" name="Freeform 183"/>
            <p:cNvSpPr>
              <a:spLocks/>
            </p:cNvSpPr>
            <p:nvPr/>
          </p:nvSpPr>
          <p:spPr bwMode="auto">
            <a:xfrm>
              <a:off x="3614" y="1173"/>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6" name="Freeform 184"/>
            <p:cNvSpPr>
              <a:spLocks/>
            </p:cNvSpPr>
            <p:nvPr/>
          </p:nvSpPr>
          <p:spPr bwMode="auto">
            <a:xfrm>
              <a:off x="3613" y="1173"/>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7" name="Freeform 185"/>
            <p:cNvSpPr>
              <a:spLocks/>
            </p:cNvSpPr>
            <p:nvPr/>
          </p:nvSpPr>
          <p:spPr bwMode="auto">
            <a:xfrm>
              <a:off x="3449" y="1183"/>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8" name="Freeform 186"/>
            <p:cNvSpPr>
              <a:spLocks/>
            </p:cNvSpPr>
            <p:nvPr/>
          </p:nvSpPr>
          <p:spPr bwMode="auto">
            <a:xfrm>
              <a:off x="3449" y="1185"/>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489" name="Rectangle 187"/>
          <p:cNvSpPr>
            <a:spLocks noChangeArrowheads="1"/>
          </p:cNvSpPr>
          <p:nvPr/>
        </p:nvSpPr>
        <p:spPr bwMode="auto">
          <a:xfrm>
            <a:off x="6218238" y="1806575"/>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sp>
        <p:nvSpPr>
          <p:cNvPr id="61490" name="Rectangle 188"/>
          <p:cNvSpPr>
            <a:spLocks noChangeArrowheads="1"/>
          </p:cNvSpPr>
          <p:nvPr/>
        </p:nvSpPr>
        <p:spPr bwMode="auto">
          <a:xfrm>
            <a:off x="457200" y="-76200"/>
            <a:ext cx="7086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nchor="b"/>
          <a:lstStyle>
            <a:lvl1pPr defTabSz="804863">
              <a:defRPr sz="2400" b="1">
                <a:solidFill>
                  <a:schemeClr val="bg1"/>
                </a:solidFill>
                <a:latin typeface="Times New Roman" pitchFamily="18" charset="0"/>
                <a:ea typeface="宋体" pitchFamily="2" charset="-122"/>
              </a:defRPr>
            </a:lvl1pPr>
            <a:lvl2pPr marL="742950" indent="-285750" defTabSz="804863">
              <a:defRPr sz="2400" b="1">
                <a:solidFill>
                  <a:schemeClr val="bg1"/>
                </a:solidFill>
                <a:latin typeface="Times New Roman" pitchFamily="18" charset="0"/>
                <a:ea typeface="宋体" pitchFamily="2" charset="-122"/>
              </a:defRPr>
            </a:lvl2pPr>
            <a:lvl3pPr marL="1143000" indent="-228600" defTabSz="804863">
              <a:defRPr sz="2400" b="1">
                <a:solidFill>
                  <a:schemeClr val="bg1"/>
                </a:solidFill>
                <a:latin typeface="Times New Roman" pitchFamily="18" charset="0"/>
                <a:ea typeface="宋体" pitchFamily="2" charset="-122"/>
              </a:defRPr>
            </a:lvl3pPr>
            <a:lvl4pPr marL="1600200" indent="-228600" defTabSz="804863">
              <a:defRPr sz="2400" b="1">
                <a:solidFill>
                  <a:schemeClr val="bg1"/>
                </a:solidFill>
                <a:latin typeface="Times New Roman" pitchFamily="18" charset="0"/>
                <a:ea typeface="宋体" pitchFamily="2" charset="-122"/>
              </a:defRPr>
            </a:lvl4pPr>
            <a:lvl5pPr marL="2057400" indent="-228600" defTabSz="804863">
              <a:defRPr sz="2400" b="1">
                <a:solidFill>
                  <a:schemeClr val="bg1"/>
                </a:solidFill>
                <a:latin typeface="Times New Roman" pitchFamily="18" charset="0"/>
                <a:ea typeface="宋体" pitchFamily="2" charset="-122"/>
              </a:defRPr>
            </a:lvl5pPr>
            <a:lvl6pPr marL="25146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89000"/>
              </a:lnSpc>
            </a:pPr>
            <a:r>
              <a:rPr lang="zh-CN" altLang="en-US" sz="3200">
                <a:solidFill>
                  <a:schemeClr val="folHlink"/>
                </a:solidFill>
                <a:latin typeface="Arial" pitchFamily="34" charset="0"/>
              </a:rPr>
              <a:t>现场总线带来的好处</a:t>
            </a:r>
            <a:endParaRPr lang="zh-CN" altLang="zh-CN" sz="3200">
              <a:solidFill>
                <a:schemeClr val="folHlink"/>
              </a:solidFill>
              <a:latin typeface="Arial" pitchFamily="34" charset="0"/>
            </a:endParaRPr>
          </a:p>
        </p:txBody>
      </p:sp>
    </p:spTree>
    <p:extLst>
      <p:ext uri="{BB962C8B-B14F-4D97-AF65-F5344CB8AC3E}">
        <p14:creationId xmlns:p14="http://schemas.microsoft.com/office/powerpoint/2010/main" val="3141572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685800" y="6019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67" name="Rectangle 3"/>
          <p:cNvSpPr>
            <a:spLocks noChangeArrowheads="1"/>
          </p:cNvSpPr>
          <p:nvPr/>
        </p:nvSpPr>
        <p:spPr bwMode="auto">
          <a:xfrm>
            <a:off x="3124200" y="6019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68" name="Rectangle 4"/>
          <p:cNvSpPr>
            <a:spLocks noChangeArrowheads="1"/>
          </p:cNvSpPr>
          <p:nvPr/>
        </p:nvSpPr>
        <p:spPr bwMode="auto">
          <a:xfrm>
            <a:off x="2971800" y="1095375"/>
            <a:ext cx="466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lnSpc>
                <a:spcPct val="90000"/>
              </a:lnSpc>
            </a:pPr>
            <a:r>
              <a:rPr lang="zh-CN" altLang="en-US" sz="2000">
                <a:solidFill>
                  <a:schemeClr val="tx1"/>
                </a:solidFill>
                <a:latin typeface="Arial" pitchFamily="34" charset="0"/>
              </a:rPr>
              <a:t>提高控制功能的分散性</a:t>
            </a:r>
            <a:endParaRPr lang="zh-CN" altLang="zh-CN" sz="2000">
              <a:solidFill>
                <a:schemeClr val="tx1"/>
              </a:solidFill>
              <a:latin typeface="Arial" pitchFamily="34" charset="0"/>
            </a:endParaRPr>
          </a:p>
        </p:txBody>
      </p:sp>
      <p:sp>
        <p:nvSpPr>
          <p:cNvPr id="62469" name="Rectangle 5"/>
          <p:cNvSpPr>
            <a:spLocks noChangeArrowheads="1"/>
          </p:cNvSpPr>
          <p:nvPr/>
        </p:nvSpPr>
        <p:spPr bwMode="auto">
          <a:xfrm>
            <a:off x="2538413" y="4603750"/>
            <a:ext cx="1423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传统型</a:t>
            </a:r>
            <a:endParaRPr lang="zh-CN" altLang="zh-CN" sz="1600">
              <a:solidFill>
                <a:srgbClr val="000000"/>
              </a:solidFill>
              <a:latin typeface="Arial" pitchFamily="34" charset="0"/>
            </a:endParaRPr>
          </a:p>
        </p:txBody>
      </p:sp>
      <p:sp>
        <p:nvSpPr>
          <p:cNvPr id="62470" name="Rectangle 6"/>
          <p:cNvSpPr>
            <a:spLocks noChangeArrowheads="1"/>
          </p:cNvSpPr>
          <p:nvPr/>
        </p:nvSpPr>
        <p:spPr bwMode="auto">
          <a:xfrm>
            <a:off x="5043488" y="4708525"/>
            <a:ext cx="2763837"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现场总线型</a:t>
            </a:r>
            <a:endParaRPr lang="zh-CN" altLang="zh-CN" sz="900">
              <a:solidFill>
                <a:srgbClr val="000000"/>
              </a:solidFill>
              <a:latin typeface="Arial" pitchFamily="34" charset="0"/>
            </a:endParaRPr>
          </a:p>
          <a:p>
            <a:endParaRPr lang="zh-CN" altLang="zh-CN" sz="900">
              <a:solidFill>
                <a:srgbClr val="000000"/>
              </a:solidFill>
              <a:latin typeface="Arial" pitchFamily="34" charset="0"/>
            </a:endParaRPr>
          </a:p>
          <a:p>
            <a:r>
              <a:rPr lang="zh-CN" altLang="en-US" sz="1600">
                <a:solidFill>
                  <a:srgbClr val="000000"/>
                </a:solidFill>
                <a:latin typeface="Arial" pitchFamily="34" charset="0"/>
              </a:rPr>
              <a:t>有些控制和 </a:t>
            </a:r>
            <a:r>
              <a:rPr lang="en-US" altLang="zh-CN" sz="1600">
                <a:solidFill>
                  <a:srgbClr val="000000"/>
                </a:solidFill>
                <a:latin typeface="Arial" pitchFamily="34" charset="0"/>
              </a:rPr>
              <a:t>I/O </a:t>
            </a:r>
            <a:r>
              <a:rPr lang="zh-CN" altLang="en-US" sz="1600">
                <a:solidFill>
                  <a:srgbClr val="000000"/>
                </a:solidFill>
                <a:latin typeface="Arial" pitchFamily="34" charset="0"/>
              </a:rPr>
              <a:t>功能可以转移到现场仪表</a:t>
            </a:r>
            <a:r>
              <a:rPr lang="zh-CN" altLang="zh-CN" sz="1600">
                <a:solidFill>
                  <a:srgbClr val="000000"/>
                </a:solidFill>
                <a:latin typeface="Arial" pitchFamily="34" charset="0"/>
              </a:rPr>
              <a:t>。</a:t>
            </a:r>
          </a:p>
        </p:txBody>
      </p:sp>
      <p:sp>
        <p:nvSpPr>
          <p:cNvPr id="62471" name="Rectangle 7"/>
          <p:cNvSpPr>
            <a:spLocks noChangeArrowheads="1"/>
          </p:cNvSpPr>
          <p:nvPr/>
        </p:nvSpPr>
        <p:spPr bwMode="auto">
          <a:xfrm>
            <a:off x="1622425" y="2505075"/>
            <a:ext cx="931863"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72" name="Line 8"/>
          <p:cNvSpPr>
            <a:spLocks noChangeShapeType="1"/>
          </p:cNvSpPr>
          <p:nvPr/>
        </p:nvSpPr>
        <p:spPr bwMode="auto">
          <a:xfrm>
            <a:off x="1998663" y="2401888"/>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73" name="Rectangle 9"/>
          <p:cNvSpPr>
            <a:spLocks noChangeArrowheads="1"/>
          </p:cNvSpPr>
          <p:nvPr/>
        </p:nvSpPr>
        <p:spPr bwMode="auto">
          <a:xfrm>
            <a:off x="1571625" y="253841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2474" name="Freeform 10"/>
          <p:cNvSpPr>
            <a:spLocks/>
          </p:cNvSpPr>
          <p:nvPr/>
        </p:nvSpPr>
        <p:spPr bwMode="auto">
          <a:xfrm>
            <a:off x="1866900" y="2908300"/>
            <a:ext cx="315913" cy="368300"/>
          </a:xfrm>
          <a:custGeom>
            <a:avLst/>
            <a:gdLst>
              <a:gd name="T0" fmla="*/ 0 w 199"/>
              <a:gd name="T1" fmla="*/ 0 h 232"/>
              <a:gd name="T2" fmla="*/ 0 w 199"/>
              <a:gd name="T3" fmla="*/ 2147483647 h 232"/>
              <a:gd name="T4" fmla="*/ 0 w 199"/>
              <a:gd name="T5" fmla="*/ 2147483647 h 232"/>
              <a:gd name="T6" fmla="*/ 0 w 199"/>
              <a:gd name="T7" fmla="*/ 2147483647 h 232"/>
              <a:gd name="T8" fmla="*/ 0 w 199"/>
              <a:gd name="T9" fmla="*/ 2147483647 h 232"/>
              <a:gd name="T10" fmla="*/ 2147483647 w 199"/>
              <a:gd name="T11" fmla="*/ 2147483647 h 232"/>
              <a:gd name="T12" fmla="*/ 2147483647 w 199"/>
              <a:gd name="T13" fmla="*/ 2147483647 h 232"/>
              <a:gd name="T14" fmla="*/ 2147483647 w 199"/>
              <a:gd name="T15" fmla="*/ 2147483647 h 232"/>
              <a:gd name="T16" fmla="*/ 2147483647 w 199"/>
              <a:gd name="T17" fmla="*/ 2147483647 h 232"/>
              <a:gd name="T18" fmla="*/ 2147483647 w 199"/>
              <a:gd name="T19" fmla="*/ 2147483647 h 232"/>
              <a:gd name="T20" fmla="*/ 2147483647 w 199"/>
              <a:gd name="T21" fmla="*/ 2147483647 h 232"/>
              <a:gd name="T22" fmla="*/ 2147483647 w 199"/>
              <a:gd name="T23" fmla="*/ 2147483647 h 232"/>
              <a:gd name="T24" fmla="*/ 2147483647 w 199"/>
              <a:gd name="T25" fmla="*/ 2147483647 h 232"/>
              <a:gd name="T26" fmla="*/ 2147483647 w 199"/>
              <a:gd name="T27" fmla="*/ 2147483647 h 232"/>
              <a:gd name="T28" fmla="*/ 2147483647 w 199"/>
              <a:gd name="T29" fmla="*/ 2147483647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232"/>
              <a:gd name="T47" fmla="*/ 199 w 199"/>
              <a:gd name="T48" fmla="*/ 232 h 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232">
                <a:moveTo>
                  <a:pt x="0" y="0"/>
                </a:moveTo>
                <a:lnTo>
                  <a:pt x="0" y="21"/>
                </a:lnTo>
                <a:lnTo>
                  <a:pt x="0" y="43"/>
                </a:lnTo>
                <a:lnTo>
                  <a:pt x="0" y="64"/>
                </a:lnTo>
                <a:lnTo>
                  <a:pt x="0" y="87"/>
                </a:lnTo>
                <a:lnTo>
                  <a:pt x="8" y="109"/>
                </a:lnTo>
                <a:lnTo>
                  <a:pt x="14" y="130"/>
                </a:lnTo>
                <a:lnTo>
                  <a:pt x="28" y="152"/>
                </a:lnTo>
                <a:lnTo>
                  <a:pt x="50" y="167"/>
                </a:lnTo>
                <a:lnTo>
                  <a:pt x="71" y="181"/>
                </a:lnTo>
                <a:lnTo>
                  <a:pt x="92" y="194"/>
                </a:lnTo>
                <a:lnTo>
                  <a:pt x="114" y="203"/>
                </a:lnTo>
                <a:lnTo>
                  <a:pt x="155" y="224"/>
                </a:lnTo>
                <a:lnTo>
                  <a:pt x="177" y="224"/>
                </a:lnTo>
                <a:lnTo>
                  <a:pt x="198" y="231"/>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475" name="Line 11"/>
          <p:cNvSpPr>
            <a:spLocks noChangeShapeType="1"/>
          </p:cNvSpPr>
          <p:nvPr/>
        </p:nvSpPr>
        <p:spPr bwMode="auto">
          <a:xfrm>
            <a:off x="2540000" y="2214563"/>
            <a:ext cx="0" cy="16668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2476" name="Group 12"/>
          <p:cNvGrpSpPr>
            <a:grpSpLocks/>
          </p:cNvGrpSpPr>
          <p:nvPr/>
        </p:nvGrpSpPr>
        <p:grpSpPr bwMode="auto">
          <a:xfrm>
            <a:off x="2293938" y="1871663"/>
            <a:ext cx="538162" cy="339725"/>
            <a:chOff x="1445" y="1170"/>
            <a:chExt cx="339" cy="214"/>
          </a:xfrm>
        </p:grpSpPr>
        <p:sp>
          <p:nvSpPr>
            <p:cNvPr id="62609" name="Freeform 13"/>
            <p:cNvSpPr>
              <a:spLocks/>
            </p:cNvSpPr>
            <p:nvPr/>
          </p:nvSpPr>
          <p:spPr bwMode="auto">
            <a:xfrm>
              <a:off x="1575"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0" name="Freeform 14"/>
            <p:cNvSpPr>
              <a:spLocks/>
            </p:cNvSpPr>
            <p:nvPr/>
          </p:nvSpPr>
          <p:spPr bwMode="auto">
            <a:xfrm>
              <a:off x="1586"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1" name="Freeform 15"/>
            <p:cNvSpPr>
              <a:spLocks/>
            </p:cNvSpPr>
            <p:nvPr/>
          </p:nvSpPr>
          <p:spPr bwMode="auto">
            <a:xfrm>
              <a:off x="1596"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2" name="Freeform 16"/>
            <p:cNvSpPr>
              <a:spLocks/>
            </p:cNvSpPr>
            <p:nvPr/>
          </p:nvSpPr>
          <p:spPr bwMode="auto">
            <a:xfrm>
              <a:off x="1607"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3" name="Freeform 17"/>
            <p:cNvSpPr>
              <a:spLocks/>
            </p:cNvSpPr>
            <p:nvPr/>
          </p:nvSpPr>
          <p:spPr bwMode="auto">
            <a:xfrm>
              <a:off x="1618"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4" name="Freeform 18"/>
            <p:cNvSpPr>
              <a:spLocks/>
            </p:cNvSpPr>
            <p:nvPr/>
          </p:nvSpPr>
          <p:spPr bwMode="auto">
            <a:xfrm>
              <a:off x="1628"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5" name="Freeform 19"/>
            <p:cNvSpPr>
              <a:spLocks/>
            </p:cNvSpPr>
            <p:nvPr/>
          </p:nvSpPr>
          <p:spPr bwMode="auto">
            <a:xfrm>
              <a:off x="1639"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6" name="Freeform 20"/>
            <p:cNvSpPr>
              <a:spLocks/>
            </p:cNvSpPr>
            <p:nvPr/>
          </p:nvSpPr>
          <p:spPr bwMode="auto">
            <a:xfrm>
              <a:off x="1649"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7" name="Freeform 21"/>
            <p:cNvSpPr>
              <a:spLocks/>
            </p:cNvSpPr>
            <p:nvPr/>
          </p:nvSpPr>
          <p:spPr bwMode="auto">
            <a:xfrm>
              <a:off x="1494" y="1170"/>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8" name="Freeform 22"/>
            <p:cNvSpPr>
              <a:spLocks/>
            </p:cNvSpPr>
            <p:nvPr/>
          </p:nvSpPr>
          <p:spPr bwMode="auto">
            <a:xfrm>
              <a:off x="1511" y="1188"/>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9" name="Freeform 23"/>
            <p:cNvSpPr>
              <a:spLocks/>
            </p:cNvSpPr>
            <p:nvPr/>
          </p:nvSpPr>
          <p:spPr bwMode="auto">
            <a:xfrm>
              <a:off x="1500" y="1318"/>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0" name="Freeform 24"/>
            <p:cNvSpPr>
              <a:spLocks/>
            </p:cNvSpPr>
            <p:nvPr/>
          </p:nvSpPr>
          <p:spPr bwMode="auto">
            <a:xfrm>
              <a:off x="1509" y="1185"/>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1" name="Freeform 25"/>
            <p:cNvSpPr>
              <a:spLocks/>
            </p:cNvSpPr>
            <p:nvPr/>
          </p:nvSpPr>
          <p:spPr bwMode="auto">
            <a:xfrm>
              <a:off x="1703" y="1185"/>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2" name="Freeform 26"/>
            <p:cNvSpPr>
              <a:spLocks/>
            </p:cNvSpPr>
            <p:nvPr/>
          </p:nvSpPr>
          <p:spPr bwMode="auto">
            <a:xfrm>
              <a:off x="1509" y="1295"/>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3" name="Freeform 27"/>
            <p:cNvSpPr>
              <a:spLocks/>
            </p:cNvSpPr>
            <p:nvPr/>
          </p:nvSpPr>
          <p:spPr bwMode="auto">
            <a:xfrm>
              <a:off x="1509" y="1185"/>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4" name="Freeform 28"/>
            <p:cNvSpPr>
              <a:spLocks/>
            </p:cNvSpPr>
            <p:nvPr/>
          </p:nvSpPr>
          <p:spPr bwMode="auto">
            <a:xfrm>
              <a:off x="1509" y="1185"/>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625" name="Freeform 29"/>
            <p:cNvSpPr>
              <a:spLocks/>
            </p:cNvSpPr>
            <p:nvPr/>
          </p:nvSpPr>
          <p:spPr bwMode="auto">
            <a:xfrm>
              <a:off x="1445" y="1334"/>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6" name="Freeform 30"/>
            <p:cNvSpPr>
              <a:spLocks/>
            </p:cNvSpPr>
            <p:nvPr/>
          </p:nvSpPr>
          <p:spPr bwMode="auto">
            <a:xfrm>
              <a:off x="1445" y="1367"/>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7" name="Freeform 31"/>
            <p:cNvSpPr>
              <a:spLocks/>
            </p:cNvSpPr>
            <p:nvPr/>
          </p:nvSpPr>
          <p:spPr bwMode="auto">
            <a:xfrm>
              <a:off x="1479" y="1329"/>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8" name="Freeform 32"/>
            <p:cNvSpPr>
              <a:spLocks/>
            </p:cNvSpPr>
            <p:nvPr/>
          </p:nvSpPr>
          <p:spPr bwMode="auto">
            <a:xfrm>
              <a:off x="1477" y="1334"/>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9" name="Freeform 33"/>
            <p:cNvSpPr>
              <a:spLocks/>
            </p:cNvSpPr>
            <p:nvPr/>
          </p:nvSpPr>
          <p:spPr bwMode="auto">
            <a:xfrm>
              <a:off x="1532" y="1334"/>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0" name="Freeform 34"/>
            <p:cNvSpPr>
              <a:spLocks/>
            </p:cNvSpPr>
            <p:nvPr/>
          </p:nvSpPr>
          <p:spPr bwMode="auto">
            <a:xfrm>
              <a:off x="1600" y="1334"/>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1" name="Freeform 35"/>
            <p:cNvSpPr>
              <a:spLocks/>
            </p:cNvSpPr>
            <p:nvPr/>
          </p:nvSpPr>
          <p:spPr bwMode="auto">
            <a:xfrm>
              <a:off x="1667" y="1334"/>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2" name="Freeform 36"/>
            <p:cNvSpPr>
              <a:spLocks/>
            </p:cNvSpPr>
            <p:nvPr/>
          </p:nvSpPr>
          <p:spPr bwMode="auto">
            <a:xfrm>
              <a:off x="1713" y="1334"/>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3" name="Freeform 37"/>
            <p:cNvSpPr>
              <a:spLocks/>
            </p:cNvSpPr>
            <p:nvPr/>
          </p:nvSpPr>
          <p:spPr bwMode="auto">
            <a:xfrm>
              <a:off x="1484" y="1339"/>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4" name="Freeform 38"/>
            <p:cNvSpPr>
              <a:spLocks/>
            </p:cNvSpPr>
            <p:nvPr/>
          </p:nvSpPr>
          <p:spPr bwMode="auto">
            <a:xfrm>
              <a:off x="1469" y="1346"/>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5" name="Freeform 39"/>
            <p:cNvSpPr>
              <a:spLocks/>
            </p:cNvSpPr>
            <p:nvPr/>
          </p:nvSpPr>
          <p:spPr bwMode="auto">
            <a:xfrm>
              <a:off x="1467" y="1356"/>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6" name="Freeform 40"/>
            <p:cNvSpPr>
              <a:spLocks/>
            </p:cNvSpPr>
            <p:nvPr/>
          </p:nvSpPr>
          <p:spPr bwMode="auto">
            <a:xfrm>
              <a:off x="1480" y="1345"/>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7" name="Freeform 41"/>
            <p:cNvSpPr>
              <a:spLocks/>
            </p:cNvSpPr>
            <p:nvPr/>
          </p:nvSpPr>
          <p:spPr bwMode="auto">
            <a:xfrm>
              <a:off x="1500" y="1352"/>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8" name="Freeform 42"/>
            <p:cNvSpPr>
              <a:spLocks/>
            </p:cNvSpPr>
            <p:nvPr/>
          </p:nvSpPr>
          <p:spPr bwMode="auto">
            <a:xfrm>
              <a:off x="1507" y="1345"/>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9" name="Freeform 43"/>
            <p:cNvSpPr>
              <a:spLocks/>
            </p:cNvSpPr>
            <p:nvPr/>
          </p:nvSpPr>
          <p:spPr bwMode="auto">
            <a:xfrm>
              <a:off x="1518" y="1345"/>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0" name="Freeform 44"/>
            <p:cNvSpPr>
              <a:spLocks/>
            </p:cNvSpPr>
            <p:nvPr/>
          </p:nvSpPr>
          <p:spPr bwMode="auto">
            <a:xfrm>
              <a:off x="1530" y="1340"/>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1" name="Freeform 45"/>
            <p:cNvSpPr>
              <a:spLocks/>
            </p:cNvSpPr>
            <p:nvPr/>
          </p:nvSpPr>
          <p:spPr bwMode="auto">
            <a:xfrm>
              <a:off x="1533" y="1348"/>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2" name="Freeform 46"/>
            <p:cNvSpPr>
              <a:spLocks/>
            </p:cNvSpPr>
            <p:nvPr/>
          </p:nvSpPr>
          <p:spPr bwMode="auto">
            <a:xfrm>
              <a:off x="1541" y="1345"/>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3" name="Freeform 47"/>
            <p:cNvSpPr>
              <a:spLocks/>
            </p:cNvSpPr>
            <p:nvPr/>
          </p:nvSpPr>
          <p:spPr bwMode="auto">
            <a:xfrm>
              <a:off x="1552" y="1345"/>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4" name="Freeform 48"/>
            <p:cNvSpPr>
              <a:spLocks/>
            </p:cNvSpPr>
            <p:nvPr/>
          </p:nvSpPr>
          <p:spPr bwMode="auto">
            <a:xfrm>
              <a:off x="1565" y="1345"/>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5" name="Freeform 49"/>
            <p:cNvSpPr>
              <a:spLocks/>
            </p:cNvSpPr>
            <p:nvPr/>
          </p:nvSpPr>
          <p:spPr bwMode="auto">
            <a:xfrm>
              <a:off x="1576" y="1345"/>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6" name="Freeform 50"/>
            <p:cNvSpPr>
              <a:spLocks/>
            </p:cNvSpPr>
            <p:nvPr/>
          </p:nvSpPr>
          <p:spPr bwMode="auto">
            <a:xfrm>
              <a:off x="1588" y="1345"/>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7" name="Freeform 51"/>
            <p:cNvSpPr>
              <a:spLocks/>
            </p:cNvSpPr>
            <p:nvPr/>
          </p:nvSpPr>
          <p:spPr bwMode="auto">
            <a:xfrm>
              <a:off x="1600" y="1345"/>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8" name="Freeform 52"/>
            <p:cNvSpPr>
              <a:spLocks/>
            </p:cNvSpPr>
            <p:nvPr/>
          </p:nvSpPr>
          <p:spPr bwMode="auto">
            <a:xfrm>
              <a:off x="1612" y="1345"/>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9" name="Freeform 53"/>
            <p:cNvSpPr>
              <a:spLocks/>
            </p:cNvSpPr>
            <p:nvPr/>
          </p:nvSpPr>
          <p:spPr bwMode="auto">
            <a:xfrm>
              <a:off x="1622" y="1345"/>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0" name="Freeform 54"/>
            <p:cNvSpPr>
              <a:spLocks/>
            </p:cNvSpPr>
            <p:nvPr/>
          </p:nvSpPr>
          <p:spPr bwMode="auto">
            <a:xfrm>
              <a:off x="1613" y="1345"/>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1" name="Freeform 55"/>
            <p:cNvSpPr>
              <a:spLocks/>
            </p:cNvSpPr>
            <p:nvPr/>
          </p:nvSpPr>
          <p:spPr bwMode="auto">
            <a:xfrm>
              <a:off x="1671" y="1339"/>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2" name="Freeform 56"/>
            <p:cNvSpPr>
              <a:spLocks/>
            </p:cNvSpPr>
            <p:nvPr/>
          </p:nvSpPr>
          <p:spPr bwMode="auto">
            <a:xfrm>
              <a:off x="1670" y="1343"/>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3" name="Freeform 57"/>
            <p:cNvSpPr>
              <a:spLocks/>
            </p:cNvSpPr>
            <p:nvPr/>
          </p:nvSpPr>
          <p:spPr bwMode="auto">
            <a:xfrm>
              <a:off x="1673" y="1352"/>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4" name="Freeform 58"/>
            <p:cNvSpPr>
              <a:spLocks/>
            </p:cNvSpPr>
            <p:nvPr/>
          </p:nvSpPr>
          <p:spPr bwMode="auto">
            <a:xfrm>
              <a:off x="1716" y="1340"/>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5" name="Freeform 59"/>
            <p:cNvSpPr>
              <a:spLocks/>
            </p:cNvSpPr>
            <p:nvPr/>
          </p:nvSpPr>
          <p:spPr bwMode="auto">
            <a:xfrm>
              <a:off x="1727" y="1340"/>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6" name="Freeform 60"/>
            <p:cNvSpPr>
              <a:spLocks/>
            </p:cNvSpPr>
            <p:nvPr/>
          </p:nvSpPr>
          <p:spPr bwMode="auto">
            <a:xfrm>
              <a:off x="1719" y="1343"/>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7" name="Freeform 61"/>
            <p:cNvSpPr>
              <a:spLocks/>
            </p:cNvSpPr>
            <p:nvPr/>
          </p:nvSpPr>
          <p:spPr bwMode="auto">
            <a:xfrm>
              <a:off x="1720" y="1352"/>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8" name="Freeform 62"/>
            <p:cNvSpPr>
              <a:spLocks/>
            </p:cNvSpPr>
            <p:nvPr/>
          </p:nvSpPr>
          <p:spPr bwMode="auto">
            <a:xfrm>
              <a:off x="1723" y="1357"/>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9" name="Freeform 63"/>
            <p:cNvSpPr>
              <a:spLocks/>
            </p:cNvSpPr>
            <p:nvPr/>
          </p:nvSpPr>
          <p:spPr bwMode="auto">
            <a:xfrm>
              <a:off x="1600" y="132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0" name="Freeform 64"/>
            <p:cNvSpPr>
              <a:spLocks/>
            </p:cNvSpPr>
            <p:nvPr/>
          </p:nvSpPr>
          <p:spPr bwMode="auto">
            <a:xfrm>
              <a:off x="1655" y="132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1" name="Freeform 65"/>
            <p:cNvSpPr>
              <a:spLocks/>
            </p:cNvSpPr>
            <p:nvPr/>
          </p:nvSpPr>
          <p:spPr bwMode="auto">
            <a:xfrm>
              <a:off x="1701" y="132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2" name="Freeform 66"/>
            <p:cNvSpPr>
              <a:spLocks/>
            </p:cNvSpPr>
            <p:nvPr/>
          </p:nvSpPr>
          <p:spPr bwMode="auto">
            <a:xfrm>
              <a:off x="1657" y="1305"/>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3" name="Freeform 67"/>
            <p:cNvSpPr>
              <a:spLocks/>
            </p:cNvSpPr>
            <p:nvPr/>
          </p:nvSpPr>
          <p:spPr bwMode="auto">
            <a:xfrm>
              <a:off x="1659" y="1306"/>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4" name="Freeform 68"/>
            <p:cNvSpPr>
              <a:spLocks/>
            </p:cNvSpPr>
            <p:nvPr/>
          </p:nvSpPr>
          <p:spPr bwMode="auto">
            <a:xfrm>
              <a:off x="1658" y="1306"/>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5" name="Freeform 69"/>
            <p:cNvSpPr>
              <a:spLocks/>
            </p:cNvSpPr>
            <p:nvPr/>
          </p:nvSpPr>
          <p:spPr bwMode="auto">
            <a:xfrm>
              <a:off x="1494" y="1316"/>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6" name="Freeform 70"/>
            <p:cNvSpPr>
              <a:spLocks/>
            </p:cNvSpPr>
            <p:nvPr/>
          </p:nvSpPr>
          <p:spPr bwMode="auto">
            <a:xfrm>
              <a:off x="1494" y="1318"/>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477" name="Rectangle 71"/>
          <p:cNvSpPr>
            <a:spLocks noChangeArrowheads="1"/>
          </p:cNvSpPr>
          <p:nvPr/>
        </p:nvSpPr>
        <p:spPr bwMode="auto">
          <a:xfrm>
            <a:off x="3022600" y="1905000"/>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grpSp>
        <p:nvGrpSpPr>
          <p:cNvPr id="62478" name="Group 72"/>
          <p:cNvGrpSpPr>
            <a:grpSpLocks/>
          </p:cNvGrpSpPr>
          <p:nvPr/>
        </p:nvGrpSpPr>
        <p:grpSpPr bwMode="auto">
          <a:xfrm>
            <a:off x="5349875" y="3884613"/>
            <a:ext cx="177800" cy="131762"/>
            <a:chOff x="3370" y="2438"/>
            <a:chExt cx="112" cy="83"/>
          </a:xfrm>
        </p:grpSpPr>
        <p:sp>
          <p:nvSpPr>
            <p:cNvPr id="62606" name="Oval 73"/>
            <p:cNvSpPr>
              <a:spLocks noChangeArrowheads="1"/>
            </p:cNvSpPr>
            <p:nvPr/>
          </p:nvSpPr>
          <p:spPr bwMode="auto">
            <a:xfrm>
              <a:off x="3370" y="2438"/>
              <a:ext cx="112"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607" name="Line 74"/>
            <p:cNvSpPr>
              <a:spLocks noChangeShapeType="1"/>
            </p:cNvSpPr>
            <p:nvPr/>
          </p:nvSpPr>
          <p:spPr bwMode="auto">
            <a:xfrm>
              <a:off x="3379" y="2443"/>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8" name="Line 75"/>
            <p:cNvSpPr>
              <a:spLocks noChangeShapeType="1"/>
            </p:cNvSpPr>
            <p:nvPr/>
          </p:nvSpPr>
          <p:spPr bwMode="auto">
            <a:xfrm flipV="1">
              <a:off x="3380" y="2444"/>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479" name="Line 76"/>
          <p:cNvSpPr>
            <a:spLocks noChangeShapeType="1"/>
          </p:cNvSpPr>
          <p:nvPr/>
        </p:nvSpPr>
        <p:spPr bwMode="auto">
          <a:xfrm>
            <a:off x="5237163" y="3681413"/>
            <a:ext cx="1666875" cy="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0" name="Line 77"/>
          <p:cNvSpPr>
            <a:spLocks noChangeShapeType="1"/>
          </p:cNvSpPr>
          <p:nvPr/>
        </p:nvSpPr>
        <p:spPr bwMode="auto">
          <a:xfrm flipH="1">
            <a:off x="5432425" y="3767138"/>
            <a:ext cx="14288" cy="23812"/>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1" name="Line 78"/>
          <p:cNvSpPr>
            <a:spLocks noChangeShapeType="1"/>
          </p:cNvSpPr>
          <p:nvPr/>
        </p:nvSpPr>
        <p:spPr bwMode="auto">
          <a:xfrm>
            <a:off x="5454650" y="3659188"/>
            <a:ext cx="0" cy="19685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2" name="Line 79"/>
          <p:cNvSpPr>
            <a:spLocks noChangeShapeType="1"/>
          </p:cNvSpPr>
          <p:nvPr/>
        </p:nvSpPr>
        <p:spPr bwMode="auto">
          <a:xfrm>
            <a:off x="6469063" y="3668713"/>
            <a:ext cx="0" cy="19526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3" name="Line 80"/>
          <p:cNvSpPr>
            <a:spLocks noChangeShapeType="1"/>
          </p:cNvSpPr>
          <p:nvPr/>
        </p:nvSpPr>
        <p:spPr bwMode="auto">
          <a:xfrm>
            <a:off x="5243513" y="2879725"/>
            <a:ext cx="0" cy="81280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4" name="Rectangle 81"/>
          <p:cNvSpPr>
            <a:spLocks noChangeArrowheads="1"/>
          </p:cNvSpPr>
          <p:nvPr/>
        </p:nvSpPr>
        <p:spPr bwMode="auto">
          <a:xfrm>
            <a:off x="6459538" y="3348038"/>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现场总线</a:t>
            </a:r>
            <a:endParaRPr lang="zh-CN" altLang="zh-CN" sz="1400">
              <a:solidFill>
                <a:srgbClr val="000000"/>
              </a:solidFill>
              <a:latin typeface="Arial" pitchFamily="34" charset="0"/>
            </a:endParaRPr>
          </a:p>
        </p:txBody>
      </p:sp>
      <p:sp>
        <p:nvSpPr>
          <p:cNvPr id="62485" name="Rectangle 82"/>
          <p:cNvSpPr>
            <a:spLocks noChangeArrowheads="1"/>
          </p:cNvSpPr>
          <p:nvPr/>
        </p:nvSpPr>
        <p:spPr bwMode="auto">
          <a:xfrm>
            <a:off x="2197100" y="2982913"/>
            <a:ext cx="1558925" cy="455612"/>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86" name="Oval 83"/>
          <p:cNvSpPr>
            <a:spLocks noChangeArrowheads="1"/>
          </p:cNvSpPr>
          <p:nvPr/>
        </p:nvSpPr>
        <p:spPr bwMode="auto">
          <a:xfrm>
            <a:off x="2252663" y="4310063"/>
            <a:ext cx="179387" cy="12700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87" name="Line 84"/>
          <p:cNvSpPr>
            <a:spLocks noChangeShapeType="1"/>
          </p:cNvSpPr>
          <p:nvPr/>
        </p:nvSpPr>
        <p:spPr bwMode="auto">
          <a:xfrm>
            <a:off x="2266950" y="4318000"/>
            <a:ext cx="161925" cy="12223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8" name="Line 85"/>
          <p:cNvSpPr>
            <a:spLocks noChangeShapeType="1"/>
          </p:cNvSpPr>
          <p:nvPr/>
        </p:nvSpPr>
        <p:spPr bwMode="auto">
          <a:xfrm flipV="1">
            <a:off x="2266950" y="4319588"/>
            <a:ext cx="161925" cy="12223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9" name="Freeform 86"/>
          <p:cNvSpPr>
            <a:spLocks/>
          </p:cNvSpPr>
          <p:nvPr/>
        </p:nvSpPr>
        <p:spPr bwMode="auto">
          <a:xfrm>
            <a:off x="2346325" y="3717925"/>
            <a:ext cx="66675" cy="576263"/>
          </a:xfrm>
          <a:custGeom>
            <a:avLst/>
            <a:gdLst>
              <a:gd name="T0" fmla="*/ 0 w 42"/>
              <a:gd name="T1" fmla="*/ 2147483647 h 363"/>
              <a:gd name="T2" fmla="*/ 2147483647 w 42"/>
              <a:gd name="T3" fmla="*/ 2147483647 h 363"/>
              <a:gd name="T4" fmla="*/ 2147483647 w 42"/>
              <a:gd name="T5" fmla="*/ 2147483647 h 363"/>
              <a:gd name="T6" fmla="*/ 2147483647 w 42"/>
              <a:gd name="T7" fmla="*/ 2147483647 h 363"/>
              <a:gd name="T8" fmla="*/ 2147483647 w 42"/>
              <a:gd name="T9" fmla="*/ 2147483647 h 363"/>
              <a:gd name="T10" fmla="*/ 2147483647 w 42"/>
              <a:gd name="T11" fmla="*/ 2147483647 h 363"/>
              <a:gd name="T12" fmla="*/ 2147483647 w 42"/>
              <a:gd name="T13" fmla="*/ 2147483647 h 363"/>
              <a:gd name="T14" fmla="*/ 2147483647 w 42"/>
              <a:gd name="T15" fmla="*/ 2147483647 h 363"/>
              <a:gd name="T16" fmla="*/ 2147483647 w 42"/>
              <a:gd name="T17" fmla="*/ 2147483647 h 363"/>
              <a:gd name="T18" fmla="*/ 2147483647 w 42"/>
              <a:gd name="T19" fmla="*/ 2147483647 h 363"/>
              <a:gd name="T20" fmla="*/ 2147483647 w 42"/>
              <a:gd name="T21" fmla="*/ 2147483647 h 363"/>
              <a:gd name="T22" fmla="*/ 2147483647 w 42"/>
              <a:gd name="T23" fmla="*/ 2147483647 h 363"/>
              <a:gd name="T24" fmla="*/ 2147483647 w 42"/>
              <a:gd name="T25" fmla="*/ 2147483647 h 363"/>
              <a:gd name="T26" fmla="*/ 2147483647 w 42"/>
              <a:gd name="T27" fmla="*/ 2147483647 h 363"/>
              <a:gd name="T28" fmla="*/ 2147483647 w 42"/>
              <a:gd name="T29" fmla="*/ 2147483647 h 363"/>
              <a:gd name="T30" fmla="*/ 2147483647 w 42"/>
              <a:gd name="T31" fmla="*/ 2147483647 h 363"/>
              <a:gd name="T32" fmla="*/ 2147483647 w 42"/>
              <a:gd name="T33" fmla="*/ 2147483647 h 363"/>
              <a:gd name="T34" fmla="*/ 2147483647 w 42"/>
              <a:gd name="T35" fmla="*/ 2147483647 h 363"/>
              <a:gd name="T36" fmla="*/ 2147483647 w 42"/>
              <a:gd name="T37" fmla="*/ 2147483647 h 363"/>
              <a:gd name="T38" fmla="*/ 2147483647 w 42"/>
              <a:gd name="T39" fmla="*/ 2147483647 h 363"/>
              <a:gd name="T40" fmla="*/ 2147483647 w 42"/>
              <a:gd name="T41" fmla="*/ 0 h 3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363"/>
              <a:gd name="T65" fmla="*/ 42 w 42"/>
              <a:gd name="T66" fmla="*/ 363 h 3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363">
                <a:moveTo>
                  <a:pt x="0" y="362"/>
                </a:moveTo>
                <a:lnTo>
                  <a:pt x="2" y="336"/>
                </a:lnTo>
                <a:lnTo>
                  <a:pt x="5" y="324"/>
                </a:lnTo>
                <a:lnTo>
                  <a:pt x="9" y="311"/>
                </a:lnTo>
                <a:lnTo>
                  <a:pt x="10" y="293"/>
                </a:lnTo>
                <a:lnTo>
                  <a:pt x="12" y="281"/>
                </a:lnTo>
                <a:lnTo>
                  <a:pt x="15" y="262"/>
                </a:lnTo>
                <a:lnTo>
                  <a:pt x="19" y="249"/>
                </a:lnTo>
                <a:lnTo>
                  <a:pt x="19" y="231"/>
                </a:lnTo>
                <a:lnTo>
                  <a:pt x="22" y="212"/>
                </a:lnTo>
                <a:lnTo>
                  <a:pt x="24" y="193"/>
                </a:lnTo>
                <a:lnTo>
                  <a:pt x="26" y="176"/>
                </a:lnTo>
                <a:lnTo>
                  <a:pt x="27" y="156"/>
                </a:lnTo>
                <a:lnTo>
                  <a:pt x="31" y="125"/>
                </a:lnTo>
                <a:lnTo>
                  <a:pt x="34" y="113"/>
                </a:lnTo>
                <a:lnTo>
                  <a:pt x="36" y="93"/>
                </a:lnTo>
                <a:lnTo>
                  <a:pt x="38" y="75"/>
                </a:lnTo>
                <a:lnTo>
                  <a:pt x="39" y="57"/>
                </a:lnTo>
                <a:lnTo>
                  <a:pt x="39" y="38"/>
                </a:lnTo>
                <a:lnTo>
                  <a:pt x="41" y="20"/>
                </a:lnTo>
                <a:lnTo>
                  <a:pt x="41" y="0"/>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490" name="Rectangle 87"/>
          <p:cNvSpPr>
            <a:spLocks noChangeArrowheads="1"/>
          </p:cNvSpPr>
          <p:nvPr/>
        </p:nvSpPr>
        <p:spPr bwMode="auto">
          <a:xfrm>
            <a:off x="1538288" y="3959225"/>
            <a:ext cx="774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200">
                <a:solidFill>
                  <a:srgbClr val="000000"/>
                </a:solidFill>
                <a:latin typeface="Arial" pitchFamily="34" charset="0"/>
              </a:rPr>
              <a:t>4-20 mA</a:t>
            </a:r>
          </a:p>
        </p:txBody>
      </p:sp>
      <p:sp>
        <p:nvSpPr>
          <p:cNvPr id="62491" name="Oval 88"/>
          <p:cNvSpPr>
            <a:spLocks noChangeArrowheads="1"/>
          </p:cNvSpPr>
          <p:nvPr/>
        </p:nvSpPr>
        <p:spPr bwMode="auto">
          <a:xfrm>
            <a:off x="3068638" y="4292600"/>
            <a:ext cx="179387" cy="128588"/>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92" name="Line 89"/>
          <p:cNvSpPr>
            <a:spLocks noChangeShapeType="1"/>
          </p:cNvSpPr>
          <p:nvPr/>
        </p:nvSpPr>
        <p:spPr bwMode="auto">
          <a:xfrm>
            <a:off x="3082925" y="4300538"/>
            <a:ext cx="160338" cy="123825"/>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3" name="Line 90"/>
          <p:cNvSpPr>
            <a:spLocks noChangeShapeType="1"/>
          </p:cNvSpPr>
          <p:nvPr/>
        </p:nvSpPr>
        <p:spPr bwMode="auto">
          <a:xfrm flipV="1">
            <a:off x="3084513" y="4300538"/>
            <a:ext cx="161925" cy="123825"/>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4" name="Freeform 91"/>
          <p:cNvSpPr>
            <a:spLocks/>
          </p:cNvSpPr>
          <p:nvPr/>
        </p:nvSpPr>
        <p:spPr bwMode="auto">
          <a:xfrm>
            <a:off x="3675063" y="4175125"/>
            <a:ext cx="252412" cy="57150"/>
          </a:xfrm>
          <a:custGeom>
            <a:avLst/>
            <a:gdLst>
              <a:gd name="T0" fmla="*/ 0 w 159"/>
              <a:gd name="T1" fmla="*/ 2147483647 h 36"/>
              <a:gd name="T2" fmla="*/ 0 w 159"/>
              <a:gd name="T3" fmla="*/ 2147483647 h 36"/>
              <a:gd name="T4" fmla="*/ 2147483647 w 159"/>
              <a:gd name="T5" fmla="*/ 2147483647 h 36"/>
              <a:gd name="T6" fmla="*/ 2147483647 w 159"/>
              <a:gd name="T7" fmla="*/ 2147483647 h 36"/>
              <a:gd name="T8" fmla="*/ 2147483647 w 159"/>
              <a:gd name="T9" fmla="*/ 2147483647 h 36"/>
              <a:gd name="T10" fmla="*/ 2147483647 w 159"/>
              <a:gd name="T11" fmla="*/ 2147483647 h 36"/>
              <a:gd name="T12" fmla="*/ 2147483647 w 159"/>
              <a:gd name="T13" fmla="*/ 2147483647 h 36"/>
              <a:gd name="T14" fmla="*/ 2147483647 w 159"/>
              <a:gd name="T15" fmla="*/ 2147483647 h 36"/>
              <a:gd name="T16" fmla="*/ 2147483647 w 159"/>
              <a:gd name="T17" fmla="*/ 2147483647 h 36"/>
              <a:gd name="T18" fmla="*/ 2147483647 w 159"/>
              <a:gd name="T19" fmla="*/ 2147483647 h 36"/>
              <a:gd name="T20" fmla="*/ 2147483647 w 159"/>
              <a:gd name="T21" fmla="*/ 2147483647 h 36"/>
              <a:gd name="T22" fmla="*/ 2147483647 w 159"/>
              <a:gd name="T23" fmla="*/ 2147483647 h 36"/>
              <a:gd name="T24" fmla="*/ 2147483647 w 159"/>
              <a:gd name="T25" fmla="*/ 2147483647 h 36"/>
              <a:gd name="T26" fmla="*/ 2147483647 w 159"/>
              <a:gd name="T27" fmla="*/ 2147483647 h 36"/>
              <a:gd name="T28" fmla="*/ 2147483647 w 159"/>
              <a:gd name="T29" fmla="*/ 2147483647 h 36"/>
              <a:gd name="T30" fmla="*/ 2147483647 w 159"/>
              <a:gd name="T31" fmla="*/ 2147483647 h 36"/>
              <a:gd name="T32" fmla="*/ 2147483647 w 159"/>
              <a:gd name="T33" fmla="*/ 2147483647 h 36"/>
              <a:gd name="T34" fmla="*/ 2147483647 w 159"/>
              <a:gd name="T35" fmla="*/ 2147483647 h 36"/>
              <a:gd name="T36" fmla="*/ 2147483647 w 159"/>
              <a:gd name="T37" fmla="*/ 2147483647 h 36"/>
              <a:gd name="T38" fmla="*/ 2147483647 w 159"/>
              <a:gd name="T39" fmla="*/ 2147483647 h 36"/>
              <a:gd name="T40" fmla="*/ 2147483647 w 159"/>
              <a:gd name="T41" fmla="*/ 2147483647 h 36"/>
              <a:gd name="T42" fmla="*/ 2147483647 w 159"/>
              <a:gd name="T43" fmla="*/ 0 h 36"/>
              <a:gd name="T44" fmla="*/ 2147483647 w 159"/>
              <a:gd name="T45" fmla="*/ 0 h 36"/>
              <a:gd name="T46" fmla="*/ 2147483647 w 159"/>
              <a:gd name="T47" fmla="*/ 0 h 36"/>
              <a:gd name="T48" fmla="*/ 2147483647 w 159"/>
              <a:gd name="T49" fmla="*/ 0 h 36"/>
              <a:gd name="T50" fmla="*/ 2147483647 w 159"/>
              <a:gd name="T51" fmla="*/ 0 h 36"/>
              <a:gd name="T52" fmla="*/ 2147483647 w 159"/>
              <a:gd name="T53" fmla="*/ 0 h 36"/>
              <a:gd name="T54" fmla="*/ 2147483647 w 159"/>
              <a:gd name="T55" fmla="*/ 0 h 36"/>
              <a:gd name="T56" fmla="*/ 2147483647 w 159"/>
              <a:gd name="T57" fmla="*/ 0 h 36"/>
              <a:gd name="T58" fmla="*/ 2147483647 w 159"/>
              <a:gd name="T59" fmla="*/ 0 h 36"/>
              <a:gd name="T60" fmla="*/ 2147483647 w 159"/>
              <a:gd name="T61" fmla="*/ 2147483647 h 36"/>
              <a:gd name="T62" fmla="*/ 2147483647 w 159"/>
              <a:gd name="T63" fmla="*/ 2147483647 h 36"/>
              <a:gd name="T64" fmla="*/ 2147483647 w 159"/>
              <a:gd name="T65" fmla="*/ 2147483647 h 36"/>
              <a:gd name="T66" fmla="*/ 2147483647 w 159"/>
              <a:gd name="T67" fmla="*/ 2147483647 h 36"/>
              <a:gd name="T68" fmla="*/ 2147483647 w 159"/>
              <a:gd name="T69" fmla="*/ 2147483647 h 36"/>
              <a:gd name="T70" fmla="*/ 2147483647 w 159"/>
              <a:gd name="T71" fmla="*/ 2147483647 h 36"/>
              <a:gd name="T72" fmla="*/ 2147483647 w 159"/>
              <a:gd name="T73" fmla="*/ 2147483647 h 36"/>
              <a:gd name="T74" fmla="*/ 2147483647 w 159"/>
              <a:gd name="T75" fmla="*/ 2147483647 h 36"/>
              <a:gd name="T76" fmla="*/ 2147483647 w 159"/>
              <a:gd name="T77" fmla="*/ 2147483647 h 36"/>
              <a:gd name="T78" fmla="*/ 2147483647 w 159"/>
              <a:gd name="T79" fmla="*/ 2147483647 h 36"/>
              <a:gd name="T80" fmla="*/ 2147483647 w 159"/>
              <a:gd name="T81" fmla="*/ 2147483647 h 36"/>
              <a:gd name="T82" fmla="*/ 2147483647 w 159"/>
              <a:gd name="T83" fmla="*/ 2147483647 h 36"/>
              <a:gd name="T84" fmla="*/ 2147483647 w 159"/>
              <a:gd name="T85" fmla="*/ 2147483647 h 36"/>
              <a:gd name="T86" fmla="*/ 2147483647 w 159"/>
              <a:gd name="T87" fmla="*/ 2147483647 h 36"/>
              <a:gd name="T88" fmla="*/ 2147483647 w 159"/>
              <a:gd name="T89" fmla="*/ 2147483647 h 36"/>
              <a:gd name="T90" fmla="*/ 2147483647 w 159"/>
              <a:gd name="T91" fmla="*/ 2147483647 h 36"/>
              <a:gd name="T92" fmla="*/ 2147483647 w 159"/>
              <a:gd name="T93" fmla="*/ 2147483647 h 36"/>
              <a:gd name="T94" fmla="*/ 2147483647 w 159"/>
              <a:gd name="T95" fmla="*/ 2147483647 h 36"/>
              <a:gd name="T96" fmla="*/ 2147483647 w 159"/>
              <a:gd name="T97" fmla="*/ 2147483647 h 36"/>
              <a:gd name="T98" fmla="*/ 2147483647 w 159"/>
              <a:gd name="T99" fmla="*/ 2147483647 h 36"/>
              <a:gd name="T100" fmla="*/ 2147483647 w 159"/>
              <a:gd name="T101" fmla="*/ 2147483647 h 36"/>
              <a:gd name="T102" fmla="*/ 0 w 159"/>
              <a:gd name="T103" fmla="*/ 2147483647 h 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9"/>
              <a:gd name="T157" fmla="*/ 0 h 36"/>
              <a:gd name="T158" fmla="*/ 159 w 159"/>
              <a:gd name="T159" fmla="*/ 36 h 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9" h="36">
                <a:moveTo>
                  <a:pt x="0" y="35"/>
                </a:moveTo>
                <a:lnTo>
                  <a:pt x="0" y="33"/>
                </a:lnTo>
                <a:lnTo>
                  <a:pt x="1" y="31"/>
                </a:lnTo>
                <a:lnTo>
                  <a:pt x="2" y="29"/>
                </a:lnTo>
                <a:lnTo>
                  <a:pt x="3" y="27"/>
                </a:lnTo>
                <a:lnTo>
                  <a:pt x="4" y="24"/>
                </a:lnTo>
                <a:lnTo>
                  <a:pt x="6" y="22"/>
                </a:lnTo>
                <a:lnTo>
                  <a:pt x="8" y="21"/>
                </a:lnTo>
                <a:lnTo>
                  <a:pt x="10" y="18"/>
                </a:lnTo>
                <a:lnTo>
                  <a:pt x="12" y="16"/>
                </a:lnTo>
                <a:lnTo>
                  <a:pt x="16" y="14"/>
                </a:lnTo>
                <a:lnTo>
                  <a:pt x="19" y="12"/>
                </a:lnTo>
                <a:lnTo>
                  <a:pt x="21" y="10"/>
                </a:lnTo>
                <a:lnTo>
                  <a:pt x="25" y="10"/>
                </a:lnTo>
                <a:lnTo>
                  <a:pt x="30" y="8"/>
                </a:lnTo>
                <a:lnTo>
                  <a:pt x="33" y="7"/>
                </a:lnTo>
                <a:lnTo>
                  <a:pt x="37" y="5"/>
                </a:lnTo>
                <a:lnTo>
                  <a:pt x="42" y="4"/>
                </a:lnTo>
                <a:lnTo>
                  <a:pt x="46" y="3"/>
                </a:lnTo>
                <a:lnTo>
                  <a:pt x="51" y="2"/>
                </a:lnTo>
                <a:lnTo>
                  <a:pt x="55" y="1"/>
                </a:lnTo>
                <a:lnTo>
                  <a:pt x="60" y="0"/>
                </a:lnTo>
                <a:lnTo>
                  <a:pt x="64" y="0"/>
                </a:lnTo>
                <a:lnTo>
                  <a:pt x="70" y="0"/>
                </a:lnTo>
                <a:lnTo>
                  <a:pt x="74" y="0"/>
                </a:lnTo>
                <a:lnTo>
                  <a:pt x="80" y="0"/>
                </a:lnTo>
                <a:lnTo>
                  <a:pt x="84" y="0"/>
                </a:lnTo>
                <a:lnTo>
                  <a:pt x="89" y="0"/>
                </a:lnTo>
                <a:lnTo>
                  <a:pt x="95" y="0"/>
                </a:lnTo>
                <a:lnTo>
                  <a:pt x="99" y="0"/>
                </a:lnTo>
                <a:lnTo>
                  <a:pt x="104" y="1"/>
                </a:lnTo>
                <a:lnTo>
                  <a:pt x="109" y="2"/>
                </a:lnTo>
                <a:lnTo>
                  <a:pt x="113" y="3"/>
                </a:lnTo>
                <a:lnTo>
                  <a:pt x="117" y="4"/>
                </a:lnTo>
                <a:lnTo>
                  <a:pt x="122" y="5"/>
                </a:lnTo>
                <a:lnTo>
                  <a:pt x="126" y="7"/>
                </a:lnTo>
                <a:lnTo>
                  <a:pt x="130" y="8"/>
                </a:lnTo>
                <a:lnTo>
                  <a:pt x="134" y="10"/>
                </a:lnTo>
                <a:lnTo>
                  <a:pt x="137" y="10"/>
                </a:lnTo>
                <a:lnTo>
                  <a:pt x="140" y="12"/>
                </a:lnTo>
                <a:lnTo>
                  <a:pt x="144" y="14"/>
                </a:lnTo>
                <a:lnTo>
                  <a:pt x="147" y="16"/>
                </a:lnTo>
                <a:lnTo>
                  <a:pt x="148" y="18"/>
                </a:lnTo>
                <a:lnTo>
                  <a:pt x="151" y="21"/>
                </a:lnTo>
                <a:lnTo>
                  <a:pt x="153" y="22"/>
                </a:lnTo>
                <a:lnTo>
                  <a:pt x="155" y="24"/>
                </a:lnTo>
                <a:lnTo>
                  <a:pt x="157" y="27"/>
                </a:lnTo>
                <a:lnTo>
                  <a:pt x="157" y="29"/>
                </a:lnTo>
                <a:lnTo>
                  <a:pt x="158" y="31"/>
                </a:lnTo>
                <a:lnTo>
                  <a:pt x="158" y="33"/>
                </a:lnTo>
                <a:lnTo>
                  <a:pt x="158" y="35"/>
                </a:lnTo>
                <a:lnTo>
                  <a:pt x="0" y="35"/>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2495" name="Line 92"/>
          <p:cNvSpPr>
            <a:spLocks noChangeShapeType="1"/>
          </p:cNvSpPr>
          <p:nvPr/>
        </p:nvSpPr>
        <p:spPr bwMode="auto">
          <a:xfrm>
            <a:off x="3692525" y="4241800"/>
            <a:ext cx="2508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6" name="Line 93"/>
          <p:cNvSpPr>
            <a:spLocks noChangeShapeType="1"/>
          </p:cNvSpPr>
          <p:nvPr/>
        </p:nvSpPr>
        <p:spPr bwMode="auto">
          <a:xfrm>
            <a:off x="3816350" y="4249738"/>
            <a:ext cx="0" cy="1270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7" name="Freeform 94"/>
          <p:cNvSpPr>
            <a:spLocks/>
          </p:cNvSpPr>
          <p:nvPr/>
        </p:nvSpPr>
        <p:spPr bwMode="auto">
          <a:xfrm>
            <a:off x="3816350" y="4319588"/>
            <a:ext cx="158750" cy="120650"/>
          </a:xfrm>
          <a:custGeom>
            <a:avLst/>
            <a:gdLst>
              <a:gd name="T0" fmla="*/ 2147483647 w 100"/>
              <a:gd name="T1" fmla="*/ 0 h 76"/>
              <a:gd name="T2" fmla="*/ 2147483647 w 100"/>
              <a:gd name="T3" fmla="*/ 2147483647 h 76"/>
              <a:gd name="T4" fmla="*/ 0 w 100"/>
              <a:gd name="T5" fmla="*/ 2147483647 h 76"/>
              <a:gd name="T6" fmla="*/ 2147483647 w 100"/>
              <a:gd name="T7" fmla="*/ 0 h 76"/>
              <a:gd name="T8" fmla="*/ 0 60000 65536"/>
              <a:gd name="T9" fmla="*/ 0 60000 65536"/>
              <a:gd name="T10" fmla="*/ 0 60000 65536"/>
              <a:gd name="T11" fmla="*/ 0 60000 65536"/>
              <a:gd name="T12" fmla="*/ 0 w 100"/>
              <a:gd name="T13" fmla="*/ 0 h 76"/>
              <a:gd name="T14" fmla="*/ 100 w 100"/>
              <a:gd name="T15" fmla="*/ 76 h 76"/>
            </a:gdLst>
            <a:ahLst/>
            <a:cxnLst>
              <a:cxn ang="T8">
                <a:pos x="T0" y="T1"/>
              </a:cxn>
              <a:cxn ang="T9">
                <a:pos x="T2" y="T3"/>
              </a:cxn>
              <a:cxn ang="T10">
                <a:pos x="T4" y="T5"/>
              </a:cxn>
              <a:cxn ang="T11">
                <a:pos x="T6" y="T7"/>
              </a:cxn>
            </a:cxnLst>
            <a:rect l="T12" t="T13" r="T14" b="T15"/>
            <a:pathLst>
              <a:path w="100" h="76">
                <a:moveTo>
                  <a:pt x="99" y="0"/>
                </a:moveTo>
                <a:lnTo>
                  <a:pt x="99" y="75"/>
                </a:lnTo>
                <a:lnTo>
                  <a:pt x="0" y="37"/>
                </a:lnTo>
                <a:lnTo>
                  <a:pt x="99"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2498" name="Freeform 95"/>
          <p:cNvSpPr>
            <a:spLocks/>
          </p:cNvSpPr>
          <p:nvPr/>
        </p:nvSpPr>
        <p:spPr bwMode="auto">
          <a:xfrm>
            <a:off x="3659188" y="4319588"/>
            <a:ext cx="157162" cy="122237"/>
          </a:xfrm>
          <a:custGeom>
            <a:avLst/>
            <a:gdLst>
              <a:gd name="T0" fmla="*/ 0 w 99"/>
              <a:gd name="T1" fmla="*/ 2147483647 h 77"/>
              <a:gd name="T2" fmla="*/ 0 w 99"/>
              <a:gd name="T3" fmla="*/ 0 h 77"/>
              <a:gd name="T4" fmla="*/ 2147483647 w 99"/>
              <a:gd name="T5" fmla="*/ 2147483647 h 77"/>
              <a:gd name="T6" fmla="*/ 0 w 99"/>
              <a:gd name="T7" fmla="*/ 2147483647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2499" name="Freeform 96"/>
          <p:cNvSpPr>
            <a:spLocks/>
          </p:cNvSpPr>
          <p:nvPr/>
        </p:nvSpPr>
        <p:spPr bwMode="auto">
          <a:xfrm>
            <a:off x="3043238" y="3697288"/>
            <a:ext cx="98425" cy="598487"/>
          </a:xfrm>
          <a:custGeom>
            <a:avLst/>
            <a:gdLst>
              <a:gd name="T0" fmla="*/ 2147483647 w 62"/>
              <a:gd name="T1" fmla="*/ 0 h 377"/>
              <a:gd name="T2" fmla="*/ 2147483647 w 62"/>
              <a:gd name="T3" fmla="*/ 2147483647 h 377"/>
              <a:gd name="T4" fmla="*/ 2147483647 w 62"/>
              <a:gd name="T5" fmla="*/ 2147483647 h 377"/>
              <a:gd name="T6" fmla="*/ 2147483647 w 62"/>
              <a:gd name="T7" fmla="*/ 2147483647 h 377"/>
              <a:gd name="T8" fmla="*/ 2147483647 w 62"/>
              <a:gd name="T9" fmla="*/ 2147483647 h 377"/>
              <a:gd name="T10" fmla="*/ 2147483647 w 62"/>
              <a:gd name="T11" fmla="*/ 2147483647 h 377"/>
              <a:gd name="T12" fmla="*/ 2147483647 w 62"/>
              <a:gd name="T13" fmla="*/ 2147483647 h 377"/>
              <a:gd name="T14" fmla="*/ 2147483647 w 62"/>
              <a:gd name="T15" fmla="*/ 2147483647 h 377"/>
              <a:gd name="T16" fmla="*/ 0 w 62"/>
              <a:gd name="T17" fmla="*/ 2147483647 h 377"/>
              <a:gd name="T18" fmla="*/ 0 w 62"/>
              <a:gd name="T19" fmla="*/ 2147483647 h 377"/>
              <a:gd name="T20" fmla="*/ 2147483647 w 62"/>
              <a:gd name="T21" fmla="*/ 2147483647 h 377"/>
              <a:gd name="T22" fmla="*/ 2147483647 w 62"/>
              <a:gd name="T23" fmla="*/ 2147483647 h 377"/>
              <a:gd name="T24" fmla="*/ 2147483647 w 62"/>
              <a:gd name="T25" fmla="*/ 2147483647 h 377"/>
              <a:gd name="T26" fmla="*/ 2147483647 w 62"/>
              <a:gd name="T27" fmla="*/ 2147483647 h 377"/>
              <a:gd name="T28" fmla="*/ 2147483647 w 62"/>
              <a:gd name="T29" fmla="*/ 2147483647 h 377"/>
              <a:gd name="T30" fmla="*/ 2147483647 w 62"/>
              <a:gd name="T31" fmla="*/ 2147483647 h 377"/>
              <a:gd name="T32" fmla="*/ 2147483647 w 62"/>
              <a:gd name="T33" fmla="*/ 2147483647 h 377"/>
              <a:gd name="T34" fmla="*/ 2147483647 w 62"/>
              <a:gd name="T35" fmla="*/ 2147483647 h 377"/>
              <a:gd name="T36" fmla="*/ 2147483647 w 62"/>
              <a:gd name="T37" fmla="*/ 2147483647 h 377"/>
              <a:gd name="T38" fmla="*/ 2147483647 w 62"/>
              <a:gd name="T39" fmla="*/ 2147483647 h 377"/>
              <a:gd name="T40" fmla="*/ 2147483647 w 62"/>
              <a:gd name="T41" fmla="*/ 2147483647 h 377"/>
              <a:gd name="T42" fmla="*/ 2147483647 w 62"/>
              <a:gd name="T43" fmla="*/ 2147483647 h 377"/>
              <a:gd name="T44" fmla="*/ 2147483647 w 62"/>
              <a:gd name="T45" fmla="*/ 2147483647 h 377"/>
              <a:gd name="T46" fmla="*/ 2147483647 w 62"/>
              <a:gd name="T47" fmla="*/ 2147483647 h 377"/>
              <a:gd name="T48" fmla="*/ 2147483647 w 62"/>
              <a:gd name="T49" fmla="*/ 2147483647 h 377"/>
              <a:gd name="T50" fmla="*/ 2147483647 w 62"/>
              <a:gd name="T51" fmla="*/ 2147483647 h 377"/>
              <a:gd name="T52" fmla="*/ 2147483647 w 62"/>
              <a:gd name="T53" fmla="*/ 2147483647 h 3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2"/>
              <a:gd name="T82" fmla="*/ 0 h 377"/>
              <a:gd name="T83" fmla="*/ 62 w 62"/>
              <a:gd name="T84" fmla="*/ 377 h 37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2" h="377">
                <a:moveTo>
                  <a:pt x="18" y="0"/>
                </a:moveTo>
                <a:lnTo>
                  <a:pt x="18" y="14"/>
                </a:lnTo>
                <a:lnTo>
                  <a:pt x="25" y="28"/>
                </a:lnTo>
                <a:lnTo>
                  <a:pt x="25" y="43"/>
                </a:lnTo>
                <a:lnTo>
                  <a:pt x="25" y="57"/>
                </a:lnTo>
                <a:lnTo>
                  <a:pt x="18" y="76"/>
                </a:lnTo>
                <a:lnTo>
                  <a:pt x="12" y="90"/>
                </a:lnTo>
                <a:lnTo>
                  <a:pt x="6" y="105"/>
                </a:lnTo>
                <a:lnTo>
                  <a:pt x="0" y="119"/>
                </a:lnTo>
                <a:lnTo>
                  <a:pt x="0" y="133"/>
                </a:lnTo>
                <a:lnTo>
                  <a:pt x="6" y="148"/>
                </a:lnTo>
                <a:lnTo>
                  <a:pt x="6" y="161"/>
                </a:lnTo>
                <a:lnTo>
                  <a:pt x="6" y="176"/>
                </a:lnTo>
                <a:lnTo>
                  <a:pt x="6" y="191"/>
                </a:lnTo>
                <a:lnTo>
                  <a:pt x="6" y="204"/>
                </a:lnTo>
                <a:lnTo>
                  <a:pt x="12" y="219"/>
                </a:lnTo>
                <a:lnTo>
                  <a:pt x="18" y="234"/>
                </a:lnTo>
                <a:lnTo>
                  <a:pt x="25" y="247"/>
                </a:lnTo>
                <a:lnTo>
                  <a:pt x="25" y="262"/>
                </a:lnTo>
                <a:lnTo>
                  <a:pt x="31" y="276"/>
                </a:lnTo>
                <a:lnTo>
                  <a:pt x="36" y="290"/>
                </a:lnTo>
                <a:lnTo>
                  <a:pt x="49" y="305"/>
                </a:lnTo>
                <a:lnTo>
                  <a:pt x="49" y="319"/>
                </a:lnTo>
                <a:lnTo>
                  <a:pt x="55" y="333"/>
                </a:lnTo>
                <a:lnTo>
                  <a:pt x="61" y="348"/>
                </a:lnTo>
                <a:lnTo>
                  <a:pt x="61" y="362"/>
                </a:lnTo>
                <a:lnTo>
                  <a:pt x="61" y="376"/>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500" name="Freeform 97"/>
          <p:cNvSpPr>
            <a:spLocks/>
          </p:cNvSpPr>
          <p:nvPr/>
        </p:nvSpPr>
        <p:spPr bwMode="auto">
          <a:xfrm>
            <a:off x="3579813" y="3717925"/>
            <a:ext cx="249237" cy="469900"/>
          </a:xfrm>
          <a:custGeom>
            <a:avLst/>
            <a:gdLst>
              <a:gd name="T0" fmla="*/ 0 w 157"/>
              <a:gd name="T1" fmla="*/ 0 h 296"/>
              <a:gd name="T2" fmla="*/ 2147483647 w 157"/>
              <a:gd name="T3" fmla="*/ 2147483647 h 296"/>
              <a:gd name="T4" fmla="*/ 2147483647 w 157"/>
              <a:gd name="T5" fmla="*/ 2147483647 h 296"/>
              <a:gd name="T6" fmla="*/ 2147483647 w 157"/>
              <a:gd name="T7" fmla="*/ 2147483647 h 296"/>
              <a:gd name="T8" fmla="*/ 2147483647 w 157"/>
              <a:gd name="T9" fmla="*/ 2147483647 h 296"/>
              <a:gd name="T10" fmla="*/ 2147483647 w 157"/>
              <a:gd name="T11" fmla="*/ 2147483647 h 296"/>
              <a:gd name="T12" fmla="*/ 2147483647 w 157"/>
              <a:gd name="T13" fmla="*/ 2147483647 h 296"/>
              <a:gd name="T14" fmla="*/ 2147483647 w 157"/>
              <a:gd name="T15" fmla="*/ 2147483647 h 296"/>
              <a:gd name="T16" fmla="*/ 2147483647 w 157"/>
              <a:gd name="T17" fmla="*/ 2147483647 h 296"/>
              <a:gd name="T18" fmla="*/ 2147483647 w 157"/>
              <a:gd name="T19" fmla="*/ 2147483647 h 296"/>
              <a:gd name="T20" fmla="*/ 2147483647 w 157"/>
              <a:gd name="T21" fmla="*/ 2147483647 h 296"/>
              <a:gd name="T22" fmla="*/ 2147483647 w 157"/>
              <a:gd name="T23" fmla="*/ 2147483647 h 296"/>
              <a:gd name="T24" fmla="*/ 2147483647 w 157"/>
              <a:gd name="T25" fmla="*/ 2147483647 h 296"/>
              <a:gd name="T26" fmla="*/ 2147483647 w 157"/>
              <a:gd name="T27" fmla="*/ 2147483647 h 296"/>
              <a:gd name="T28" fmla="*/ 2147483647 w 157"/>
              <a:gd name="T29" fmla="*/ 2147483647 h 296"/>
              <a:gd name="T30" fmla="*/ 2147483647 w 157"/>
              <a:gd name="T31" fmla="*/ 2147483647 h 296"/>
              <a:gd name="T32" fmla="*/ 2147483647 w 157"/>
              <a:gd name="T33" fmla="*/ 2147483647 h 296"/>
              <a:gd name="T34" fmla="*/ 2147483647 w 157"/>
              <a:gd name="T35" fmla="*/ 2147483647 h 296"/>
              <a:gd name="T36" fmla="*/ 2147483647 w 157"/>
              <a:gd name="T37" fmla="*/ 2147483647 h 296"/>
              <a:gd name="T38" fmla="*/ 2147483647 w 157"/>
              <a:gd name="T39" fmla="*/ 2147483647 h 296"/>
              <a:gd name="T40" fmla="*/ 2147483647 w 157"/>
              <a:gd name="T41" fmla="*/ 2147483647 h 296"/>
              <a:gd name="T42" fmla="*/ 2147483647 w 157"/>
              <a:gd name="T43" fmla="*/ 2147483647 h 2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296"/>
              <a:gd name="T68" fmla="*/ 157 w 157"/>
              <a:gd name="T69" fmla="*/ 296 h 2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296">
                <a:moveTo>
                  <a:pt x="0" y="0"/>
                </a:moveTo>
                <a:lnTo>
                  <a:pt x="7" y="19"/>
                </a:lnTo>
                <a:lnTo>
                  <a:pt x="7" y="33"/>
                </a:lnTo>
                <a:lnTo>
                  <a:pt x="13" y="47"/>
                </a:lnTo>
                <a:lnTo>
                  <a:pt x="13" y="62"/>
                </a:lnTo>
                <a:lnTo>
                  <a:pt x="19" y="76"/>
                </a:lnTo>
                <a:lnTo>
                  <a:pt x="19" y="90"/>
                </a:lnTo>
                <a:lnTo>
                  <a:pt x="31" y="105"/>
                </a:lnTo>
                <a:lnTo>
                  <a:pt x="44" y="119"/>
                </a:lnTo>
                <a:lnTo>
                  <a:pt x="50" y="133"/>
                </a:lnTo>
                <a:lnTo>
                  <a:pt x="57" y="148"/>
                </a:lnTo>
                <a:lnTo>
                  <a:pt x="69" y="161"/>
                </a:lnTo>
                <a:lnTo>
                  <a:pt x="75" y="176"/>
                </a:lnTo>
                <a:lnTo>
                  <a:pt x="81" y="190"/>
                </a:lnTo>
                <a:lnTo>
                  <a:pt x="94" y="204"/>
                </a:lnTo>
                <a:lnTo>
                  <a:pt x="106" y="219"/>
                </a:lnTo>
                <a:lnTo>
                  <a:pt x="119" y="233"/>
                </a:lnTo>
                <a:lnTo>
                  <a:pt x="137" y="243"/>
                </a:lnTo>
                <a:lnTo>
                  <a:pt x="144" y="256"/>
                </a:lnTo>
                <a:lnTo>
                  <a:pt x="150" y="271"/>
                </a:lnTo>
                <a:lnTo>
                  <a:pt x="156" y="286"/>
                </a:lnTo>
                <a:lnTo>
                  <a:pt x="156" y="295"/>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501" name="Rectangle 98"/>
          <p:cNvSpPr>
            <a:spLocks noChangeArrowheads="1"/>
          </p:cNvSpPr>
          <p:nvPr/>
        </p:nvSpPr>
        <p:spPr bwMode="auto">
          <a:xfrm>
            <a:off x="2179638" y="2959100"/>
            <a:ext cx="944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输入</a:t>
            </a:r>
            <a:r>
              <a:rPr lang="en-US" altLang="zh-CN" sz="1400">
                <a:solidFill>
                  <a:srgbClr val="000000"/>
                </a:solidFill>
                <a:latin typeface="Arial" pitchFamily="34" charset="0"/>
              </a:rPr>
              <a:t>/</a:t>
            </a:r>
            <a:r>
              <a:rPr lang="zh-CN" altLang="en-US" sz="1400">
                <a:solidFill>
                  <a:srgbClr val="000000"/>
                </a:solidFill>
                <a:latin typeface="Arial" pitchFamily="34" charset="0"/>
              </a:rPr>
              <a:t>输出</a:t>
            </a:r>
            <a:endParaRPr lang="zh-CN" altLang="zh-CN" sz="1400">
              <a:solidFill>
                <a:srgbClr val="000000"/>
              </a:solidFill>
              <a:latin typeface="Arial" pitchFamily="34" charset="0"/>
            </a:endParaRPr>
          </a:p>
        </p:txBody>
      </p:sp>
      <p:sp>
        <p:nvSpPr>
          <p:cNvPr id="62502" name="Rectangle 99"/>
          <p:cNvSpPr>
            <a:spLocks noChangeArrowheads="1"/>
          </p:cNvSpPr>
          <p:nvPr/>
        </p:nvSpPr>
        <p:spPr bwMode="auto">
          <a:xfrm>
            <a:off x="2513013" y="317500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子系统</a:t>
            </a:r>
            <a:endParaRPr lang="zh-CN" altLang="zh-CN" sz="1400">
              <a:solidFill>
                <a:srgbClr val="000000"/>
              </a:solidFill>
              <a:latin typeface="Arial" pitchFamily="34" charset="0"/>
            </a:endParaRPr>
          </a:p>
        </p:txBody>
      </p:sp>
      <p:sp>
        <p:nvSpPr>
          <p:cNvPr id="62503" name="Line 100"/>
          <p:cNvSpPr>
            <a:spLocks noChangeShapeType="1"/>
          </p:cNvSpPr>
          <p:nvPr/>
        </p:nvSpPr>
        <p:spPr bwMode="auto">
          <a:xfrm flipV="1">
            <a:off x="2397125" y="3459163"/>
            <a:ext cx="298450" cy="2587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4" name="Line 101"/>
          <p:cNvSpPr>
            <a:spLocks noChangeShapeType="1"/>
          </p:cNvSpPr>
          <p:nvPr/>
        </p:nvSpPr>
        <p:spPr bwMode="auto">
          <a:xfrm>
            <a:off x="2994025" y="3459163"/>
            <a:ext cx="69850" cy="2524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5" name="Line 102"/>
          <p:cNvSpPr>
            <a:spLocks noChangeShapeType="1"/>
          </p:cNvSpPr>
          <p:nvPr/>
        </p:nvSpPr>
        <p:spPr bwMode="auto">
          <a:xfrm>
            <a:off x="3328988" y="3457575"/>
            <a:ext cx="233362" cy="2540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2506" name="Group 103"/>
          <p:cNvGrpSpPr>
            <a:grpSpLocks/>
          </p:cNvGrpSpPr>
          <p:nvPr/>
        </p:nvGrpSpPr>
        <p:grpSpPr bwMode="auto">
          <a:xfrm>
            <a:off x="2133600" y="2628900"/>
            <a:ext cx="615950" cy="371475"/>
            <a:chOff x="1344" y="1647"/>
            <a:chExt cx="388" cy="234"/>
          </a:xfrm>
        </p:grpSpPr>
        <p:sp>
          <p:nvSpPr>
            <p:cNvPr id="62603" name="Rectangle 104"/>
            <p:cNvSpPr>
              <a:spLocks noChangeArrowheads="1"/>
            </p:cNvSpPr>
            <p:nvPr/>
          </p:nvSpPr>
          <p:spPr bwMode="auto">
            <a:xfrm>
              <a:off x="1395" y="1721"/>
              <a:ext cx="337" cy="16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604" name="Rectangle 105"/>
            <p:cNvSpPr>
              <a:spLocks noChangeArrowheads="1"/>
            </p:cNvSpPr>
            <p:nvPr/>
          </p:nvSpPr>
          <p:spPr bwMode="auto">
            <a:xfrm>
              <a:off x="1351" y="1677"/>
              <a:ext cx="328" cy="151"/>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605" name="Rectangle 106"/>
            <p:cNvSpPr>
              <a:spLocks noChangeArrowheads="1"/>
            </p:cNvSpPr>
            <p:nvPr/>
          </p:nvSpPr>
          <p:spPr bwMode="auto">
            <a:xfrm>
              <a:off x="1344" y="1647"/>
              <a:ext cx="3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PID</a:t>
              </a:r>
            </a:p>
          </p:txBody>
        </p:sp>
      </p:grpSp>
      <p:grpSp>
        <p:nvGrpSpPr>
          <p:cNvPr id="62507" name="Group 107"/>
          <p:cNvGrpSpPr>
            <a:grpSpLocks/>
          </p:cNvGrpSpPr>
          <p:nvPr/>
        </p:nvGrpSpPr>
        <p:grpSpPr bwMode="auto">
          <a:xfrm>
            <a:off x="6696075" y="4059238"/>
            <a:ext cx="547688" cy="373062"/>
            <a:chOff x="4218" y="2548"/>
            <a:chExt cx="345" cy="235"/>
          </a:xfrm>
        </p:grpSpPr>
        <p:sp>
          <p:nvSpPr>
            <p:cNvPr id="62600" name="Rectangle 108"/>
            <p:cNvSpPr>
              <a:spLocks noChangeArrowheads="1"/>
            </p:cNvSpPr>
            <p:nvPr/>
          </p:nvSpPr>
          <p:spPr bwMode="auto">
            <a:xfrm>
              <a:off x="4270" y="2623"/>
              <a:ext cx="293" cy="16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601" name="Rectangle 109"/>
            <p:cNvSpPr>
              <a:spLocks noChangeArrowheads="1"/>
            </p:cNvSpPr>
            <p:nvPr/>
          </p:nvSpPr>
          <p:spPr bwMode="auto">
            <a:xfrm>
              <a:off x="4226" y="2579"/>
              <a:ext cx="284" cy="151"/>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602" name="Rectangle 110"/>
            <p:cNvSpPr>
              <a:spLocks noChangeArrowheads="1"/>
            </p:cNvSpPr>
            <p:nvPr/>
          </p:nvSpPr>
          <p:spPr bwMode="auto">
            <a:xfrm>
              <a:off x="4218" y="2548"/>
              <a:ext cx="3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PID</a:t>
              </a:r>
            </a:p>
          </p:txBody>
        </p:sp>
      </p:grpSp>
      <p:grpSp>
        <p:nvGrpSpPr>
          <p:cNvPr id="62508" name="Group 111"/>
          <p:cNvGrpSpPr>
            <a:grpSpLocks/>
          </p:cNvGrpSpPr>
          <p:nvPr/>
        </p:nvGrpSpPr>
        <p:grpSpPr bwMode="auto">
          <a:xfrm>
            <a:off x="3325813" y="3248025"/>
            <a:ext cx="485775" cy="371475"/>
            <a:chOff x="2095" y="2037"/>
            <a:chExt cx="306" cy="234"/>
          </a:xfrm>
        </p:grpSpPr>
        <p:sp>
          <p:nvSpPr>
            <p:cNvPr id="62597" name="Rectangle 112"/>
            <p:cNvSpPr>
              <a:spLocks noChangeArrowheads="1"/>
            </p:cNvSpPr>
            <p:nvPr/>
          </p:nvSpPr>
          <p:spPr bwMode="auto">
            <a:xfrm>
              <a:off x="2146" y="2111"/>
              <a:ext cx="255" cy="16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8" name="Rectangle 113"/>
            <p:cNvSpPr>
              <a:spLocks noChangeArrowheads="1"/>
            </p:cNvSpPr>
            <p:nvPr/>
          </p:nvSpPr>
          <p:spPr bwMode="auto">
            <a:xfrm>
              <a:off x="2102" y="2067"/>
              <a:ext cx="246" cy="151"/>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9" name="Rectangle 114"/>
            <p:cNvSpPr>
              <a:spLocks noChangeArrowheads="1"/>
            </p:cNvSpPr>
            <p:nvPr/>
          </p:nvSpPr>
          <p:spPr bwMode="auto">
            <a:xfrm>
              <a:off x="2095" y="2037"/>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AI</a:t>
              </a:r>
            </a:p>
          </p:txBody>
        </p:sp>
      </p:grpSp>
      <p:grpSp>
        <p:nvGrpSpPr>
          <p:cNvPr id="62509" name="Group 115"/>
          <p:cNvGrpSpPr>
            <a:grpSpLocks/>
          </p:cNvGrpSpPr>
          <p:nvPr/>
        </p:nvGrpSpPr>
        <p:grpSpPr bwMode="auto">
          <a:xfrm>
            <a:off x="5189538" y="4083050"/>
            <a:ext cx="546100" cy="373063"/>
            <a:chOff x="3269" y="2563"/>
            <a:chExt cx="344" cy="235"/>
          </a:xfrm>
        </p:grpSpPr>
        <p:sp>
          <p:nvSpPr>
            <p:cNvPr id="62594" name="Rectangle 116"/>
            <p:cNvSpPr>
              <a:spLocks noChangeArrowheads="1"/>
            </p:cNvSpPr>
            <p:nvPr/>
          </p:nvSpPr>
          <p:spPr bwMode="auto">
            <a:xfrm>
              <a:off x="3321" y="2638"/>
              <a:ext cx="292" cy="16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5" name="Rectangle 117"/>
            <p:cNvSpPr>
              <a:spLocks noChangeArrowheads="1"/>
            </p:cNvSpPr>
            <p:nvPr/>
          </p:nvSpPr>
          <p:spPr bwMode="auto">
            <a:xfrm>
              <a:off x="3277" y="2594"/>
              <a:ext cx="283" cy="151"/>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6" name="Rectangle 118"/>
            <p:cNvSpPr>
              <a:spLocks noChangeArrowheads="1"/>
            </p:cNvSpPr>
            <p:nvPr/>
          </p:nvSpPr>
          <p:spPr bwMode="auto">
            <a:xfrm>
              <a:off x="3269" y="2563"/>
              <a:ext cx="2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 AI</a:t>
              </a:r>
            </a:p>
          </p:txBody>
        </p:sp>
      </p:grpSp>
      <p:grpSp>
        <p:nvGrpSpPr>
          <p:cNvPr id="62510" name="Group 119"/>
          <p:cNvGrpSpPr>
            <a:grpSpLocks/>
          </p:cNvGrpSpPr>
          <p:nvPr/>
        </p:nvGrpSpPr>
        <p:grpSpPr bwMode="auto">
          <a:xfrm>
            <a:off x="6118225" y="4230688"/>
            <a:ext cx="560388" cy="403225"/>
            <a:chOff x="3854" y="2656"/>
            <a:chExt cx="353" cy="254"/>
          </a:xfrm>
        </p:grpSpPr>
        <p:sp>
          <p:nvSpPr>
            <p:cNvPr id="62591" name="Rectangle 120"/>
            <p:cNvSpPr>
              <a:spLocks noChangeArrowheads="1"/>
            </p:cNvSpPr>
            <p:nvPr/>
          </p:nvSpPr>
          <p:spPr bwMode="auto">
            <a:xfrm>
              <a:off x="3906" y="2735"/>
              <a:ext cx="301" cy="17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2" name="Rectangle 121"/>
            <p:cNvSpPr>
              <a:spLocks noChangeArrowheads="1"/>
            </p:cNvSpPr>
            <p:nvPr/>
          </p:nvSpPr>
          <p:spPr bwMode="auto">
            <a:xfrm>
              <a:off x="3860" y="2687"/>
              <a:ext cx="292" cy="165"/>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3" name="Rectangle 122"/>
            <p:cNvSpPr>
              <a:spLocks noChangeArrowheads="1"/>
            </p:cNvSpPr>
            <p:nvPr/>
          </p:nvSpPr>
          <p:spPr bwMode="auto">
            <a:xfrm>
              <a:off x="3854" y="2656"/>
              <a:ext cx="2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AO</a:t>
              </a:r>
            </a:p>
          </p:txBody>
        </p:sp>
      </p:grpSp>
      <p:grpSp>
        <p:nvGrpSpPr>
          <p:cNvPr id="62511" name="Group 123"/>
          <p:cNvGrpSpPr>
            <a:grpSpLocks/>
          </p:cNvGrpSpPr>
          <p:nvPr/>
        </p:nvGrpSpPr>
        <p:grpSpPr bwMode="auto">
          <a:xfrm>
            <a:off x="3509963" y="2924175"/>
            <a:ext cx="585787" cy="369888"/>
            <a:chOff x="2211" y="1833"/>
            <a:chExt cx="369" cy="233"/>
          </a:xfrm>
        </p:grpSpPr>
        <p:sp>
          <p:nvSpPr>
            <p:cNvPr id="62588" name="Rectangle 124"/>
            <p:cNvSpPr>
              <a:spLocks noChangeArrowheads="1"/>
            </p:cNvSpPr>
            <p:nvPr/>
          </p:nvSpPr>
          <p:spPr bwMode="auto">
            <a:xfrm>
              <a:off x="2262" y="1907"/>
              <a:ext cx="318" cy="159"/>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89" name="Rectangle 125"/>
            <p:cNvSpPr>
              <a:spLocks noChangeArrowheads="1"/>
            </p:cNvSpPr>
            <p:nvPr/>
          </p:nvSpPr>
          <p:spPr bwMode="auto">
            <a:xfrm>
              <a:off x="2218" y="1863"/>
              <a:ext cx="309" cy="150"/>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0" name="Rectangle 126"/>
            <p:cNvSpPr>
              <a:spLocks noChangeArrowheads="1"/>
            </p:cNvSpPr>
            <p:nvPr/>
          </p:nvSpPr>
          <p:spPr bwMode="auto">
            <a:xfrm>
              <a:off x="2211" y="1833"/>
              <a:ext cx="2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AO</a:t>
              </a:r>
            </a:p>
          </p:txBody>
        </p:sp>
      </p:grpSp>
      <p:sp>
        <p:nvSpPr>
          <p:cNvPr id="62512" name="Arc 127"/>
          <p:cNvSpPr>
            <a:spLocks/>
          </p:cNvSpPr>
          <p:nvPr/>
        </p:nvSpPr>
        <p:spPr bwMode="auto">
          <a:xfrm>
            <a:off x="2678113" y="2798763"/>
            <a:ext cx="4113212" cy="12604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513" name="Arc 128"/>
          <p:cNvSpPr>
            <a:spLocks/>
          </p:cNvSpPr>
          <p:nvPr/>
        </p:nvSpPr>
        <p:spPr bwMode="auto">
          <a:xfrm>
            <a:off x="4057650" y="3084513"/>
            <a:ext cx="2154238" cy="1168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514" name="Arc 129"/>
          <p:cNvSpPr>
            <a:spLocks/>
          </p:cNvSpPr>
          <p:nvPr/>
        </p:nvSpPr>
        <p:spPr bwMode="auto">
          <a:xfrm>
            <a:off x="3752850" y="3419475"/>
            <a:ext cx="1550988" cy="6778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515" name="Line 130"/>
          <p:cNvSpPr>
            <a:spLocks noChangeShapeType="1"/>
          </p:cNvSpPr>
          <p:nvPr/>
        </p:nvSpPr>
        <p:spPr bwMode="auto">
          <a:xfrm>
            <a:off x="1462088" y="2392363"/>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2516" name="Group 131"/>
          <p:cNvGrpSpPr>
            <a:grpSpLocks/>
          </p:cNvGrpSpPr>
          <p:nvPr/>
        </p:nvGrpSpPr>
        <p:grpSpPr bwMode="auto">
          <a:xfrm>
            <a:off x="6302375" y="3863975"/>
            <a:ext cx="312738" cy="269875"/>
            <a:chOff x="3970" y="2425"/>
            <a:chExt cx="197" cy="170"/>
          </a:xfrm>
        </p:grpSpPr>
        <p:sp>
          <p:nvSpPr>
            <p:cNvPr id="62583" name="Freeform 132"/>
            <p:cNvSpPr>
              <a:spLocks/>
            </p:cNvSpPr>
            <p:nvPr/>
          </p:nvSpPr>
          <p:spPr bwMode="auto">
            <a:xfrm>
              <a:off x="3980" y="2425"/>
              <a:ext cx="158" cy="38"/>
            </a:xfrm>
            <a:custGeom>
              <a:avLst/>
              <a:gdLst>
                <a:gd name="T0" fmla="*/ 0 w 158"/>
                <a:gd name="T1" fmla="*/ 37 h 38"/>
                <a:gd name="T2" fmla="*/ 0 w 158"/>
                <a:gd name="T3" fmla="*/ 34 h 38"/>
                <a:gd name="T4" fmla="*/ 1 w 158"/>
                <a:gd name="T5" fmla="*/ 32 h 38"/>
                <a:gd name="T6" fmla="*/ 2 w 158"/>
                <a:gd name="T7" fmla="*/ 30 h 38"/>
                <a:gd name="T8" fmla="*/ 2 w 158"/>
                <a:gd name="T9" fmla="*/ 28 h 38"/>
                <a:gd name="T10" fmla="*/ 4 w 158"/>
                <a:gd name="T11" fmla="*/ 25 h 38"/>
                <a:gd name="T12" fmla="*/ 5 w 158"/>
                <a:gd name="T13" fmla="*/ 23 h 38"/>
                <a:gd name="T14" fmla="*/ 7 w 158"/>
                <a:gd name="T15" fmla="*/ 21 h 38"/>
                <a:gd name="T16" fmla="*/ 10 w 158"/>
                <a:gd name="T17" fmla="*/ 19 h 38"/>
                <a:gd name="T18" fmla="*/ 12 w 158"/>
                <a:gd name="T19" fmla="*/ 17 h 38"/>
                <a:gd name="T20" fmla="*/ 15 w 158"/>
                <a:gd name="T21" fmla="*/ 16 h 38"/>
                <a:gd name="T22" fmla="*/ 18 w 158"/>
                <a:gd name="T23" fmla="*/ 13 h 38"/>
                <a:gd name="T24" fmla="*/ 21 w 158"/>
                <a:gd name="T25" fmla="*/ 11 h 38"/>
                <a:gd name="T26" fmla="*/ 25 w 158"/>
                <a:gd name="T27" fmla="*/ 10 h 38"/>
                <a:gd name="T28" fmla="*/ 28 w 158"/>
                <a:gd name="T29" fmla="*/ 9 h 38"/>
                <a:gd name="T30" fmla="*/ 32 w 158"/>
                <a:gd name="T31" fmla="*/ 8 h 38"/>
                <a:gd name="T32" fmla="*/ 36 w 158"/>
                <a:gd name="T33" fmla="*/ 6 h 38"/>
                <a:gd name="T34" fmla="*/ 40 w 158"/>
                <a:gd name="T35" fmla="*/ 5 h 38"/>
                <a:gd name="T36" fmla="*/ 45 w 158"/>
                <a:gd name="T37" fmla="*/ 4 h 38"/>
                <a:gd name="T38" fmla="*/ 49 w 158"/>
                <a:gd name="T39" fmla="*/ 3 h 38"/>
                <a:gd name="T40" fmla="*/ 54 w 158"/>
                <a:gd name="T41" fmla="*/ 2 h 38"/>
                <a:gd name="T42" fmla="*/ 59 w 158"/>
                <a:gd name="T43" fmla="*/ 1 h 38"/>
                <a:gd name="T44" fmla="*/ 64 w 158"/>
                <a:gd name="T45" fmla="*/ 1 h 38"/>
                <a:gd name="T46" fmla="*/ 68 w 158"/>
                <a:gd name="T47" fmla="*/ 0 h 38"/>
                <a:gd name="T48" fmla="*/ 74 w 158"/>
                <a:gd name="T49" fmla="*/ 0 h 38"/>
                <a:gd name="T50" fmla="*/ 78 w 158"/>
                <a:gd name="T51" fmla="*/ 0 h 38"/>
                <a:gd name="T52" fmla="*/ 84 w 158"/>
                <a:gd name="T53" fmla="*/ 0 h 38"/>
                <a:gd name="T54" fmla="*/ 89 w 158"/>
                <a:gd name="T55" fmla="*/ 0 h 38"/>
                <a:gd name="T56" fmla="*/ 93 w 158"/>
                <a:gd name="T57" fmla="*/ 1 h 38"/>
                <a:gd name="T58" fmla="*/ 98 w 158"/>
                <a:gd name="T59" fmla="*/ 1 h 38"/>
                <a:gd name="T60" fmla="*/ 103 w 158"/>
                <a:gd name="T61" fmla="*/ 2 h 38"/>
                <a:gd name="T62" fmla="*/ 108 w 158"/>
                <a:gd name="T63" fmla="*/ 3 h 38"/>
                <a:gd name="T64" fmla="*/ 112 w 158"/>
                <a:gd name="T65" fmla="*/ 4 h 38"/>
                <a:gd name="T66" fmla="*/ 117 w 158"/>
                <a:gd name="T67" fmla="*/ 5 h 38"/>
                <a:gd name="T68" fmla="*/ 121 w 158"/>
                <a:gd name="T69" fmla="*/ 6 h 38"/>
                <a:gd name="T70" fmla="*/ 125 w 158"/>
                <a:gd name="T71" fmla="*/ 8 h 38"/>
                <a:gd name="T72" fmla="*/ 129 w 158"/>
                <a:gd name="T73" fmla="*/ 9 h 38"/>
                <a:gd name="T74" fmla="*/ 132 w 158"/>
                <a:gd name="T75" fmla="*/ 10 h 38"/>
                <a:gd name="T76" fmla="*/ 136 w 158"/>
                <a:gd name="T77" fmla="*/ 11 h 38"/>
                <a:gd name="T78" fmla="*/ 140 w 158"/>
                <a:gd name="T79" fmla="*/ 13 h 38"/>
                <a:gd name="T80" fmla="*/ 142 w 158"/>
                <a:gd name="T81" fmla="*/ 16 h 38"/>
                <a:gd name="T82" fmla="*/ 145 w 158"/>
                <a:gd name="T83" fmla="*/ 17 h 38"/>
                <a:gd name="T84" fmla="*/ 148 w 158"/>
                <a:gd name="T85" fmla="*/ 19 h 38"/>
                <a:gd name="T86" fmla="*/ 150 w 158"/>
                <a:gd name="T87" fmla="*/ 21 h 38"/>
                <a:gd name="T88" fmla="*/ 152 w 158"/>
                <a:gd name="T89" fmla="*/ 23 h 38"/>
                <a:gd name="T90" fmla="*/ 153 w 158"/>
                <a:gd name="T91" fmla="*/ 25 h 38"/>
                <a:gd name="T92" fmla="*/ 155 w 158"/>
                <a:gd name="T93" fmla="*/ 28 h 38"/>
                <a:gd name="T94" fmla="*/ 156 w 158"/>
                <a:gd name="T95" fmla="*/ 30 h 38"/>
                <a:gd name="T96" fmla="*/ 157 w 158"/>
                <a:gd name="T97" fmla="*/ 32 h 38"/>
                <a:gd name="T98" fmla="*/ 157 w 158"/>
                <a:gd name="T99" fmla="*/ 34 h 38"/>
                <a:gd name="T100" fmla="*/ 157 w 158"/>
                <a:gd name="T101" fmla="*/ 37 h 38"/>
                <a:gd name="T102" fmla="*/ 0 w 158"/>
                <a:gd name="T103" fmla="*/ 37 h 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8"/>
                <a:gd name="T157" fmla="*/ 0 h 38"/>
                <a:gd name="T158" fmla="*/ 158 w 158"/>
                <a:gd name="T159" fmla="*/ 38 h 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8" h="38">
                  <a:moveTo>
                    <a:pt x="0" y="37"/>
                  </a:moveTo>
                  <a:lnTo>
                    <a:pt x="0" y="34"/>
                  </a:lnTo>
                  <a:lnTo>
                    <a:pt x="1" y="32"/>
                  </a:lnTo>
                  <a:lnTo>
                    <a:pt x="2" y="30"/>
                  </a:lnTo>
                  <a:lnTo>
                    <a:pt x="2" y="28"/>
                  </a:lnTo>
                  <a:lnTo>
                    <a:pt x="4" y="25"/>
                  </a:lnTo>
                  <a:lnTo>
                    <a:pt x="5" y="23"/>
                  </a:lnTo>
                  <a:lnTo>
                    <a:pt x="7" y="21"/>
                  </a:lnTo>
                  <a:lnTo>
                    <a:pt x="10" y="19"/>
                  </a:lnTo>
                  <a:lnTo>
                    <a:pt x="12" y="17"/>
                  </a:lnTo>
                  <a:lnTo>
                    <a:pt x="15" y="16"/>
                  </a:lnTo>
                  <a:lnTo>
                    <a:pt x="18" y="13"/>
                  </a:lnTo>
                  <a:lnTo>
                    <a:pt x="21" y="11"/>
                  </a:lnTo>
                  <a:lnTo>
                    <a:pt x="25" y="10"/>
                  </a:lnTo>
                  <a:lnTo>
                    <a:pt x="28" y="9"/>
                  </a:lnTo>
                  <a:lnTo>
                    <a:pt x="32" y="8"/>
                  </a:lnTo>
                  <a:lnTo>
                    <a:pt x="36" y="6"/>
                  </a:lnTo>
                  <a:lnTo>
                    <a:pt x="40" y="5"/>
                  </a:lnTo>
                  <a:lnTo>
                    <a:pt x="45" y="4"/>
                  </a:lnTo>
                  <a:lnTo>
                    <a:pt x="49" y="3"/>
                  </a:lnTo>
                  <a:lnTo>
                    <a:pt x="54" y="2"/>
                  </a:lnTo>
                  <a:lnTo>
                    <a:pt x="59" y="1"/>
                  </a:lnTo>
                  <a:lnTo>
                    <a:pt x="64" y="1"/>
                  </a:lnTo>
                  <a:lnTo>
                    <a:pt x="68" y="0"/>
                  </a:lnTo>
                  <a:lnTo>
                    <a:pt x="74" y="0"/>
                  </a:lnTo>
                  <a:lnTo>
                    <a:pt x="78" y="0"/>
                  </a:lnTo>
                  <a:lnTo>
                    <a:pt x="84" y="0"/>
                  </a:lnTo>
                  <a:lnTo>
                    <a:pt x="89" y="0"/>
                  </a:lnTo>
                  <a:lnTo>
                    <a:pt x="93" y="1"/>
                  </a:lnTo>
                  <a:lnTo>
                    <a:pt x="98" y="1"/>
                  </a:lnTo>
                  <a:lnTo>
                    <a:pt x="103" y="2"/>
                  </a:lnTo>
                  <a:lnTo>
                    <a:pt x="108" y="3"/>
                  </a:lnTo>
                  <a:lnTo>
                    <a:pt x="112" y="4"/>
                  </a:lnTo>
                  <a:lnTo>
                    <a:pt x="117" y="5"/>
                  </a:lnTo>
                  <a:lnTo>
                    <a:pt x="121" y="6"/>
                  </a:lnTo>
                  <a:lnTo>
                    <a:pt x="125" y="8"/>
                  </a:lnTo>
                  <a:lnTo>
                    <a:pt x="129" y="9"/>
                  </a:lnTo>
                  <a:lnTo>
                    <a:pt x="132" y="10"/>
                  </a:lnTo>
                  <a:lnTo>
                    <a:pt x="136" y="11"/>
                  </a:lnTo>
                  <a:lnTo>
                    <a:pt x="140" y="13"/>
                  </a:lnTo>
                  <a:lnTo>
                    <a:pt x="142" y="16"/>
                  </a:lnTo>
                  <a:lnTo>
                    <a:pt x="145" y="17"/>
                  </a:lnTo>
                  <a:lnTo>
                    <a:pt x="148" y="19"/>
                  </a:lnTo>
                  <a:lnTo>
                    <a:pt x="150" y="21"/>
                  </a:lnTo>
                  <a:lnTo>
                    <a:pt x="152" y="23"/>
                  </a:lnTo>
                  <a:lnTo>
                    <a:pt x="153" y="25"/>
                  </a:lnTo>
                  <a:lnTo>
                    <a:pt x="155" y="28"/>
                  </a:lnTo>
                  <a:lnTo>
                    <a:pt x="156" y="30"/>
                  </a:lnTo>
                  <a:lnTo>
                    <a:pt x="157" y="32"/>
                  </a:lnTo>
                  <a:lnTo>
                    <a:pt x="157" y="34"/>
                  </a:lnTo>
                  <a:lnTo>
                    <a:pt x="157" y="37"/>
                  </a:lnTo>
                  <a:lnTo>
                    <a:pt x="0" y="37"/>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2584" name="Line 133"/>
            <p:cNvSpPr>
              <a:spLocks noChangeShapeType="1"/>
            </p:cNvSpPr>
            <p:nvPr/>
          </p:nvSpPr>
          <p:spPr bwMode="auto">
            <a:xfrm>
              <a:off x="3990" y="2469"/>
              <a:ext cx="15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5" name="Line 134"/>
            <p:cNvSpPr>
              <a:spLocks noChangeShapeType="1"/>
            </p:cNvSpPr>
            <p:nvPr/>
          </p:nvSpPr>
          <p:spPr bwMode="auto">
            <a:xfrm>
              <a:off x="4069" y="2474"/>
              <a:ext cx="0" cy="7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6" name="Freeform 135"/>
            <p:cNvSpPr>
              <a:spLocks/>
            </p:cNvSpPr>
            <p:nvPr/>
          </p:nvSpPr>
          <p:spPr bwMode="auto">
            <a:xfrm>
              <a:off x="4069" y="2517"/>
              <a:ext cx="98" cy="77"/>
            </a:xfrm>
            <a:custGeom>
              <a:avLst/>
              <a:gdLst>
                <a:gd name="T0" fmla="*/ 97 w 98"/>
                <a:gd name="T1" fmla="*/ 0 h 77"/>
                <a:gd name="T2" fmla="*/ 97 w 98"/>
                <a:gd name="T3" fmla="*/ 76 h 77"/>
                <a:gd name="T4" fmla="*/ 0 w 98"/>
                <a:gd name="T5" fmla="*/ 38 h 77"/>
                <a:gd name="T6" fmla="*/ 97 w 98"/>
                <a:gd name="T7" fmla="*/ 0 h 77"/>
                <a:gd name="T8" fmla="*/ 0 60000 65536"/>
                <a:gd name="T9" fmla="*/ 0 60000 65536"/>
                <a:gd name="T10" fmla="*/ 0 60000 65536"/>
                <a:gd name="T11" fmla="*/ 0 60000 65536"/>
                <a:gd name="T12" fmla="*/ 0 w 98"/>
                <a:gd name="T13" fmla="*/ 0 h 77"/>
                <a:gd name="T14" fmla="*/ 98 w 98"/>
                <a:gd name="T15" fmla="*/ 77 h 77"/>
              </a:gdLst>
              <a:ahLst/>
              <a:cxnLst>
                <a:cxn ang="T8">
                  <a:pos x="T0" y="T1"/>
                </a:cxn>
                <a:cxn ang="T9">
                  <a:pos x="T2" y="T3"/>
                </a:cxn>
                <a:cxn ang="T10">
                  <a:pos x="T4" y="T5"/>
                </a:cxn>
                <a:cxn ang="T11">
                  <a:pos x="T6" y="T7"/>
                </a:cxn>
              </a:cxnLst>
              <a:rect l="T12" t="T13" r="T14" b="T15"/>
              <a:pathLst>
                <a:path w="98" h="77">
                  <a:moveTo>
                    <a:pt x="97" y="0"/>
                  </a:moveTo>
                  <a:lnTo>
                    <a:pt x="97" y="76"/>
                  </a:lnTo>
                  <a:lnTo>
                    <a:pt x="0" y="38"/>
                  </a:lnTo>
                  <a:lnTo>
                    <a:pt x="97"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2587" name="Freeform 136"/>
            <p:cNvSpPr>
              <a:spLocks/>
            </p:cNvSpPr>
            <p:nvPr/>
          </p:nvSpPr>
          <p:spPr bwMode="auto">
            <a:xfrm>
              <a:off x="3970" y="2518"/>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2517" name="Rectangle 137"/>
          <p:cNvSpPr>
            <a:spLocks noChangeArrowheads="1"/>
          </p:cNvSpPr>
          <p:nvPr/>
        </p:nvSpPr>
        <p:spPr bwMode="auto">
          <a:xfrm>
            <a:off x="4792663" y="2489200"/>
            <a:ext cx="931862"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18" name="Line 138"/>
          <p:cNvSpPr>
            <a:spLocks noChangeShapeType="1"/>
          </p:cNvSpPr>
          <p:nvPr/>
        </p:nvSpPr>
        <p:spPr bwMode="auto">
          <a:xfrm>
            <a:off x="5168900" y="2386013"/>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19" name="Rectangle 139"/>
          <p:cNvSpPr>
            <a:spLocks noChangeArrowheads="1"/>
          </p:cNvSpPr>
          <p:nvPr/>
        </p:nvSpPr>
        <p:spPr bwMode="auto">
          <a:xfrm>
            <a:off x="4876800" y="2528888"/>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2520" name="Line 140"/>
          <p:cNvSpPr>
            <a:spLocks noChangeShapeType="1"/>
          </p:cNvSpPr>
          <p:nvPr/>
        </p:nvSpPr>
        <p:spPr bwMode="auto">
          <a:xfrm>
            <a:off x="5710238" y="2198688"/>
            <a:ext cx="0" cy="16668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2521" name="Group 141"/>
          <p:cNvGrpSpPr>
            <a:grpSpLocks/>
          </p:cNvGrpSpPr>
          <p:nvPr/>
        </p:nvGrpSpPr>
        <p:grpSpPr bwMode="auto">
          <a:xfrm>
            <a:off x="5464175" y="1855788"/>
            <a:ext cx="538163" cy="339725"/>
            <a:chOff x="3442" y="1160"/>
            <a:chExt cx="339" cy="214"/>
          </a:xfrm>
        </p:grpSpPr>
        <p:sp>
          <p:nvSpPr>
            <p:cNvPr id="62525" name="Freeform 142"/>
            <p:cNvSpPr>
              <a:spLocks/>
            </p:cNvSpPr>
            <p:nvPr/>
          </p:nvSpPr>
          <p:spPr bwMode="auto">
            <a:xfrm>
              <a:off x="3572"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26" name="Freeform 143"/>
            <p:cNvSpPr>
              <a:spLocks/>
            </p:cNvSpPr>
            <p:nvPr/>
          </p:nvSpPr>
          <p:spPr bwMode="auto">
            <a:xfrm>
              <a:off x="3583"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27" name="Freeform 144"/>
            <p:cNvSpPr>
              <a:spLocks/>
            </p:cNvSpPr>
            <p:nvPr/>
          </p:nvSpPr>
          <p:spPr bwMode="auto">
            <a:xfrm>
              <a:off x="3593"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28" name="Freeform 145"/>
            <p:cNvSpPr>
              <a:spLocks/>
            </p:cNvSpPr>
            <p:nvPr/>
          </p:nvSpPr>
          <p:spPr bwMode="auto">
            <a:xfrm>
              <a:off x="3604"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29" name="Freeform 146"/>
            <p:cNvSpPr>
              <a:spLocks/>
            </p:cNvSpPr>
            <p:nvPr/>
          </p:nvSpPr>
          <p:spPr bwMode="auto">
            <a:xfrm>
              <a:off x="3615"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0" name="Freeform 147"/>
            <p:cNvSpPr>
              <a:spLocks/>
            </p:cNvSpPr>
            <p:nvPr/>
          </p:nvSpPr>
          <p:spPr bwMode="auto">
            <a:xfrm>
              <a:off x="3625"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1" name="Freeform 148"/>
            <p:cNvSpPr>
              <a:spLocks/>
            </p:cNvSpPr>
            <p:nvPr/>
          </p:nvSpPr>
          <p:spPr bwMode="auto">
            <a:xfrm>
              <a:off x="3636"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2" name="Freeform 149"/>
            <p:cNvSpPr>
              <a:spLocks/>
            </p:cNvSpPr>
            <p:nvPr/>
          </p:nvSpPr>
          <p:spPr bwMode="auto">
            <a:xfrm>
              <a:off x="3646"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3" name="Freeform 150"/>
            <p:cNvSpPr>
              <a:spLocks/>
            </p:cNvSpPr>
            <p:nvPr/>
          </p:nvSpPr>
          <p:spPr bwMode="auto">
            <a:xfrm>
              <a:off x="3491" y="1160"/>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4" name="Freeform 151"/>
            <p:cNvSpPr>
              <a:spLocks/>
            </p:cNvSpPr>
            <p:nvPr/>
          </p:nvSpPr>
          <p:spPr bwMode="auto">
            <a:xfrm>
              <a:off x="3508" y="1178"/>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5" name="Freeform 152"/>
            <p:cNvSpPr>
              <a:spLocks/>
            </p:cNvSpPr>
            <p:nvPr/>
          </p:nvSpPr>
          <p:spPr bwMode="auto">
            <a:xfrm>
              <a:off x="3497" y="1308"/>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6" name="Freeform 153"/>
            <p:cNvSpPr>
              <a:spLocks/>
            </p:cNvSpPr>
            <p:nvPr/>
          </p:nvSpPr>
          <p:spPr bwMode="auto">
            <a:xfrm>
              <a:off x="3506" y="1175"/>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7" name="Freeform 154"/>
            <p:cNvSpPr>
              <a:spLocks/>
            </p:cNvSpPr>
            <p:nvPr/>
          </p:nvSpPr>
          <p:spPr bwMode="auto">
            <a:xfrm>
              <a:off x="3700" y="1175"/>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8" name="Freeform 155"/>
            <p:cNvSpPr>
              <a:spLocks/>
            </p:cNvSpPr>
            <p:nvPr/>
          </p:nvSpPr>
          <p:spPr bwMode="auto">
            <a:xfrm>
              <a:off x="3506" y="1285"/>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9" name="Freeform 156"/>
            <p:cNvSpPr>
              <a:spLocks/>
            </p:cNvSpPr>
            <p:nvPr/>
          </p:nvSpPr>
          <p:spPr bwMode="auto">
            <a:xfrm>
              <a:off x="3506" y="1175"/>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0" name="Freeform 157"/>
            <p:cNvSpPr>
              <a:spLocks/>
            </p:cNvSpPr>
            <p:nvPr/>
          </p:nvSpPr>
          <p:spPr bwMode="auto">
            <a:xfrm>
              <a:off x="3506" y="1175"/>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541" name="Freeform 158"/>
            <p:cNvSpPr>
              <a:spLocks/>
            </p:cNvSpPr>
            <p:nvPr/>
          </p:nvSpPr>
          <p:spPr bwMode="auto">
            <a:xfrm>
              <a:off x="3442" y="1324"/>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2" name="Freeform 159"/>
            <p:cNvSpPr>
              <a:spLocks/>
            </p:cNvSpPr>
            <p:nvPr/>
          </p:nvSpPr>
          <p:spPr bwMode="auto">
            <a:xfrm>
              <a:off x="3442" y="1357"/>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3" name="Freeform 160"/>
            <p:cNvSpPr>
              <a:spLocks/>
            </p:cNvSpPr>
            <p:nvPr/>
          </p:nvSpPr>
          <p:spPr bwMode="auto">
            <a:xfrm>
              <a:off x="3476" y="1319"/>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4" name="Freeform 161"/>
            <p:cNvSpPr>
              <a:spLocks/>
            </p:cNvSpPr>
            <p:nvPr/>
          </p:nvSpPr>
          <p:spPr bwMode="auto">
            <a:xfrm>
              <a:off x="3474" y="1324"/>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5" name="Freeform 162"/>
            <p:cNvSpPr>
              <a:spLocks/>
            </p:cNvSpPr>
            <p:nvPr/>
          </p:nvSpPr>
          <p:spPr bwMode="auto">
            <a:xfrm>
              <a:off x="3529" y="1324"/>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6" name="Freeform 163"/>
            <p:cNvSpPr>
              <a:spLocks/>
            </p:cNvSpPr>
            <p:nvPr/>
          </p:nvSpPr>
          <p:spPr bwMode="auto">
            <a:xfrm>
              <a:off x="3597" y="1324"/>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7" name="Freeform 164"/>
            <p:cNvSpPr>
              <a:spLocks/>
            </p:cNvSpPr>
            <p:nvPr/>
          </p:nvSpPr>
          <p:spPr bwMode="auto">
            <a:xfrm>
              <a:off x="3664" y="1324"/>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8" name="Freeform 165"/>
            <p:cNvSpPr>
              <a:spLocks/>
            </p:cNvSpPr>
            <p:nvPr/>
          </p:nvSpPr>
          <p:spPr bwMode="auto">
            <a:xfrm>
              <a:off x="3710" y="1324"/>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9" name="Freeform 166"/>
            <p:cNvSpPr>
              <a:spLocks/>
            </p:cNvSpPr>
            <p:nvPr/>
          </p:nvSpPr>
          <p:spPr bwMode="auto">
            <a:xfrm>
              <a:off x="3481" y="1329"/>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0" name="Freeform 167"/>
            <p:cNvSpPr>
              <a:spLocks/>
            </p:cNvSpPr>
            <p:nvPr/>
          </p:nvSpPr>
          <p:spPr bwMode="auto">
            <a:xfrm>
              <a:off x="3466" y="1336"/>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1" name="Freeform 168"/>
            <p:cNvSpPr>
              <a:spLocks/>
            </p:cNvSpPr>
            <p:nvPr/>
          </p:nvSpPr>
          <p:spPr bwMode="auto">
            <a:xfrm>
              <a:off x="3464" y="1346"/>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2" name="Freeform 169"/>
            <p:cNvSpPr>
              <a:spLocks/>
            </p:cNvSpPr>
            <p:nvPr/>
          </p:nvSpPr>
          <p:spPr bwMode="auto">
            <a:xfrm>
              <a:off x="3477" y="1335"/>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3" name="Freeform 170"/>
            <p:cNvSpPr>
              <a:spLocks/>
            </p:cNvSpPr>
            <p:nvPr/>
          </p:nvSpPr>
          <p:spPr bwMode="auto">
            <a:xfrm>
              <a:off x="3497" y="1342"/>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4" name="Freeform 171"/>
            <p:cNvSpPr>
              <a:spLocks/>
            </p:cNvSpPr>
            <p:nvPr/>
          </p:nvSpPr>
          <p:spPr bwMode="auto">
            <a:xfrm>
              <a:off x="3504" y="1335"/>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5" name="Freeform 172"/>
            <p:cNvSpPr>
              <a:spLocks/>
            </p:cNvSpPr>
            <p:nvPr/>
          </p:nvSpPr>
          <p:spPr bwMode="auto">
            <a:xfrm>
              <a:off x="3515" y="1335"/>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6" name="Freeform 173"/>
            <p:cNvSpPr>
              <a:spLocks/>
            </p:cNvSpPr>
            <p:nvPr/>
          </p:nvSpPr>
          <p:spPr bwMode="auto">
            <a:xfrm>
              <a:off x="3527" y="1330"/>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7" name="Freeform 174"/>
            <p:cNvSpPr>
              <a:spLocks/>
            </p:cNvSpPr>
            <p:nvPr/>
          </p:nvSpPr>
          <p:spPr bwMode="auto">
            <a:xfrm>
              <a:off x="3530" y="1338"/>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8" name="Freeform 175"/>
            <p:cNvSpPr>
              <a:spLocks/>
            </p:cNvSpPr>
            <p:nvPr/>
          </p:nvSpPr>
          <p:spPr bwMode="auto">
            <a:xfrm>
              <a:off x="3538" y="1335"/>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9" name="Freeform 176"/>
            <p:cNvSpPr>
              <a:spLocks/>
            </p:cNvSpPr>
            <p:nvPr/>
          </p:nvSpPr>
          <p:spPr bwMode="auto">
            <a:xfrm>
              <a:off x="3549" y="1335"/>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0" name="Freeform 177"/>
            <p:cNvSpPr>
              <a:spLocks/>
            </p:cNvSpPr>
            <p:nvPr/>
          </p:nvSpPr>
          <p:spPr bwMode="auto">
            <a:xfrm>
              <a:off x="3562" y="1335"/>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1" name="Freeform 178"/>
            <p:cNvSpPr>
              <a:spLocks/>
            </p:cNvSpPr>
            <p:nvPr/>
          </p:nvSpPr>
          <p:spPr bwMode="auto">
            <a:xfrm>
              <a:off x="3573" y="1335"/>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2" name="Freeform 179"/>
            <p:cNvSpPr>
              <a:spLocks/>
            </p:cNvSpPr>
            <p:nvPr/>
          </p:nvSpPr>
          <p:spPr bwMode="auto">
            <a:xfrm>
              <a:off x="3585" y="1335"/>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3" name="Freeform 180"/>
            <p:cNvSpPr>
              <a:spLocks/>
            </p:cNvSpPr>
            <p:nvPr/>
          </p:nvSpPr>
          <p:spPr bwMode="auto">
            <a:xfrm>
              <a:off x="3597" y="1335"/>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4" name="Freeform 181"/>
            <p:cNvSpPr>
              <a:spLocks/>
            </p:cNvSpPr>
            <p:nvPr/>
          </p:nvSpPr>
          <p:spPr bwMode="auto">
            <a:xfrm>
              <a:off x="3609" y="1335"/>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5" name="Freeform 182"/>
            <p:cNvSpPr>
              <a:spLocks/>
            </p:cNvSpPr>
            <p:nvPr/>
          </p:nvSpPr>
          <p:spPr bwMode="auto">
            <a:xfrm>
              <a:off x="3619" y="1335"/>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6" name="Freeform 183"/>
            <p:cNvSpPr>
              <a:spLocks/>
            </p:cNvSpPr>
            <p:nvPr/>
          </p:nvSpPr>
          <p:spPr bwMode="auto">
            <a:xfrm>
              <a:off x="3610" y="1335"/>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7" name="Freeform 184"/>
            <p:cNvSpPr>
              <a:spLocks/>
            </p:cNvSpPr>
            <p:nvPr/>
          </p:nvSpPr>
          <p:spPr bwMode="auto">
            <a:xfrm>
              <a:off x="3668" y="1329"/>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8" name="Freeform 185"/>
            <p:cNvSpPr>
              <a:spLocks/>
            </p:cNvSpPr>
            <p:nvPr/>
          </p:nvSpPr>
          <p:spPr bwMode="auto">
            <a:xfrm>
              <a:off x="3667" y="1333"/>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9" name="Freeform 186"/>
            <p:cNvSpPr>
              <a:spLocks/>
            </p:cNvSpPr>
            <p:nvPr/>
          </p:nvSpPr>
          <p:spPr bwMode="auto">
            <a:xfrm>
              <a:off x="3670" y="1342"/>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0" name="Freeform 187"/>
            <p:cNvSpPr>
              <a:spLocks/>
            </p:cNvSpPr>
            <p:nvPr/>
          </p:nvSpPr>
          <p:spPr bwMode="auto">
            <a:xfrm>
              <a:off x="3713" y="1330"/>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1" name="Freeform 188"/>
            <p:cNvSpPr>
              <a:spLocks/>
            </p:cNvSpPr>
            <p:nvPr/>
          </p:nvSpPr>
          <p:spPr bwMode="auto">
            <a:xfrm>
              <a:off x="3724" y="1330"/>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2" name="Freeform 189"/>
            <p:cNvSpPr>
              <a:spLocks/>
            </p:cNvSpPr>
            <p:nvPr/>
          </p:nvSpPr>
          <p:spPr bwMode="auto">
            <a:xfrm>
              <a:off x="3716" y="1333"/>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3" name="Freeform 190"/>
            <p:cNvSpPr>
              <a:spLocks/>
            </p:cNvSpPr>
            <p:nvPr/>
          </p:nvSpPr>
          <p:spPr bwMode="auto">
            <a:xfrm>
              <a:off x="3717" y="1342"/>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4" name="Freeform 191"/>
            <p:cNvSpPr>
              <a:spLocks/>
            </p:cNvSpPr>
            <p:nvPr/>
          </p:nvSpPr>
          <p:spPr bwMode="auto">
            <a:xfrm>
              <a:off x="3720" y="1347"/>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5" name="Freeform 192"/>
            <p:cNvSpPr>
              <a:spLocks/>
            </p:cNvSpPr>
            <p:nvPr/>
          </p:nvSpPr>
          <p:spPr bwMode="auto">
            <a:xfrm>
              <a:off x="3597" y="131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6" name="Freeform 193"/>
            <p:cNvSpPr>
              <a:spLocks/>
            </p:cNvSpPr>
            <p:nvPr/>
          </p:nvSpPr>
          <p:spPr bwMode="auto">
            <a:xfrm>
              <a:off x="3652" y="131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7" name="Freeform 194"/>
            <p:cNvSpPr>
              <a:spLocks/>
            </p:cNvSpPr>
            <p:nvPr/>
          </p:nvSpPr>
          <p:spPr bwMode="auto">
            <a:xfrm>
              <a:off x="3698" y="131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8" name="Freeform 195"/>
            <p:cNvSpPr>
              <a:spLocks/>
            </p:cNvSpPr>
            <p:nvPr/>
          </p:nvSpPr>
          <p:spPr bwMode="auto">
            <a:xfrm>
              <a:off x="3654" y="1295"/>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9" name="Freeform 196"/>
            <p:cNvSpPr>
              <a:spLocks/>
            </p:cNvSpPr>
            <p:nvPr/>
          </p:nvSpPr>
          <p:spPr bwMode="auto">
            <a:xfrm>
              <a:off x="3656" y="1296"/>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80" name="Freeform 197"/>
            <p:cNvSpPr>
              <a:spLocks/>
            </p:cNvSpPr>
            <p:nvPr/>
          </p:nvSpPr>
          <p:spPr bwMode="auto">
            <a:xfrm>
              <a:off x="3655" y="1296"/>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81" name="Freeform 198"/>
            <p:cNvSpPr>
              <a:spLocks/>
            </p:cNvSpPr>
            <p:nvPr/>
          </p:nvSpPr>
          <p:spPr bwMode="auto">
            <a:xfrm>
              <a:off x="3491" y="1306"/>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82" name="Freeform 199"/>
            <p:cNvSpPr>
              <a:spLocks/>
            </p:cNvSpPr>
            <p:nvPr/>
          </p:nvSpPr>
          <p:spPr bwMode="auto">
            <a:xfrm>
              <a:off x="3491" y="1308"/>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522" name="Rectangle 200"/>
          <p:cNvSpPr>
            <a:spLocks noChangeArrowheads="1"/>
          </p:cNvSpPr>
          <p:nvPr/>
        </p:nvSpPr>
        <p:spPr bwMode="auto">
          <a:xfrm>
            <a:off x="6191250" y="1889125"/>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sp>
        <p:nvSpPr>
          <p:cNvPr id="62523" name="Line 201"/>
          <p:cNvSpPr>
            <a:spLocks noChangeShapeType="1"/>
          </p:cNvSpPr>
          <p:nvPr/>
        </p:nvSpPr>
        <p:spPr bwMode="auto">
          <a:xfrm>
            <a:off x="4632325" y="2376488"/>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4" name="Rectangle 202"/>
          <p:cNvSpPr>
            <a:spLocks noChangeArrowheads="1"/>
          </p:cNvSpPr>
          <p:nvPr/>
        </p:nvSpPr>
        <p:spPr bwMode="auto">
          <a:xfrm>
            <a:off x="457200" y="0"/>
            <a:ext cx="7086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nchor="b"/>
          <a:lstStyle>
            <a:lvl1pPr defTabSz="804863">
              <a:defRPr sz="2400" b="1">
                <a:solidFill>
                  <a:schemeClr val="bg1"/>
                </a:solidFill>
                <a:latin typeface="Times New Roman" pitchFamily="18" charset="0"/>
                <a:ea typeface="宋体" pitchFamily="2" charset="-122"/>
              </a:defRPr>
            </a:lvl1pPr>
            <a:lvl2pPr marL="742950" indent="-285750" defTabSz="804863">
              <a:defRPr sz="2400" b="1">
                <a:solidFill>
                  <a:schemeClr val="bg1"/>
                </a:solidFill>
                <a:latin typeface="Times New Roman" pitchFamily="18" charset="0"/>
                <a:ea typeface="宋体" pitchFamily="2" charset="-122"/>
              </a:defRPr>
            </a:lvl2pPr>
            <a:lvl3pPr marL="1143000" indent="-228600" defTabSz="804863">
              <a:defRPr sz="2400" b="1">
                <a:solidFill>
                  <a:schemeClr val="bg1"/>
                </a:solidFill>
                <a:latin typeface="Times New Roman" pitchFamily="18" charset="0"/>
                <a:ea typeface="宋体" pitchFamily="2" charset="-122"/>
              </a:defRPr>
            </a:lvl3pPr>
            <a:lvl4pPr marL="1600200" indent="-228600" defTabSz="804863">
              <a:defRPr sz="2400" b="1">
                <a:solidFill>
                  <a:schemeClr val="bg1"/>
                </a:solidFill>
                <a:latin typeface="Times New Roman" pitchFamily="18" charset="0"/>
                <a:ea typeface="宋体" pitchFamily="2" charset="-122"/>
              </a:defRPr>
            </a:lvl4pPr>
            <a:lvl5pPr marL="2057400" indent="-228600" defTabSz="804863">
              <a:defRPr sz="2400" b="1">
                <a:solidFill>
                  <a:schemeClr val="bg1"/>
                </a:solidFill>
                <a:latin typeface="Times New Roman" pitchFamily="18" charset="0"/>
                <a:ea typeface="宋体" pitchFamily="2" charset="-122"/>
              </a:defRPr>
            </a:lvl5pPr>
            <a:lvl6pPr marL="25146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89000"/>
              </a:lnSpc>
            </a:pPr>
            <a:r>
              <a:rPr lang="zh-CN" altLang="en-US" sz="3200">
                <a:solidFill>
                  <a:schemeClr val="folHlink"/>
                </a:solidFill>
                <a:latin typeface="Arial" pitchFamily="34" charset="0"/>
              </a:rPr>
              <a:t>现场总线带来的好处</a:t>
            </a:r>
            <a:endParaRPr lang="zh-CN" altLang="zh-CN" sz="3200">
              <a:solidFill>
                <a:schemeClr val="folHlink"/>
              </a:solidFill>
              <a:latin typeface="Arial" pitchFamily="34" charset="0"/>
            </a:endParaRPr>
          </a:p>
        </p:txBody>
      </p:sp>
    </p:spTree>
    <p:extLst>
      <p:ext uri="{BB962C8B-B14F-4D97-AF65-F5344CB8AC3E}">
        <p14:creationId xmlns:p14="http://schemas.microsoft.com/office/powerpoint/2010/main" val="20451510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491" name="Rectangle 3"/>
          <p:cNvSpPr>
            <a:spLocks noChangeArrowheads="1"/>
          </p:cNvSpPr>
          <p:nvPr/>
        </p:nvSpPr>
        <p:spPr bwMode="auto">
          <a:xfrm>
            <a:off x="2971800" y="1195388"/>
            <a:ext cx="222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lnSpc>
                <a:spcPct val="90000"/>
              </a:lnSpc>
            </a:pPr>
            <a:r>
              <a:rPr lang="zh-CN" altLang="zh-CN" sz="2000">
                <a:solidFill>
                  <a:schemeClr val="tx1"/>
                </a:solidFill>
                <a:latin typeface="Arial" pitchFamily="34" charset="0"/>
              </a:rPr>
              <a:t>增加信息的交互量</a:t>
            </a:r>
          </a:p>
        </p:txBody>
      </p:sp>
      <p:sp>
        <p:nvSpPr>
          <p:cNvPr id="63492" name="Rectangle 4"/>
          <p:cNvSpPr>
            <a:spLocks noChangeArrowheads="1"/>
          </p:cNvSpPr>
          <p:nvPr/>
        </p:nvSpPr>
        <p:spPr bwMode="auto">
          <a:xfrm>
            <a:off x="2574925" y="4829175"/>
            <a:ext cx="12795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传统</a:t>
            </a:r>
            <a:r>
              <a:rPr lang="zh-CN" altLang="zh-CN" sz="1400">
                <a:solidFill>
                  <a:srgbClr val="000000"/>
                </a:solidFill>
                <a:latin typeface="Arial" pitchFamily="34" charset="0"/>
              </a:rPr>
              <a:t> 4-20 </a:t>
            </a:r>
            <a:r>
              <a:rPr lang="en-US" altLang="zh-CN" sz="1400">
                <a:solidFill>
                  <a:srgbClr val="000000"/>
                </a:solidFill>
                <a:latin typeface="Arial" pitchFamily="34" charset="0"/>
              </a:rPr>
              <a:t>mA</a:t>
            </a:r>
          </a:p>
          <a:p>
            <a:r>
              <a:rPr lang="zh-CN" altLang="en-US" sz="1400">
                <a:solidFill>
                  <a:srgbClr val="000000"/>
                </a:solidFill>
                <a:latin typeface="Arial" pitchFamily="34" charset="0"/>
              </a:rPr>
              <a:t>单变量</a:t>
            </a:r>
            <a:endParaRPr lang="zh-CN" altLang="zh-CN" sz="1400">
              <a:solidFill>
                <a:srgbClr val="000000"/>
              </a:solidFill>
              <a:latin typeface="Arial" pitchFamily="34" charset="0"/>
            </a:endParaRPr>
          </a:p>
          <a:p>
            <a:r>
              <a:rPr lang="zh-CN" altLang="en-US" sz="1400">
                <a:solidFill>
                  <a:srgbClr val="000000"/>
                </a:solidFill>
                <a:latin typeface="Arial" pitchFamily="34" charset="0"/>
              </a:rPr>
              <a:t>单向</a:t>
            </a:r>
            <a:endParaRPr lang="zh-CN" altLang="zh-CN" sz="1400">
              <a:solidFill>
                <a:srgbClr val="000000"/>
              </a:solidFill>
              <a:latin typeface="Arial" pitchFamily="34" charset="0"/>
            </a:endParaRPr>
          </a:p>
        </p:txBody>
      </p:sp>
      <p:sp>
        <p:nvSpPr>
          <p:cNvPr id="63493" name="Rectangle 5"/>
          <p:cNvSpPr>
            <a:spLocks noChangeArrowheads="1"/>
          </p:cNvSpPr>
          <p:nvPr/>
        </p:nvSpPr>
        <p:spPr bwMode="auto">
          <a:xfrm>
            <a:off x="5795963" y="4887913"/>
            <a:ext cx="8985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现场总线</a:t>
            </a:r>
          </a:p>
          <a:p>
            <a:r>
              <a:rPr lang="zh-CN" altLang="en-US" sz="1400">
                <a:solidFill>
                  <a:srgbClr val="000000"/>
                </a:solidFill>
                <a:latin typeface="Arial" pitchFamily="34" charset="0"/>
              </a:rPr>
              <a:t>多变量</a:t>
            </a:r>
            <a:endParaRPr lang="zh-CN" altLang="zh-CN" sz="1400">
              <a:solidFill>
                <a:srgbClr val="000000"/>
              </a:solidFill>
              <a:latin typeface="Arial" pitchFamily="34" charset="0"/>
            </a:endParaRPr>
          </a:p>
          <a:p>
            <a:r>
              <a:rPr lang="zh-CN" altLang="en-US" sz="1400">
                <a:solidFill>
                  <a:srgbClr val="000000"/>
                </a:solidFill>
                <a:latin typeface="Arial" pitchFamily="34" charset="0"/>
              </a:rPr>
              <a:t>双向</a:t>
            </a:r>
            <a:endParaRPr lang="zh-CN" altLang="zh-CN" sz="1400">
              <a:solidFill>
                <a:srgbClr val="000000"/>
              </a:solidFill>
              <a:latin typeface="Arial" pitchFamily="34" charset="0"/>
            </a:endParaRPr>
          </a:p>
        </p:txBody>
      </p:sp>
      <p:sp>
        <p:nvSpPr>
          <p:cNvPr id="63494" name="Rectangle 6"/>
          <p:cNvSpPr>
            <a:spLocks noChangeArrowheads="1"/>
          </p:cNvSpPr>
          <p:nvPr/>
        </p:nvSpPr>
        <p:spPr bwMode="auto">
          <a:xfrm>
            <a:off x="1749425" y="2663825"/>
            <a:ext cx="931863"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495" name="Line 7"/>
          <p:cNvSpPr>
            <a:spLocks noChangeShapeType="1"/>
          </p:cNvSpPr>
          <p:nvPr/>
        </p:nvSpPr>
        <p:spPr bwMode="auto">
          <a:xfrm>
            <a:off x="2125663" y="2560638"/>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496" name="Rectangle 8"/>
          <p:cNvSpPr>
            <a:spLocks noChangeArrowheads="1"/>
          </p:cNvSpPr>
          <p:nvPr/>
        </p:nvSpPr>
        <p:spPr bwMode="auto">
          <a:xfrm>
            <a:off x="1698625" y="269716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3497" name="Freeform 9"/>
          <p:cNvSpPr>
            <a:spLocks/>
          </p:cNvSpPr>
          <p:nvPr/>
        </p:nvSpPr>
        <p:spPr bwMode="auto">
          <a:xfrm>
            <a:off x="1993900" y="3067050"/>
            <a:ext cx="315913" cy="368300"/>
          </a:xfrm>
          <a:custGeom>
            <a:avLst/>
            <a:gdLst>
              <a:gd name="T0" fmla="*/ 0 w 199"/>
              <a:gd name="T1" fmla="*/ 0 h 232"/>
              <a:gd name="T2" fmla="*/ 0 w 199"/>
              <a:gd name="T3" fmla="*/ 2147483647 h 232"/>
              <a:gd name="T4" fmla="*/ 0 w 199"/>
              <a:gd name="T5" fmla="*/ 2147483647 h 232"/>
              <a:gd name="T6" fmla="*/ 0 w 199"/>
              <a:gd name="T7" fmla="*/ 2147483647 h 232"/>
              <a:gd name="T8" fmla="*/ 0 w 199"/>
              <a:gd name="T9" fmla="*/ 2147483647 h 232"/>
              <a:gd name="T10" fmla="*/ 2147483647 w 199"/>
              <a:gd name="T11" fmla="*/ 2147483647 h 232"/>
              <a:gd name="T12" fmla="*/ 2147483647 w 199"/>
              <a:gd name="T13" fmla="*/ 2147483647 h 232"/>
              <a:gd name="T14" fmla="*/ 2147483647 w 199"/>
              <a:gd name="T15" fmla="*/ 2147483647 h 232"/>
              <a:gd name="T16" fmla="*/ 2147483647 w 199"/>
              <a:gd name="T17" fmla="*/ 2147483647 h 232"/>
              <a:gd name="T18" fmla="*/ 2147483647 w 199"/>
              <a:gd name="T19" fmla="*/ 2147483647 h 232"/>
              <a:gd name="T20" fmla="*/ 2147483647 w 199"/>
              <a:gd name="T21" fmla="*/ 2147483647 h 232"/>
              <a:gd name="T22" fmla="*/ 2147483647 w 199"/>
              <a:gd name="T23" fmla="*/ 2147483647 h 232"/>
              <a:gd name="T24" fmla="*/ 2147483647 w 199"/>
              <a:gd name="T25" fmla="*/ 2147483647 h 232"/>
              <a:gd name="T26" fmla="*/ 2147483647 w 199"/>
              <a:gd name="T27" fmla="*/ 2147483647 h 232"/>
              <a:gd name="T28" fmla="*/ 2147483647 w 199"/>
              <a:gd name="T29" fmla="*/ 2147483647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232"/>
              <a:gd name="T47" fmla="*/ 199 w 199"/>
              <a:gd name="T48" fmla="*/ 232 h 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232">
                <a:moveTo>
                  <a:pt x="0" y="0"/>
                </a:moveTo>
                <a:lnTo>
                  <a:pt x="0" y="21"/>
                </a:lnTo>
                <a:lnTo>
                  <a:pt x="0" y="43"/>
                </a:lnTo>
                <a:lnTo>
                  <a:pt x="0" y="64"/>
                </a:lnTo>
                <a:lnTo>
                  <a:pt x="0" y="87"/>
                </a:lnTo>
                <a:lnTo>
                  <a:pt x="8" y="109"/>
                </a:lnTo>
                <a:lnTo>
                  <a:pt x="14" y="130"/>
                </a:lnTo>
                <a:lnTo>
                  <a:pt x="28" y="152"/>
                </a:lnTo>
                <a:lnTo>
                  <a:pt x="50" y="167"/>
                </a:lnTo>
                <a:lnTo>
                  <a:pt x="71" y="181"/>
                </a:lnTo>
                <a:lnTo>
                  <a:pt x="92" y="194"/>
                </a:lnTo>
                <a:lnTo>
                  <a:pt x="114" y="203"/>
                </a:lnTo>
                <a:lnTo>
                  <a:pt x="155" y="224"/>
                </a:lnTo>
                <a:lnTo>
                  <a:pt x="177" y="224"/>
                </a:lnTo>
                <a:lnTo>
                  <a:pt x="198" y="231"/>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498" name="Line 10"/>
          <p:cNvSpPr>
            <a:spLocks noChangeShapeType="1"/>
          </p:cNvSpPr>
          <p:nvPr/>
        </p:nvSpPr>
        <p:spPr bwMode="auto">
          <a:xfrm>
            <a:off x="1606550" y="2566988"/>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499" name="Line 11"/>
          <p:cNvSpPr>
            <a:spLocks noChangeShapeType="1"/>
          </p:cNvSpPr>
          <p:nvPr/>
        </p:nvSpPr>
        <p:spPr bwMode="auto">
          <a:xfrm>
            <a:off x="2597150" y="2284413"/>
            <a:ext cx="0" cy="26828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3500" name="Group 12"/>
          <p:cNvGrpSpPr>
            <a:grpSpLocks/>
          </p:cNvGrpSpPr>
          <p:nvPr/>
        </p:nvGrpSpPr>
        <p:grpSpPr bwMode="auto">
          <a:xfrm>
            <a:off x="2347913" y="1958975"/>
            <a:ext cx="538162" cy="339725"/>
            <a:chOff x="1479" y="1153"/>
            <a:chExt cx="339" cy="214"/>
          </a:xfrm>
        </p:grpSpPr>
        <p:sp>
          <p:nvSpPr>
            <p:cNvPr id="63614" name="Freeform 13"/>
            <p:cNvSpPr>
              <a:spLocks/>
            </p:cNvSpPr>
            <p:nvPr/>
          </p:nvSpPr>
          <p:spPr bwMode="auto">
            <a:xfrm>
              <a:off x="1609"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15" name="Freeform 14"/>
            <p:cNvSpPr>
              <a:spLocks/>
            </p:cNvSpPr>
            <p:nvPr/>
          </p:nvSpPr>
          <p:spPr bwMode="auto">
            <a:xfrm>
              <a:off x="1620"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16" name="Freeform 15"/>
            <p:cNvSpPr>
              <a:spLocks/>
            </p:cNvSpPr>
            <p:nvPr/>
          </p:nvSpPr>
          <p:spPr bwMode="auto">
            <a:xfrm>
              <a:off x="1630"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17" name="Freeform 16"/>
            <p:cNvSpPr>
              <a:spLocks/>
            </p:cNvSpPr>
            <p:nvPr/>
          </p:nvSpPr>
          <p:spPr bwMode="auto">
            <a:xfrm>
              <a:off x="1641"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18" name="Freeform 17"/>
            <p:cNvSpPr>
              <a:spLocks/>
            </p:cNvSpPr>
            <p:nvPr/>
          </p:nvSpPr>
          <p:spPr bwMode="auto">
            <a:xfrm>
              <a:off x="1652"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19" name="Freeform 18"/>
            <p:cNvSpPr>
              <a:spLocks/>
            </p:cNvSpPr>
            <p:nvPr/>
          </p:nvSpPr>
          <p:spPr bwMode="auto">
            <a:xfrm>
              <a:off x="1662"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0" name="Freeform 19"/>
            <p:cNvSpPr>
              <a:spLocks/>
            </p:cNvSpPr>
            <p:nvPr/>
          </p:nvSpPr>
          <p:spPr bwMode="auto">
            <a:xfrm>
              <a:off x="1673"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1" name="Freeform 20"/>
            <p:cNvSpPr>
              <a:spLocks/>
            </p:cNvSpPr>
            <p:nvPr/>
          </p:nvSpPr>
          <p:spPr bwMode="auto">
            <a:xfrm>
              <a:off x="1683"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2" name="Freeform 21"/>
            <p:cNvSpPr>
              <a:spLocks/>
            </p:cNvSpPr>
            <p:nvPr/>
          </p:nvSpPr>
          <p:spPr bwMode="auto">
            <a:xfrm>
              <a:off x="1528" y="1153"/>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3" name="Freeform 22"/>
            <p:cNvSpPr>
              <a:spLocks/>
            </p:cNvSpPr>
            <p:nvPr/>
          </p:nvSpPr>
          <p:spPr bwMode="auto">
            <a:xfrm>
              <a:off x="1545" y="1171"/>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4" name="Freeform 23"/>
            <p:cNvSpPr>
              <a:spLocks/>
            </p:cNvSpPr>
            <p:nvPr/>
          </p:nvSpPr>
          <p:spPr bwMode="auto">
            <a:xfrm>
              <a:off x="1534" y="1301"/>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5" name="Freeform 24"/>
            <p:cNvSpPr>
              <a:spLocks/>
            </p:cNvSpPr>
            <p:nvPr/>
          </p:nvSpPr>
          <p:spPr bwMode="auto">
            <a:xfrm>
              <a:off x="1543" y="1168"/>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6" name="Freeform 25"/>
            <p:cNvSpPr>
              <a:spLocks/>
            </p:cNvSpPr>
            <p:nvPr/>
          </p:nvSpPr>
          <p:spPr bwMode="auto">
            <a:xfrm>
              <a:off x="1737" y="1168"/>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7" name="Freeform 26"/>
            <p:cNvSpPr>
              <a:spLocks/>
            </p:cNvSpPr>
            <p:nvPr/>
          </p:nvSpPr>
          <p:spPr bwMode="auto">
            <a:xfrm>
              <a:off x="1543" y="1278"/>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8" name="Freeform 27"/>
            <p:cNvSpPr>
              <a:spLocks/>
            </p:cNvSpPr>
            <p:nvPr/>
          </p:nvSpPr>
          <p:spPr bwMode="auto">
            <a:xfrm>
              <a:off x="1543" y="1168"/>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9" name="Freeform 28"/>
            <p:cNvSpPr>
              <a:spLocks/>
            </p:cNvSpPr>
            <p:nvPr/>
          </p:nvSpPr>
          <p:spPr bwMode="auto">
            <a:xfrm>
              <a:off x="1543" y="1168"/>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630" name="Freeform 29"/>
            <p:cNvSpPr>
              <a:spLocks/>
            </p:cNvSpPr>
            <p:nvPr/>
          </p:nvSpPr>
          <p:spPr bwMode="auto">
            <a:xfrm>
              <a:off x="1479" y="1317"/>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1" name="Freeform 30"/>
            <p:cNvSpPr>
              <a:spLocks/>
            </p:cNvSpPr>
            <p:nvPr/>
          </p:nvSpPr>
          <p:spPr bwMode="auto">
            <a:xfrm>
              <a:off x="1479" y="1350"/>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2" name="Freeform 31"/>
            <p:cNvSpPr>
              <a:spLocks/>
            </p:cNvSpPr>
            <p:nvPr/>
          </p:nvSpPr>
          <p:spPr bwMode="auto">
            <a:xfrm>
              <a:off x="1513" y="1312"/>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3" name="Freeform 32"/>
            <p:cNvSpPr>
              <a:spLocks/>
            </p:cNvSpPr>
            <p:nvPr/>
          </p:nvSpPr>
          <p:spPr bwMode="auto">
            <a:xfrm>
              <a:off x="1511" y="1317"/>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4" name="Freeform 33"/>
            <p:cNvSpPr>
              <a:spLocks/>
            </p:cNvSpPr>
            <p:nvPr/>
          </p:nvSpPr>
          <p:spPr bwMode="auto">
            <a:xfrm>
              <a:off x="1566" y="1317"/>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5" name="Freeform 34"/>
            <p:cNvSpPr>
              <a:spLocks/>
            </p:cNvSpPr>
            <p:nvPr/>
          </p:nvSpPr>
          <p:spPr bwMode="auto">
            <a:xfrm>
              <a:off x="1634" y="1317"/>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6" name="Freeform 35"/>
            <p:cNvSpPr>
              <a:spLocks/>
            </p:cNvSpPr>
            <p:nvPr/>
          </p:nvSpPr>
          <p:spPr bwMode="auto">
            <a:xfrm>
              <a:off x="1701" y="1317"/>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7" name="Freeform 36"/>
            <p:cNvSpPr>
              <a:spLocks/>
            </p:cNvSpPr>
            <p:nvPr/>
          </p:nvSpPr>
          <p:spPr bwMode="auto">
            <a:xfrm>
              <a:off x="1747" y="1317"/>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8" name="Freeform 37"/>
            <p:cNvSpPr>
              <a:spLocks/>
            </p:cNvSpPr>
            <p:nvPr/>
          </p:nvSpPr>
          <p:spPr bwMode="auto">
            <a:xfrm>
              <a:off x="1518" y="1322"/>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9" name="Freeform 38"/>
            <p:cNvSpPr>
              <a:spLocks/>
            </p:cNvSpPr>
            <p:nvPr/>
          </p:nvSpPr>
          <p:spPr bwMode="auto">
            <a:xfrm>
              <a:off x="1503" y="132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0" name="Freeform 39"/>
            <p:cNvSpPr>
              <a:spLocks/>
            </p:cNvSpPr>
            <p:nvPr/>
          </p:nvSpPr>
          <p:spPr bwMode="auto">
            <a:xfrm>
              <a:off x="1501" y="1339"/>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1" name="Freeform 40"/>
            <p:cNvSpPr>
              <a:spLocks/>
            </p:cNvSpPr>
            <p:nvPr/>
          </p:nvSpPr>
          <p:spPr bwMode="auto">
            <a:xfrm>
              <a:off x="1514" y="1328"/>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2" name="Freeform 41"/>
            <p:cNvSpPr>
              <a:spLocks/>
            </p:cNvSpPr>
            <p:nvPr/>
          </p:nvSpPr>
          <p:spPr bwMode="auto">
            <a:xfrm>
              <a:off x="1534" y="1335"/>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3" name="Freeform 42"/>
            <p:cNvSpPr>
              <a:spLocks/>
            </p:cNvSpPr>
            <p:nvPr/>
          </p:nvSpPr>
          <p:spPr bwMode="auto">
            <a:xfrm>
              <a:off x="1541" y="1328"/>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4" name="Freeform 43"/>
            <p:cNvSpPr>
              <a:spLocks/>
            </p:cNvSpPr>
            <p:nvPr/>
          </p:nvSpPr>
          <p:spPr bwMode="auto">
            <a:xfrm>
              <a:off x="1552" y="1328"/>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5" name="Freeform 44"/>
            <p:cNvSpPr>
              <a:spLocks/>
            </p:cNvSpPr>
            <p:nvPr/>
          </p:nvSpPr>
          <p:spPr bwMode="auto">
            <a:xfrm>
              <a:off x="1564" y="1323"/>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6" name="Freeform 45"/>
            <p:cNvSpPr>
              <a:spLocks/>
            </p:cNvSpPr>
            <p:nvPr/>
          </p:nvSpPr>
          <p:spPr bwMode="auto">
            <a:xfrm>
              <a:off x="1567" y="1331"/>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7" name="Freeform 46"/>
            <p:cNvSpPr>
              <a:spLocks/>
            </p:cNvSpPr>
            <p:nvPr/>
          </p:nvSpPr>
          <p:spPr bwMode="auto">
            <a:xfrm>
              <a:off x="1575" y="1328"/>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8" name="Freeform 47"/>
            <p:cNvSpPr>
              <a:spLocks/>
            </p:cNvSpPr>
            <p:nvPr/>
          </p:nvSpPr>
          <p:spPr bwMode="auto">
            <a:xfrm>
              <a:off x="1586" y="1328"/>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9" name="Freeform 48"/>
            <p:cNvSpPr>
              <a:spLocks/>
            </p:cNvSpPr>
            <p:nvPr/>
          </p:nvSpPr>
          <p:spPr bwMode="auto">
            <a:xfrm>
              <a:off x="1599" y="1328"/>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0" name="Freeform 49"/>
            <p:cNvSpPr>
              <a:spLocks/>
            </p:cNvSpPr>
            <p:nvPr/>
          </p:nvSpPr>
          <p:spPr bwMode="auto">
            <a:xfrm>
              <a:off x="1610" y="1328"/>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1" name="Freeform 50"/>
            <p:cNvSpPr>
              <a:spLocks/>
            </p:cNvSpPr>
            <p:nvPr/>
          </p:nvSpPr>
          <p:spPr bwMode="auto">
            <a:xfrm>
              <a:off x="1622" y="1328"/>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2" name="Freeform 51"/>
            <p:cNvSpPr>
              <a:spLocks/>
            </p:cNvSpPr>
            <p:nvPr/>
          </p:nvSpPr>
          <p:spPr bwMode="auto">
            <a:xfrm>
              <a:off x="1634" y="1328"/>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3" name="Freeform 52"/>
            <p:cNvSpPr>
              <a:spLocks/>
            </p:cNvSpPr>
            <p:nvPr/>
          </p:nvSpPr>
          <p:spPr bwMode="auto">
            <a:xfrm>
              <a:off x="1646" y="1328"/>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4" name="Freeform 53"/>
            <p:cNvSpPr>
              <a:spLocks/>
            </p:cNvSpPr>
            <p:nvPr/>
          </p:nvSpPr>
          <p:spPr bwMode="auto">
            <a:xfrm>
              <a:off x="1656" y="1328"/>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5" name="Freeform 54"/>
            <p:cNvSpPr>
              <a:spLocks/>
            </p:cNvSpPr>
            <p:nvPr/>
          </p:nvSpPr>
          <p:spPr bwMode="auto">
            <a:xfrm>
              <a:off x="1647" y="1328"/>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6" name="Freeform 55"/>
            <p:cNvSpPr>
              <a:spLocks/>
            </p:cNvSpPr>
            <p:nvPr/>
          </p:nvSpPr>
          <p:spPr bwMode="auto">
            <a:xfrm>
              <a:off x="1705" y="1322"/>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7" name="Freeform 56"/>
            <p:cNvSpPr>
              <a:spLocks/>
            </p:cNvSpPr>
            <p:nvPr/>
          </p:nvSpPr>
          <p:spPr bwMode="auto">
            <a:xfrm>
              <a:off x="1704" y="1326"/>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8" name="Freeform 57"/>
            <p:cNvSpPr>
              <a:spLocks/>
            </p:cNvSpPr>
            <p:nvPr/>
          </p:nvSpPr>
          <p:spPr bwMode="auto">
            <a:xfrm>
              <a:off x="1707" y="1335"/>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9" name="Freeform 58"/>
            <p:cNvSpPr>
              <a:spLocks/>
            </p:cNvSpPr>
            <p:nvPr/>
          </p:nvSpPr>
          <p:spPr bwMode="auto">
            <a:xfrm>
              <a:off x="1750" y="1323"/>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0" name="Freeform 59"/>
            <p:cNvSpPr>
              <a:spLocks/>
            </p:cNvSpPr>
            <p:nvPr/>
          </p:nvSpPr>
          <p:spPr bwMode="auto">
            <a:xfrm>
              <a:off x="1761" y="1323"/>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1" name="Freeform 60"/>
            <p:cNvSpPr>
              <a:spLocks/>
            </p:cNvSpPr>
            <p:nvPr/>
          </p:nvSpPr>
          <p:spPr bwMode="auto">
            <a:xfrm>
              <a:off x="1753" y="1326"/>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2" name="Freeform 61"/>
            <p:cNvSpPr>
              <a:spLocks/>
            </p:cNvSpPr>
            <p:nvPr/>
          </p:nvSpPr>
          <p:spPr bwMode="auto">
            <a:xfrm>
              <a:off x="1754" y="1335"/>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3" name="Freeform 62"/>
            <p:cNvSpPr>
              <a:spLocks/>
            </p:cNvSpPr>
            <p:nvPr/>
          </p:nvSpPr>
          <p:spPr bwMode="auto">
            <a:xfrm>
              <a:off x="1757" y="1340"/>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4" name="Freeform 63"/>
            <p:cNvSpPr>
              <a:spLocks/>
            </p:cNvSpPr>
            <p:nvPr/>
          </p:nvSpPr>
          <p:spPr bwMode="auto">
            <a:xfrm>
              <a:off x="1634" y="131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5" name="Freeform 64"/>
            <p:cNvSpPr>
              <a:spLocks/>
            </p:cNvSpPr>
            <p:nvPr/>
          </p:nvSpPr>
          <p:spPr bwMode="auto">
            <a:xfrm>
              <a:off x="1689" y="131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6" name="Freeform 65"/>
            <p:cNvSpPr>
              <a:spLocks/>
            </p:cNvSpPr>
            <p:nvPr/>
          </p:nvSpPr>
          <p:spPr bwMode="auto">
            <a:xfrm>
              <a:off x="1735" y="131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7" name="Freeform 66"/>
            <p:cNvSpPr>
              <a:spLocks/>
            </p:cNvSpPr>
            <p:nvPr/>
          </p:nvSpPr>
          <p:spPr bwMode="auto">
            <a:xfrm>
              <a:off x="1691" y="1288"/>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8" name="Freeform 67"/>
            <p:cNvSpPr>
              <a:spLocks/>
            </p:cNvSpPr>
            <p:nvPr/>
          </p:nvSpPr>
          <p:spPr bwMode="auto">
            <a:xfrm>
              <a:off x="1693" y="1289"/>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9" name="Freeform 68"/>
            <p:cNvSpPr>
              <a:spLocks/>
            </p:cNvSpPr>
            <p:nvPr/>
          </p:nvSpPr>
          <p:spPr bwMode="auto">
            <a:xfrm>
              <a:off x="1692" y="1289"/>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70" name="Freeform 69"/>
            <p:cNvSpPr>
              <a:spLocks/>
            </p:cNvSpPr>
            <p:nvPr/>
          </p:nvSpPr>
          <p:spPr bwMode="auto">
            <a:xfrm>
              <a:off x="1528" y="1299"/>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71" name="Freeform 70"/>
            <p:cNvSpPr>
              <a:spLocks/>
            </p:cNvSpPr>
            <p:nvPr/>
          </p:nvSpPr>
          <p:spPr bwMode="auto">
            <a:xfrm>
              <a:off x="1528" y="1301"/>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501" name="Rectangle 71"/>
          <p:cNvSpPr>
            <a:spLocks noChangeArrowheads="1"/>
          </p:cNvSpPr>
          <p:nvPr/>
        </p:nvSpPr>
        <p:spPr bwMode="auto">
          <a:xfrm>
            <a:off x="3100388" y="2052638"/>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grpSp>
        <p:nvGrpSpPr>
          <p:cNvPr id="63502" name="Group 72"/>
          <p:cNvGrpSpPr>
            <a:grpSpLocks/>
          </p:cNvGrpSpPr>
          <p:nvPr/>
        </p:nvGrpSpPr>
        <p:grpSpPr bwMode="auto">
          <a:xfrm>
            <a:off x="5446713" y="4514850"/>
            <a:ext cx="177800" cy="131763"/>
            <a:chOff x="3431" y="2763"/>
            <a:chExt cx="112" cy="83"/>
          </a:xfrm>
        </p:grpSpPr>
        <p:sp>
          <p:nvSpPr>
            <p:cNvPr id="63611" name="Oval 73"/>
            <p:cNvSpPr>
              <a:spLocks noChangeArrowheads="1"/>
            </p:cNvSpPr>
            <p:nvPr/>
          </p:nvSpPr>
          <p:spPr bwMode="auto">
            <a:xfrm>
              <a:off x="3431" y="2763"/>
              <a:ext cx="112"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612" name="Line 74"/>
            <p:cNvSpPr>
              <a:spLocks noChangeShapeType="1"/>
            </p:cNvSpPr>
            <p:nvPr/>
          </p:nvSpPr>
          <p:spPr bwMode="auto">
            <a:xfrm>
              <a:off x="3440" y="2768"/>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613" name="Line 75"/>
            <p:cNvSpPr>
              <a:spLocks noChangeShapeType="1"/>
            </p:cNvSpPr>
            <p:nvPr/>
          </p:nvSpPr>
          <p:spPr bwMode="auto">
            <a:xfrm flipV="1">
              <a:off x="3441" y="2769"/>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3503" name="Group 76"/>
          <p:cNvGrpSpPr>
            <a:grpSpLocks/>
          </p:cNvGrpSpPr>
          <p:nvPr/>
        </p:nvGrpSpPr>
        <p:grpSpPr bwMode="auto">
          <a:xfrm>
            <a:off x="6348413" y="4505325"/>
            <a:ext cx="312737" cy="269875"/>
            <a:chOff x="3999" y="2757"/>
            <a:chExt cx="197" cy="170"/>
          </a:xfrm>
        </p:grpSpPr>
        <p:sp>
          <p:nvSpPr>
            <p:cNvPr id="63606" name="Freeform 77"/>
            <p:cNvSpPr>
              <a:spLocks/>
            </p:cNvSpPr>
            <p:nvPr/>
          </p:nvSpPr>
          <p:spPr bwMode="auto">
            <a:xfrm>
              <a:off x="4009" y="2757"/>
              <a:ext cx="158" cy="38"/>
            </a:xfrm>
            <a:custGeom>
              <a:avLst/>
              <a:gdLst>
                <a:gd name="T0" fmla="*/ 0 w 158"/>
                <a:gd name="T1" fmla="*/ 37 h 38"/>
                <a:gd name="T2" fmla="*/ 0 w 158"/>
                <a:gd name="T3" fmla="*/ 34 h 38"/>
                <a:gd name="T4" fmla="*/ 1 w 158"/>
                <a:gd name="T5" fmla="*/ 32 h 38"/>
                <a:gd name="T6" fmla="*/ 2 w 158"/>
                <a:gd name="T7" fmla="*/ 30 h 38"/>
                <a:gd name="T8" fmla="*/ 2 w 158"/>
                <a:gd name="T9" fmla="*/ 28 h 38"/>
                <a:gd name="T10" fmla="*/ 4 w 158"/>
                <a:gd name="T11" fmla="*/ 25 h 38"/>
                <a:gd name="T12" fmla="*/ 5 w 158"/>
                <a:gd name="T13" fmla="*/ 23 h 38"/>
                <a:gd name="T14" fmla="*/ 7 w 158"/>
                <a:gd name="T15" fmla="*/ 21 h 38"/>
                <a:gd name="T16" fmla="*/ 10 w 158"/>
                <a:gd name="T17" fmla="*/ 19 h 38"/>
                <a:gd name="T18" fmla="*/ 12 w 158"/>
                <a:gd name="T19" fmla="*/ 17 h 38"/>
                <a:gd name="T20" fmla="*/ 15 w 158"/>
                <a:gd name="T21" fmla="*/ 16 h 38"/>
                <a:gd name="T22" fmla="*/ 18 w 158"/>
                <a:gd name="T23" fmla="*/ 13 h 38"/>
                <a:gd name="T24" fmla="*/ 21 w 158"/>
                <a:gd name="T25" fmla="*/ 11 h 38"/>
                <a:gd name="T26" fmla="*/ 25 w 158"/>
                <a:gd name="T27" fmla="*/ 10 h 38"/>
                <a:gd name="T28" fmla="*/ 28 w 158"/>
                <a:gd name="T29" fmla="*/ 9 h 38"/>
                <a:gd name="T30" fmla="*/ 32 w 158"/>
                <a:gd name="T31" fmla="*/ 8 h 38"/>
                <a:gd name="T32" fmla="*/ 36 w 158"/>
                <a:gd name="T33" fmla="*/ 6 h 38"/>
                <a:gd name="T34" fmla="*/ 40 w 158"/>
                <a:gd name="T35" fmla="*/ 5 h 38"/>
                <a:gd name="T36" fmla="*/ 45 w 158"/>
                <a:gd name="T37" fmla="*/ 4 h 38"/>
                <a:gd name="T38" fmla="*/ 49 w 158"/>
                <a:gd name="T39" fmla="*/ 3 h 38"/>
                <a:gd name="T40" fmla="*/ 54 w 158"/>
                <a:gd name="T41" fmla="*/ 2 h 38"/>
                <a:gd name="T42" fmla="*/ 59 w 158"/>
                <a:gd name="T43" fmla="*/ 1 h 38"/>
                <a:gd name="T44" fmla="*/ 64 w 158"/>
                <a:gd name="T45" fmla="*/ 1 h 38"/>
                <a:gd name="T46" fmla="*/ 68 w 158"/>
                <a:gd name="T47" fmla="*/ 0 h 38"/>
                <a:gd name="T48" fmla="*/ 74 w 158"/>
                <a:gd name="T49" fmla="*/ 0 h 38"/>
                <a:gd name="T50" fmla="*/ 78 w 158"/>
                <a:gd name="T51" fmla="*/ 0 h 38"/>
                <a:gd name="T52" fmla="*/ 84 w 158"/>
                <a:gd name="T53" fmla="*/ 0 h 38"/>
                <a:gd name="T54" fmla="*/ 89 w 158"/>
                <a:gd name="T55" fmla="*/ 0 h 38"/>
                <a:gd name="T56" fmla="*/ 93 w 158"/>
                <a:gd name="T57" fmla="*/ 1 h 38"/>
                <a:gd name="T58" fmla="*/ 98 w 158"/>
                <a:gd name="T59" fmla="*/ 1 h 38"/>
                <a:gd name="T60" fmla="*/ 103 w 158"/>
                <a:gd name="T61" fmla="*/ 2 h 38"/>
                <a:gd name="T62" fmla="*/ 108 w 158"/>
                <a:gd name="T63" fmla="*/ 3 h 38"/>
                <a:gd name="T64" fmla="*/ 112 w 158"/>
                <a:gd name="T65" fmla="*/ 4 h 38"/>
                <a:gd name="T66" fmla="*/ 117 w 158"/>
                <a:gd name="T67" fmla="*/ 5 h 38"/>
                <a:gd name="T68" fmla="*/ 121 w 158"/>
                <a:gd name="T69" fmla="*/ 6 h 38"/>
                <a:gd name="T70" fmla="*/ 125 w 158"/>
                <a:gd name="T71" fmla="*/ 8 h 38"/>
                <a:gd name="T72" fmla="*/ 129 w 158"/>
                <a:gd name="T73" fmla="*/ 9 h 38"/>
                <a:gd name="T74" fmla="*/ 132 w 158"/>
                <a:gd name="T75" fmla="*/ 10 h 38"/>
                <a:gd name="T76" fmla="*/ 136 w 158"/>
                <a:gd name="T77" fmla="*/ 11 h 38"/>
                <a:gd name="T78" fmla="*/ 140 w 158"/>
                <a:gd name="T79" fmla="*/ 13 h 38"/>
                <a:gd name="T80" fmla="*/ 142 w 158"/>
                <a:gd name="T81" fmla="*/ 16 h 38"/>
                <a:gd name="T82" fmla="*/ 145 w 158"/>
                <a:gd name="T83" fmla="*/ 17 h 38"/>
                <a:gd name="T84" fmla="*/ 148 w 158"/>
                <a:gd name="T85" fmla="*/ 19 h 38"/>
                <a:gd name="T86" fmla="*/ 150 w 158"/>
                <a:gd name="T87" fmla="*/ 21 h 38"/>
                <a:gd name="T88" fmla="*/ 152 w 158"/>
                <a:gd name="T89" fmla="*/ 23 h 38"/>
                <a:gd name="T90" fmla="*/ 153 w 158"/>
                <a:gd name="T91" fmla="*/ 25 h 38"/>
                <a:gd name="T92" fmla="*/ 155 w 158"/>
                <a:gd name="T93" fmla="*/ 28 h 38"/>
                <a:gd name="T94" fmla="*/ 156 w 158"/>
                <a:gd name="T95" fmla="*/ 30 h 38"/>
                <a:gd name="T96" fmla="*/ 157 w 158"/>
                <a:gd name="T97" fmla="*/ 32 h 38"/>
                <a:gd name="T98" fmla="*/ 157 w 158"/>
                <a:gd name="T99" fmla="*/ 34 h 38"/>
                <a:gd name="T100" fmla="*/ 157 w 158"/>
                <a:gd name="T101" fmla="*/ 37 h 38"/>
                <a:gd name="T102" fmla="*/ 0 w 158"/>
                <a:gd name="T103" fmla="*/ 37 h 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8"/>
                <a:gd name="T157" fmla="*/ 0 h 38"/>
                <a:gd name="T158" fmla="*/ 158 w 158"/>
                <a:gd name="T159" fmla="*/ 38 h 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8" h="38">
                  <a:moveTo>
                    <a:pt x="0" y="37"/>
                  </a:moveTo>
                  <a:lnTo>
                    <a:pt x="0" y="34"/>
                  </a:lnTo>
                  <a:lnTo>
                    <a:pt x="1" y="32"/>
                  </a:lnTo>
                  <a:lnTo>
                    <a:pt x="2" y="30"/>
                  </a:lnTo>
                  <a:lnTo>
                    <a:pt x="2" y="28"/>
                  </a:lnTo>
                  <a:lnTo>
                    <a:pt x="4" y="25"/>
                  </a:lnTo>
                  <a:lnTo>
                    <a:pt x="5" y="23"/>
                  </a:lnTo>
                  <a:lnTo>
                    <a:pt x="7" y="21"/>
                  </a:lnTo>
                  <a:lnTo>
                    <a:pt x="10" y="19"/>
                  </a:lnTo>
                  <a:lnTo>
                    <a:pt x="12" y="17"/>
                  </a:lnTo>
                  <a:lnTo>
                    <a:pt x="15" y="16"/>
                  </a:lnTo>
                  <a:lnTo>
                    <a:pt x="18" y="13"/>
                  </a:lnTo>
                  <a:lnTo>
                    <a:pt x="21" y="11"/>
                  </a:lnTo>
                  <a:lnTo>
                    <a:pt x="25" y="10"/>
                  </a:lnTo>
                  <a:lnTo>
                    <a:pt x="28" y="9"/>
                  </a:lnTo>
                  <a:lnTo>
                    <a:pt x="32" y="8"/>
                  </a:lnTo>
                  <a:lnTo>
                    <a:pt x="36" y="6"/>
                  </a:lnTo>
                  <a:lnTo>
                    <a:pt x="40" y="5"/>
                  </a:lnTo>
                  <a:lnTo>
                    <a:pt x="45" y="4"/>
                  </a:lnTo>
                  <a:lnTo>
                    <a:pt x="49" y="3"/>
                  </a:lnTo>
                  <a:lnTo>
                    <a:pt x="54" y="2"/>
                  </a:lnTo>
                  <a:lnTo>
                    <a:pt x="59" y="1"/>
                  </a:lnTo>
                  <a:lnTo>
                    <a:pt x="64" y="1"/>
                  </a:lnTo>
                  <a:lnTo>
                    <a:pt x="68" y="0"/>
                  </a:lnTo>
                  <a:lnTo>
                    <a:pt x="74" y="0"/>
                  </a:lnTo>
                  <a:lnTo>
                    <a:pt x="78" y="0"/>
                  </a:lnTo>
                  <a:lnTo>
                    <a:pt x="84" y="0"/>
                  </a:lnTo>
                  <a:lnTo>
                    <a:pt x="89" y="0"/>
                  </a:lnTo>
                  <a:lnTo>
                    <a:pt x="93" y="1"/>
                  </a:lnTo>
                  <a:lnTo>
                    <a:pt x="98" y="1"/>
                  </a:lnTo>
                  <a:lnTo>
                    <a:pt x="103" y="2"/>
                  </a:lnTo>
                  <a:lnTo>
                    <a:pt x="108" y="3"/>
                  </a:lnTo>
                  <a:lnTo>
                    <a:pt x="112" y="4"/>
                  </a:lnTo>
                  <a:lnTo>
                    <a:pt x="117" y="5"/>
                  </a:lnTo>
                  <a:lnTo>
                    <a:pt x="121" y="6"/>
                  </a:lnTo>
                  <a:lnTo>
                    <a:pt x="125" y="8"/>
                  </a:lnTo>
                  <a:lnTo>
                    <a:pt x="129" y="9"/>
                  </a:lnTo>
                  <a:lnTo>
                    <a:pt x="132" y="10"/>
                  </a:lnTo>
                  <a:lnTo>
                    <a:pt x="136" y="11"/>
                  </a:lnTo>
                  <a:lnTo>
                    <a:pt x="140" y="13"/>
                  </a:lnTo>
                  <a:lnTo>
                    <a:pt x="142" y="16"/>
                  </a:lnTo>
                  <a:lnTo>
                    <a:pt x="145" y="17"/>
                  </a:lnTo>
                  <a:lnTo>
                    <a:pt x="148" y="19"/>
                  </a:lnTo>
                  <a:lnTo>
                    <a:pt x="150" y="21"/>
                  </a:lnTo>
                  <a:lnTo>
                    <a:pt x="152" y="23"/>
                  </a:lnTo>
                  <a:lnTo>
                    <a:pt x="153" y="25"/>
                  </a:lnTo>
                  <a:lnTo>
                    <a:pt x="155" y="28"/>
                  </a:lnTo>
                  <a:lnTo>
                    <a:pt x="156" y="30"/>
                  </a:lnTo>
                  <a:lnTo>
                    <a:pt x="157" y="32"/>
                  </a:lnTo>
                  <a:lnTo>
                    <a:pt x="157" y="34"/>
                  </a:lnTo>
                  <a:lnTo>
                    <a:pt x="157" y="37"/>
                  </a:lnTo>
                  <a:lnTo>
                    <a:pt x="0" y="37"/>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3607" name="Line 78"/>
            <p:cNvSpPr>
              <a:spLocks noChangeShapeType="1"/>
            </p:cNvSpPr>
            <p:nvPr/>
          </p:nvSpPr>
          <p:spPr bwMode="auto">
            <a:xfrm>
              <a:off x="4019" y="2801"/>
              <a:ext cx="15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608" name="Line 79"/>
            <p:cNvSpPr>
              <a:spLocks noChangeShapeType="1"/>
            </p:cNvSpPr>
            <p:nvPr/>
          </p:nvSpPr>
          <p:spPr bwMode="auto">
            <a:xfrm>
              <a:off x="4098" y="2806"/>
              <a:ext cx="0" cy="7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609" name="Freeform 80"/>
            <p:cNvSpPr>
              <a:spLocks/>
            </p:cNvSpPr>
            <p:nvPr/>
          </p:nvSpPr>
          <p:spPr bwMode="auto">
            <a:xfrm>
              <a:off x="4098" y="2849"/>
              <a:ext cx="98" cy="77"/>
            </a:xfrm>
            <a:custGeom>
              <a:avLst/>
              <a:gdLst>
                <a:gd name="T0" fmla="*/ 97 w 98"/>
                <a:gd name="T1" fmla="*/ 0 h 77"/>
                <a:gd name="T2" fmla="*/ 97 w 98"/>
                <a:gd name="T3" fmla="*/ 76 h 77"/>
                <a:gd name="T4" fmla="*/ 0 w 98"/>
                <a:gd name="T5" fmla="*/ 38 h 77"/>
                <a:gd name="T6" fmla="*/ 97 w 98"/>
                <a:gd name="T7" fmla="*/ 0 h 77"/>
                <a:gd name="T8" fmla="*/ 0 60000 65536"/>
                <a:gd name="T9" fmla="*/ 0 60000 65536"/>
                <a:gd name="T10" fmla="*/ 0 60000 65536"/>
                <a:gd name="T11" fmla="*/ 0 60000 65536"/>
                <a:gd name="T12" fmla="*/ 0 w 98"/>
                <a:gd name="T13" fmla="*/ 0 h 77"/>
                <a:gd name="T14" fmla="*/ 98 w 98"/>
                <a:gd name="T15" fmla="*/ 77 h 77"/>
              </a:gdLst>
              <a:ahLst/>
              <a:cxnLst>
                <a:cxn ang="T8">
                  <a:pos x="T0" y="T1"/>
                </a:cxn>
                <a:cxn ang="T9">
                  <a:pos x="T2" y="T3"/>
                </a:cxn>
                <a:cxn ang="T10">
                  <a:pos x="T4" y="T5"/>
                </a:cxn>
                <a:cxn ang="T11">
                  <a:pos x="T6" y="T7"/>
                </a:cxn>
              </a:cxnLst>
              <a:rect l="T12" t="T13" r="T14" b="T15"/>
              <a:pathLst>
                <a:path w="98" h="77">
                  <a:moveTo>
                    <a:pt x="97" y="0"/>
                  </a:moveTo>
                  <a:lnTo>
                    <a:pt x="97" y="76"/>
                  </a:lnTo>
                  <a:lnTo>
                    <a:pt x="0" y="38"/>
                  </a:lnTo>
                  <a:lnTo>
                    <a:pt x="97"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3610" name="Freeform 81"/>
            <p:cNvSpPr>
              <a:spLocks/>
            </p:cNvSpPr>
            <p:nvPr/>
          </p:nvSpPr>
          <p:spPr bwMode="auto">
            <a:xfrm>
              <a:off x="3999" y="2850"/>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grpSp>
        <p:nvGrpSpPr>
          <p:cNvPr id="63504" name="Group 82"/>
          <p:cNvGrpSpPr>
            <a:grpSpLocks/>
          </p:cNvGrpSpPr>
          <p:nvPr/>
        </p:nvGrpSpPr>
        <p:grpSpPr bwMode="auto">
          <a:xfrm>
            <a:off x="5078413" y="2047875"/>
            <a:ext cx="541337" cy="339725"/>
            <a:chOff x="3199" y="1209"/>
            <a:chExt cx="341" cy="214"/>
          </a:xfrm>
        </p:grpSpPr>
        <p:sp>
          <p:nvSpPr>
            <p:cNvPr id="63548" name="Freeform 83"/>
            <p:cNvSpPr>
              <a:spLocks/>
            </p:cNvSpPr>
            <p:nvPr/>
          </p:nvSpPr>
          <p:spPr bwMode="auto">
            <a:xfrm>
              <a:off x="3331"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49" name="Freeform 84"/>
            <p:cNvSpPr>
              <a:spLocks/>
            </p:cNvSpPr>
            <p:nvPr/>
          </p:nvSpPr>
          <p:spPr bwMode="auto">
            <a:xfrm>
              <a:off x="3342"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0" name="Freeform 85"/>
            <p:cNvSpPr>
              <a:spLocks/>
            </p:cNvSpPr>
            <p:nvPr/>
          </p:nvSpPr>
          <p:spPr bwMode="auto">
            <a:xfrm>
              <a:off x="3353"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1" name="Freeform 86"/>
            <p:cNvSpPr>
              <a:spLocks/>
            </p:cNvSpPr>
            <p:nvPr/>
          </p:nvSpPr>
          <p:spPr bwMode="auto">
            <a:xfrm>
              <a:off x="3363"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2" name="Freeform 87"/>
            <p:cNvSpPr>
              <a:spLocks/>
            </p:cNvSpPr>
            <p:nvPr/>
          </p:nvSpPr>
          <p:spPr bwMode="auto">
            <a:xfrm>
              <a:off x="3374"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3" name="Freeform 88"/>
            <p:cNvSpPr>
              <a:spLocks/>
            </p:cNvSpPr>
            <p:nvPr/>
          </p:nvSpPr>
          <p:spPr bwMode="auto">
            <a:xfrm>
              <a:off x="3385"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4" name="Freeform 89"/>
            <p:cNvSpPr>
              <a:spLocks/>
            </p:cNvSpPr>
            <p:nvPr/>
          </p:nvSpPr>
          <p:spPr bwMode="auto">
            <a:xfrm>
              <a:off x="3395"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5" name="Freeform 90"/>
            <p:cNvSpPr>
              <a:spLocks/>
            </p:cNvSpPr>
            <p:nvPr/>
          </p:nvSpPr>
          <p:spPr bwMode="auto">
            <a:xfrm>
              <a:off x="3406"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6" name="Freeform 91"/>
            <p:cNvSpPr>
              <a:spLocks/>
            </p:cNvSpPr>
            <p:nvPr/>
          </p:nvSpPr>
          <p:spPr bwMode="auto">
            <a:xfrm>
              <a:off x="3249" y="1209"/>
              <a:ext cx="230" cy="143"/>
            </a:xfrm>
            <a:custGeom>
              <a:avLst/>
              <a:gdLst>
                <a:gd name="T0" fmla="*/ 0 w 230"/>
                <a:gd name="T1" fmla="*/ 0 h 143"/>
                <a:gd name="T2" fmla="*/ 229 w 230"/>
                <a:gd name="T3" fmla="*/ 0 h 143"/>
                <a:gd name="T4" fmla="*/ 229 w 230"/>
                <a:gd name="T5" fmla="*/ 142 h 143"/>
                <a:gd name="T6" fmla="*/ 0 w 230"/>
                <a:gd name="T7" fmla="*/ 142 h 143"/>
                <a:gd name="T8" fmla="*/ 0 w 230"/>
                <a:gd name="T9" fmla="*/ 0 h 143"/>
                <a:gd name="T10" fmla="*/ 0 60000 65536"/>
                <a:gd name="T11" fmla="*/ 0 60000 65536"/>
                <a:gd name="T12" fmla="*/ 0 60000 65536"/>
                <a:gd name="T13" fmla="*/ 0 60000 65536"/>
                <a:gd name="T14" fmla="*/ 0 60000 65536"/>
                <a:gd name="T15" fmla="*/ 0 w 230"/>
                <a:gd name="T16" fmla="*/ 0 h 143"/>
                <a:gd name="T17" fmla="*/ 230 w 230"/>
                <a:gd name="T18" fmla="*/ 143 h 143"/>
              </a:gdLst>
              <a:ahLst/>
              <a:cxnLst>
                <a:cxn ang="T10">
                  <a:pos x="T0" y="T1"/>
                </a:cxn>
                <a:cxn ang="T11">
                  <a:pos x="T2" y="T3"/>
                </a:cxn>
                <a:cxn ang="T12">
                  <a:pos x="T4" y="T5"/>
                </a:cxn>
                <a:cxn ang="T13">
                  <a:pos x="T6" y="T7"/>
                </a:cxn>
                <a:cxn ang="T14">
                  <a:pos x="T8" y="T9"/>
                </a:cxn>
              </a:cxnLst>
              <a:rect l="T15" t="T16" r="T17" b="T18"/>
              <a:pathLst>
                <a:path w="230" h="143">
                  <a:moveTo>
                    <a:pt x="0" y="0"/>
                  </a:moveTo>
                  <a:lnTo>
                    <a:pt x="229" y="0"/>
                  </a:lnTo>
                  <a:lnTo>
                    <a:pt x="229"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7" name="Freeform 92"/>
            <p:cNvSpPr>
              <a:spLocks/>
            </p:cNvSpPr>
            <p:nvPr/>
          </p:nvSpPr>
          <p:spPr bwMode="auto">
            <a:xfrm>
              <a:off x="3267" y="1227"/>
              <a:ext cx="194" cy="105"/>
            </a:xfrm>
            <a:custGeom>
              <a:avLst/>
              <a:gdLst>
                <a:gd name="T0" fmla="*/ 0 w 194"/>
                <a:gd name="T1" fmla="*/ 104 h 105"/>
                <a:gd name="T2" fmla="*/ 0 w 194"/>
                <a:gd name="T3" fmla="*/ 0 h 105"/>
                <a:gd name="T4" fmla="*/ 193 w 194"/>
                <a:gd name="T5" fmla="*/ 0 h 105"/>
                <a:gd name="T6" fmla="*/ 193 w 194"/>
                <a:gd name="T7" fmla="*/ 104 h 105"/>
                <a:gd name="T8" fmla="*/ 0 w 194"/>
                <a:gd name="T9" fmla="*/ 104 h 105"/>
                <a:gd name="T10" fmla="*/ 0 60000 65536"/>
                <a:gd name="T11" fmla="*/ 0 60000 65536"/>
                <a:gd name="T12" fmla="*/ 0 60000 65536"/>
                <a:gd name="T13" fmla="*/ 0 60000 65536"/>
                <a:gd name="T14" fmla="*/ 0 60000 65536"/>
                <a:gd name="T15" fmla="*/ 0 w 194"/>
                <a:gd name="T16" fmla="*/ 0 h 105"/>
                <a:gd name="T17" fmla="*/ 194 w 194"/>
                <a:gd name="T18" fmla="*/ 105 h 105"/>
              </a:gdLst>
              <a:ahLst/>
              <a:cxnLst>
                <a:cxn ang="T10">
                  <a:pos x="T0" y="T1"/>
                </a:cxn>
                <a:cxn ang="T11">
                  <a:pos x="T2" y="T3"/>
                </a:cxn>
                <a:cxn ang="T12">
                  <a:pos x="T4" y="T5"/>
                </a:cxn>
                <a:cxn ang="T13">
                  <a:pos x="T6" y="T7"/>
                </a:cxn>
                <a:cxn ang="T14">
                  <a:pos x="T8" y="T9"/>
                </a:cxn>
              </a:cxnLst>
              <a:rect l="T15" t="T16" r="T17" b="T18"/>
              <a:pathLst>
                <a:path w="194" h="105">
                  <a:moveTo>
                    <a:pt x="0" y="104"/>
                  </a:moveTo>
                  <a:lnTo>
                    <a:pt x="0" y="0"/>
                  </a:lnTo>
                  <a:lnTo>
                    <a:pt x="193" y="0"/>
                  </a:lnTo>
                  <a:lnTo>
                    <a:pt x="193"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8" name="Freeform 93"/>
            <p:cNvSpPr>
              <a:spLocks/>
            </p:cNvSpPr>
            <p:nvPr/>
          </p:nvSpPr>
          <p:spPr bwMode="auto">
            <a:xfrm>
              <a:off x="3256" y="1357"/>
              <a:ext cx="217" cy="17"/>
            </a:xfrm>
            <a:custGeom>
              <a:avLst/>
              <a:gdLst>
                <a:gd name="T0" fmla="*/ 0 w 217"/>
                <a:gd name="T1" fmla="*/ 0 h 17"/>
                <a:gd name="T2" fmla="*/ 0 w 217"/>
                <a:gd name="T3" fmla="*/ 16 h 17"/>
                <a:gd name="T4" fmla="*/ 216 w 217"/>
                <a:gd name="T5" fmla="*/ 16 h 17"/>
                <a:gd name="T6" fmla="*/ 216 w 217"/>
                <a:gd name="T7" fmla="*/ 0 h 17"/>
                <a:gd name="T8" fmla="*/ 0 w 217"/>
                <a:gd name="T9" fmla="*/ 0 h 17"/>
                <a:gd name="T10" fmla="*/ 0 60000 65536"/>
                <a:gd name="T11" fmla="*/ 0 60000 65536"/>
                <a:gd name="T12" fmla="*/ 0 60000 65536"/>
                <a:gd name="T13" fmla="*/ 0 60000 65536"/>
                <a:gd name="T14" fmla="*/ 0 60000 65536"/>
                <a:gd name="T15" fmla="*/ 0 w 217"/>
                <a:gd name="T16" fmla="*/ 0 h 17"/>
                <a:gd name="T17" fmla="*/ 217 w 217"/>
                <a:gd name="T18" fmla="*/ 17 h 17"/>
              </a:gdLst>
              <a:ahLst/>
              <a:cxnLst>
                <a:cxn ang="T10">
                  <a:pos x="T0" y="T1"/>
                </a:cxn>
                <a:cxn ang="T11">
                  <a:pos x="T2" y="T3"/>
                </a:cxn>
                <a:cxn ang="T12">
                  <a:pos x="T4" y="T5"/>
                </a:cxn>
                <a:cxn ang="T13">
                  <a:pos x="T6" y="T7"/>
                </a:cxn>
                <a:cxn ang="T14">
                  <a:pos x="T8" y="T9"/>
                </a:cxn>
              </a:cxnLst>
              <a:rect l="T15" t="T16" r="T17" b="T18"/>
              <a:pathLst>
                <a:path w="217" h="17">
                  <a:moveTo>
                    <a:pt x="0" y="0"/>
                  </a:moveTo>
                  <a:lnTo>
                    <a:pt x="0" y="16"/>
                  </a:lnTo>
                  <a:lnTo>
                    <a:pt x="216" y="16"/>
                  </a:lnTo>
                  <a:lnTo>
                    <a:pt x="216"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9" name="Freeform 94"/>
            <p:cNvSpPr>
              <a:spLocks/>
            </p:cNvSpPr>
            <p:nvPr/>
          </p:nvSpPr>
          <p:spPr bwMode="auto">
            <a:xfrm>
              <a:off x="3264" y="1224"/>
              <a:ext cx="17" cy="112"/>
            </a:xfrm>
            <a:custGeom>
              <a:avLst/>
              <a:gdLst>
                <a:gd name="T0" fmla="*/ 0 w 17"/>
                <a:gd name="T1" fmla="*/ 0 h 112"/>
                <a:gd name="T2" fmla="*/ 16 w 17"/>
                <a:gd name="T3" fmla="*/ 7 h 112"/>
                <a:gd name="T4" fmla="*/ 16 w 17"/>
                <a:gd name="T5" fmla="*/ 10 h 112"/>
                <a:gd name="T6" fmla="*/ 12 w 17"/>
                <a:gd name="T7" fmla="*/ 21 h 112"/>
                <a:gd name="T8" fmla="*/ 12 w 17"/>
                <a:gd name="T9" fmla="*/ 33 h 112"/>
                <a:gd name="T10" fmla="*/ 9 w 17"/>
                <a:gd name="T11" fmla="*/ 44 h 112"/>
                <a:gd name="T12" fmla="*/ 9 w 17"/>
                <a:gd name="T13" fmla="*/ 55 h 112"/>
                <a:gd name="T14" fmla="*/ 9 w 17"/>
                <a:gd name="T15" fmla="*/ 67 h 112"/>
                <a:gd name="T16" fmla="*/ 12 w 17"/>
                <a:gd name="T17" fmla="*/ 79 h 112"/>
                <a:gd name="T18" fmla="*/ 12 w 17"/>
                <a:gd name="T19" fmla="*/ 90 h 112"/>
                <a:gd name="T20" fmla="*/ 16 w 17"/>
                <a:gd name="T21" fmla="*/ 102 h 112"/>
                <a:gd name="T22" fmla="*/ 16 w 17"/>
                <a:gd name="T23" fmla="*/ 104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2" y="21"/>
                  </a:lnTo>
                  <a:lnTo>
                    <a:pt x="12" y="33"/>
                  </a:lnTo>
                  <a:lnTo>
                    <a:pt x="9" y="44"/>
                  </a:lnTo>
                  <a:lnTo>
                    <a:pt x="9" y="55"/>
                  </a:lnTo>
                  <a:lnTo>
                    <a:pt x="9" y="67"/>
                  </a:lnTo>
                  <a:lnTo>
                    <a:pt x="12" y="79"/>
                  </a:lnTo>
                  <a:lnTo>
                    <a:pt x="12" y="90"/>
                  </a:lnTo>
                  <a:lnTo>
                    <a:pt x="16" y="102"/>
                  </a:lnTo>
                  <a:lnTo>
                    <a:pt x="16" y="104"/>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0" name="Freeform 95"/>
            <p:cNvSpPr>
              <a:spLocks/>
            </p:cNvSpPr>
            <p:nvPr/>
          </p:nvSpPr>
          <p:spPr bwMode="auto">
            <a:xfrm>
              <a:off x="3459" y="1224"/>
              <a:ext cx="17" cy="112"/>
            </a:xfrm>
            <a:custGeom>
              <a:avLst/>
              <a:gdLst>
                <a:gd name="T0" fmla="*/ 16 w 17"/>
                <a:gd name="T1" fmla="*/ 0 h 112"/>
                <a:gd name="T2" fmla="*/ 0 w 17"/>
                <a:gd name="T3" fmla="*/ 7 h 112"/>
                <a:gd name="T4" fmla="*/ 0 w 17"/>
                <a:gd name="T5" fmla="*/ 10 h 112"/>
                <a:gd name="T6" fmla="*/ 0 w 17"/>
                <a:gd name="T7" fmla="*/ 21 h 112"/>
                <a:gd name="T8" fmla="*/ 3 w 17"/>
                <a:gd name="T9" fmla="*/ 33 h 112"/>
                <a:gd name="T10" fmla="*/ 3 w 17"/>
                <a:gd name="T11" fmla="*/ 44 h 112"/>
                <a:gd name="T12" fmla="*/ 3 w 17"/>
                <a:gd name="T13" fmla="*/ 55 h 112"/>
                <a:gd name="T14" fmla="*/ 3 w 17"/>
                <a:gd name="T15" fmla="*/ 67 h 112"/>
                <a:gd name="T16" fmla="*/ 3 w 17"/>
                <a:gd name="T17" fmla="*/ 79 h 112"/>
                <a:gd name="T18" fmla="*/ 0 w 17"/>
                <a:gd name="T19" fmla="*/ 90 h 112"/>
                <a:gd name="T20" fmla="*/ 0 w 17"/>
                <a:gd name="T21" fmla="*/ 102 h 112"/>
                <a:gd name="T22" fmla="*/ 0 w 17"/>
                <a:gd name="T23" fmla="*/ 104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0" y="21"/>
                  </a:lnTo>
                  <a:lnTo>
                    <a:pt x="3" y="33"/>
                  </a:lnTo>
                  <a:lnTo>
                    <a:pt x="3" y="44"/>
                  </a:lnTo>
                  <a:lnTo>
                    <a:pt x="3" y="55"/>
                  </a:lnTo>
                  <a:lnTo>
                    <a:pt x="3" y="67"/>
                  </a:lnTo>
                  <a:lnTo>
                    <a:pt x="3" y="79"/>
                  </a:lnTo>
                  <a:lnTo>
                    <a:pt x="0" y="90"/>
                  </a:lnTo>
                  <a:lnTo>
                    <a:pt x="0" y="102"/>
                  </a:lnTo>
                  <a:lnTo>
                    <a:pt x="0" y="104"/>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1" name="Freeform 96"/>
            <p:cNvSpPr>
              <a:spLocks/>
            </p:cNvSpPr>
            <p:nvPr/>
          </p:nvSpPr>
          <p:spPr bwMode="auto">
            <a:xfrm>
              <a:off x="3264" y="1335"/>
              <a:ext cx="201" cy="1"/>
            </a:xfrm>
            <a:custGeom>
              <a:avLst/>
              <a:gdLst>
                <a:gd name="T0" fmla="*/ 0 w 201"/>
                <a:gd name="T1" fmla="*/ 0 h 1"/>
                <a:gd name="T2" fmla="*/ 13 w 201"/>
                <a:gd name="T3" fmla="*/ 0 h 1"/>
                <a:gd name="T4" fmla="*/ 35 w 201"/>
                <a:gd name="T5" fmla="*/ 0 h 1"/>
                <a:gd name="T6" fmla="*/ 56 w 201"/>
                <a:gd name="T7" fmla="*/ 0 h 1"/>
                <a:gd name="T8" fmla="*/ 78 w 201"/>
                <a:gd name="T9" fmla="*/ 0 h 1"/>
                <a:gd name="T10" fmla="*/ 100 w 201"/>
                <a:gd name="T11" fmla="*/ 0 h 1"/>
                <a:gd name="T12" fmla="*/ 122 w 201"/>
                <a:gd name="T13" fmla="*/ 0 h 1"/>
                <a:gd name="T14" fmla="*/ 145 w 201"/>
                <a:gd name="T15" fmla="*/ 0 h 1"/>
                <a:gd name="T16" fmla="*/ 167 w 201"/>
                <a:gd name="T17" fmla="*/ 0 h 1"/>
                <a:gd name="T18" fmla="*/ 188 w 201"/>
                <a:gd name="T19" fmla="*/ 0 h 1"/>
                <a:gd name="T20" fmla="*/ 200 w 201"/>
                <a:gd name="T21" fmla="*/ 0 h 1"/>
                <a:gd name="T22" fmla="*/ 0 w 201"/>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1"/>
                <a:gd name="T37" fmla="*/ 0 h 1"/>
                <a:gd name="T38" fmla="*/ 201 w 201"/>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1" h="1">
                  <a:moveTo>
                    <a:pt x="0" y="0"/>
                  </a:moveTo>
                  <a:lnTo>
                    <a:pt x="13" y="0"/>
                  </a:lnTo>
                  <a:lnTo>
                    <a:pt x="35" y="0"/>
                  </a:lnTo>
                  <a:lnTo>
                    <a:pt x="56" y="0"/>
                  </a:lnTo>
                  <a:lnTo>
                    <a:pt x="78" y="0"/>
                  </a:lnTo>
                  <a:lnTo>
                    <a:pt x="100" y="0"/>
                  </a:lnTo>
                  <a:lnTo>
                    <a:pt x="122" y="0"/>
                  </a:lnTo>
                  <a:lnTo>
                    <a:pt x="145" y="0"/>
                  </a:lnTo>
                  <a:lnTo>
                    <a:pt x="167" y="0"/>
                  </a:lnTo>
                  <a:lnTo>
                    <a:pt x="188" y="0"/>
                  </a:lnTo>
                  <a:lnTo>
                    <a:pt x="200" y="0"/>
                  </a:lnTo>
                  <a:lnTo>
                    <a:pt x="0" y="0"/>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2" name="Freeform 97"/>
            <p:cNvSpPr>
              <a:spLocks/>
            </p:cNvSpPr>
            <p:nvPr/>
          </p:nvSpPr>
          <p:spPr bwMode="auto">
            <a:xfrm>
              <a:off x="3264" y="1224"/>
              <a:ext cx="201" cy="1"/>
            </a:xfrm>
            <a:custGeom>
              <a:avLst/>
              <a:gdLst>
                <a:gd name="T0" fmla="*/ 0 w 201"/>
                <a:gd name="T1" fmla="*/ 0 h 1"/>
                <a:gd name="T2" fmla="*/ 13 w 201"/>
                <a:gd name="T3" fmla="*/ 0 h 1"/>
                <a:gd name="T4" fmla="*/ 35 w 201"/>
                <a:gd name="T5" fmla="*/ 0 h 1"/>
                <a:gd name="T6" fmla="*/ 56 w 201"/>
                <a:gd name="T7" fmla="*/ 0 h 1"/>
                <a:gd name="T8" fmla="*/ 78 w 201"/>
                <a:gd name="T9" fmla="*/ 0 h 1"/>
                <a:gd name="T10" fmla="*/ 100 w 201"/>
                <a:gd name="T11" fmla="*/ 0 h 1"/>
                <a:gd name="T12" fmla="*/ 122 w 201"/>
                <a:gd name="T13" fmla="*/ 0 h 1"/>
                <a:gd name="T14" fmla="*/ 145 w 201"/>
                <a:gd name="T15" fmla="*/ 0 h 1"/>
                <a:gd name="T16" fmla="*/ 167 w 201"/>
                <a:gd name="T17" fmla="*/ 0 h 1"/>
                <a:gd name="T18" fmla="*/ 188 w 201"/>
                <a:gd name="T19" fmla="*/ 0 h 1"/>
                <a:gd name="T20" fmla="*/ 200 w 201"/>
                <a:gd name="T21" fmla="*/ 0 h 1"/>
                <a:gd name="T22" fmla="*/ 0 w 201"/>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1"/>
                <a:gd name="T37" fmla="*/ 0 h 1"/>
                <a:gd name="T38" fmla="*/ 201 w 201"/>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1" h="1">
                  <a:moveTo>
                    <a:pt x="0" y="0"/>
                  </a:moveTo>
                  <a:lnTo>
                    <a:pt x="13" y="0"/>
                  </a:lnTo>
                  <a:lnTo>
                    <a:pt x="35" y="0"/>
                  </a:lnTo>
                  <a:lnTo>
                    <a:pt x="56" y="0"/>
                  </a:lnTo>
                  <a:lnTo>
                    <a:pt x="78" y="0"/>
                  </a:lnTo>
                  <a:lnTo>
                    <a:pt x="100" y="0"/>
                  </a:lnTo>
                  <a:lnTo>
                    <a:pt x="122" y="0"/>
                  </a:lnTo>
                  <a:lnTo>
                    <a:pt x="145" y="0"/>
                  </a:lnTo>
                  <a:lnTo>
                    <a:pt x="167" y="0"/>
                  </a:lnTo>
                  <a:lnTo>
                    <a:pt x="188" y="0"/>
                  </a:lnTo>
                  <a:lnTo>
                    <a:pt x="200"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3" name="Freeform 98"/>
            <p:cNvSpPr>
              <a:spLocks/>
            </p:cNvSpPr>
            <p:nvPr/>
          </p:nvSpPr>
          <p:spPr bwMode="auto">
            <a:xfrm>
              <a:off x="3264" y="1224"/>
              <a:ext cx="209" cy="120"/>
            </a:xfrm>
            <a:custGeom>
              <a:avLst/>
              <a:gdLst>
                <a:gd name="T0" fmla="*/ 208 w 209"/>
                <a:gd name="T1" fmla="*/ 0 h 120"/>
                <a:gd name="T2" fmla="*/ 0 w 209"/>
                <a:gd name="T3" fmla="*/ 0 h 120"/>
                <a:gd name="T4" fmla="*/ 0 w 209"/>
                <a:gd name="T5" fmla="*/ 119 h 120"/>
                <a:gd name="T6" fmla="*/ 208 w 209"/>
                <a:gd name="T7" fmla="*/ 119 h 120"/>
                <a:gd name="T8" fmla="*/ 208 w 209"/>
                <a:gd name="T9" fmla="*/ 0 h 120"/>
                <a:gd name="T10" fmla="*/ 0 60000 65536"/>
                <a:gd name="T11" fmla="*/ 0 60000 65536"/>
                <a:gd name="T12" fmla="*/ 0 60000 65536"/>
                <a:gd name="T13" fmla="*/ 0 60000 65536"/>
                <a:gd name="T14" fmla="*/ 0 60000 65536"/>
                <a:gd name="T15" fmla="*/ 0 w 209"/>
                <a:gd name="T16" fmla="*/ 0 h 120"/>
                <a:gd name="T17" fmla="*/ 209 w 209"/>
                <a:gd name="T18" fmla="*/ 120 h 120"/>
              </a:gdLst>
              <a:ahLst/>
              <a:cxnLst>
                <a:cxn ang="T10">
                  <a:pos x="T0" y="T1"/>
                </a:cxn>
                <a:cxn ang="T11">
                  <a:pos x="T2" y="T3"/>
                </a:cxn>
                <a:cxn ang="T12">
                  <a:pos x="T4" y="T5"/>
                </a:cxn>
                <a:cxn ang="T13">
                  <a:pos x="T6" y="T7"/>
                </a:cxn>
                <a:cxn ang="T14">
                  <a:pos x="T8" y="T9"/>
                </a:cxn>
              </a:cxnLst>
              <a:rect l="T15" t="T16" r="T17" b="T18"/>
              <a:pathLst>
                <a:path w="209" h="120">
                  <a:moveTo>
                    <a:pt x="208" y="0"/>
                  </a:moveTo>
                  <a:lnTo>
                    <a:pt x="0" y="0"/>
                  </a:lnTo>
                  <a:lnTo>
                    <a:pt x="0" y="119"/>
                  </a:lnTo>
                  <a:lnTo>
                    <a:pt x="208" y="119"/>
                  </a:lnTo>
                  <a:lnTo>
                    <a:pt x="208"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564" name="Freeform 99"/>
            <p:cNvSpPr>
              <a:spLocks/>
            </p:cNvSpPr>
            <p:nvPr/>
          </p:nvSpPr>
          <p:spPr bwMode="auto">
            <a:xfrm>
              <a:off x="3199" y="1373"/>
              <a:ext cx="341" cy="28"/>
            </a:xfrm>
            <a:custGeom>
              <a:avLst/>
              <a:gdLst>
                <a:gd name="T0" fmla="*/ 22 w 341"/>
                <a:gd name="T1" fmla="*/ 0 h 28"/>
                <a:gd name="T2" fmla="*/ 315 w 341"/>
                <a:gd name="T3" fmla="*/ 0 h 28"/>
                <a:gd name="T4" fmla="*/ 340 w 341"/>
                <a:gd name="T5" fmla="*/ 27 h 28"/>
                <a:gd name="T6" fmla="*/ 0 w 341"/>
                <a:gd name="T7" fmla="*/ 27 h 28"/>
                <a:gd name="T8" fmla="*/ 22 w 341"/>
                <a:gd name="T9" fmla="*/ 0 h 28"/>
                <a:gd name="T10" fmla="*/ 0 60000 65536"/>
                <a:gd name="T11" fmla="*/ 0 60000 65536"/>
                <a:gd name="T12" fmla="*/ 0 60000 65536"/>
                <a:gd name="T13" fmla="*/ 0 60000 65536"/>
                <a:gd name="T14" fmla="*/ 0 60000 65536"/>
                <a:gd name="T15" fmla="*/ 0 w 341"/>
                <a:gd name="T16" fmla="*/ 0 h 28"/>
                <a:gd name="T17" fmla="*/ 341 w 341"/>
                <a:gd name="T18" fmla="*/ 28 h 28"/>
              </a:gdLst>
              <a:ahLst/>
              <a:cxnLst>
                <a:cxn ang="T10">
                  <a:pos x="T0" y="T1"/>
                </a:cxn>
                <a:cxn ang="T11">
                  <a:pos x="T2" y="T3"/>
                </a:cxn>
                <a:cxn ang="T12">
                  <a:pos x="T4" y="T5"/>
                </a:cxn>
                <a:cxn ang="T13">
                  <a:pos x="T6" y="T7"/>
                </a:cxn>
                <a:cxn ang="T14">
                  <a:pos x="T8" y="T9"/>
                </a:cxn>
              </a:cxnLst>
              <a:rect l="T15" t="T16" r="T17" b="T18"/>
              <a:pathLst>
                <a:path w="341" h="28">
                  <a:moveTo>
                    <a:pt x="22" y="0"/>
                  </a:moveTo>
                  <a:lnTo>
                    <a:pt x="315" y="0"/>
                  </a:lnTo>
                  <a:lnTo>
                    <a:pt x="340" y="27"/>
                  </a:lnTo>
                  <a:lnTo>
                    <a:pt x="0" y="27"/>
                  </a:lnTo>
                  <a:lnTo>
                    <a:pt x="22"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5" name="Freeform 100"/>
            <p:cNvSpPr>
              <a:spLocks/>
            </p:cNvSpPr>
            <p:nvPr/>
          </p:nvSpPr>
          <p:spPr bwMode="auto">
            <a:xfrm>
              <a:off x="3199" y="1406"/>
              <a:ext cx="341" cy="17"/>
            </a:xfrm>
            <a:custGeom>
              <a:avLst/>
              <a:gdLst>
                <a:gd name="T0" fmla="*/ 0 w 341"/>
                <a:gd name="T1" fmla="*/ 16 h 17"/>
                <a:gd name="T2" fmla="*/ 340 w 341"/>
                <a:gd name="T3" fmla="*/ 16 h 17"/>
                <a:gd name="T4" fmla="*/ 340 w 341"/>
                <a:gd name="T5" fmla="*/ 0 h 17"/>
                <a:gd name="T6" fmla="*/ 0 w 341"/>
                <a:gd name="T7" fmla="*/ 0 h 17"/>
                <a:gd name="T8" fmla="*/ 0 w 341"/>
                <a:gd name="T9" fmla="*/ 16 h 17"/>
                <a:gd name="T10" fmla="*/ 0 60000 65536"/>
                <a:gd name="T11" fmla="*/ 0 60000 65536"/>
                <a:gd name="T12" fmla="*/ 0 60000 65536"/>
                <a:gd name="T13" fmla="*/ 0 60000 65536"/>
                <a:gd name="T14" fmla="*/ 0 60000 65536"/>
                <a:gd name="T15" fmla="*/ 0 w 341"/>
                <a:gd name="T16" fmla="*/ 0 h 17"/>
                <a:gd name="T17" fmla="*/ 341 w 341"/>
                <a:gd name="T18" fmla="*/ 17 h 17"/>
              </a:gdLst>
              <a:ahLst/>
              <a:cxnLst>
                <a:cxn ang="T10">
                  <a:pos x="T0" y="T1"/>
                </a:cxn>
                <a:cxn ang="T11">
                  <a:pos x="T2" y="T3"/>
                </a:cxn>
                <a:cxn ang="T12">
                  <a:pos x="T4" y="T5"/>
                </a:cxn>
                <a:cxn ang="T13">
                  <a:pos x="T6" y="T7"/>
                </a:cxn>
                <a:cxn ang="T14">
                  <a:pos x="T8" y="T9"/>
                </a:cxn>
              </a:cxnLst>
              <a:rect l="T15" t="T16" r="T17" b="T18"/>
              <a:pathLst>
                <a:path w="341" h="17">
                  <a:moveTo>
                    <a:pt x="0" y="16"/>
                  </a:moveTo>
                  <a:lnTo>
                    <a:pt x="340" y="16"/>
                  </a:lnTo>
                  <a:lnTo>
                    <a:pt x="340"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6" name="Freeform 101"/>
            <p:cNvSpPr>
              <a:spLocks/>
            </p:cNvSpPr>
            <p:nvPr/>
          </p:nvSpPr>
          <p:spPr bwMode="auto">
            <a:xfrm>
              <a:off x="3235" y="1368"/>
              <a:ext cx="60" cy="17"/>
            </a:xfrm>
            <a:custGeom>
              <a:avLst/>
              <a:gdLst>
                <a:gd name="T0" fmla="*/ 1 w 60"/>
                <a:gd name="T1" fmla="*/ 16 h 17"/>
                <a:gd name="T2" fmla="*/ 2 w 60"/>
                <a:gd name="T3" fmla="*/ 8 h 17"/>
                <a:gd name="T4" fmla="*/ 59 w 60"/>
                <a:gd name="T5" fmla="*/ 8 h 17"/>
                <a:gd name="T6" fmla="*/ 59 w 60"/>
                <a:gd name="T7" fmla="*/ 0 h 17"/>
                <a:gd name="T8" fmla="*/ 47 w 60"/>
                <a:gd name="T9" fmla="*/ 0 h 17"/>
                <a:gd name="T10" fmla="*/ 46 w 60"/>
                <a:gd name="T11" fmla="*/ 0 h 17"/>
                <a:gd name="T12" fmla="*/ 0 w 60"/>
                <a:gd name="T13" fmla="*/ 0 h 17"/>
                <a:gd name="T14" fmla="*/ 1 w 60"/>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60"/>
                <a:gd name="T25" fmla="*/ 0 h 17"/>
                <a:gd name="T26" fmla="*/ 60 w 60"/>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0" h="17">
                  <a:moveTo>
                    <a:pt x="1" y="16"/>
                  </a:moveTo>
                  <a:lnTo>
                    <a:pt x="2" y="8"/>
                  </a:lnTo>
                  <a:lnTo>
                    <a:pt x="59" y="8"/>
                  </a:lnTo>
                  <a:lnTo>
                    <a:pt x="59" y="0"/>
                  </a:lnTo>
                  <a:lnTo>
                    <a:pt x="47"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7" name="Freeform 102"/>
            <p:cNvSpPr>
              <a:spLocks/>
            </p:cNvSpPr>
            <p:nvPr/>
          </p:nvSpPr>
          <p:spPr bwMode="auto">
            <a:xfrm>
              <a:off x="3232" y="1373"/>
              <a:ext cx="48" cy="17"/>
            </a:xfrm>
            <a:custGeom>
              <a:avLst/>
              <a:gdLst>
                <a:gd name="T0" fmla="*/ 2 w 48"/>
                <a:gd name="T1" fmla="*/ 12 h 17"/>
                <a:gd name="T2" fmla="*/ 9 w 48"/>
                <a:gd name="T3" fmla="*/ 12 h 17"/>
                <a:gd name="T4" fmla="*/ 10 w 48"/>
                <a:gd name="T5" fmla="*/ 16 h 17"/>
                <a:gd name="T6" fmla="*/ 11 w 48"/>
                <a:gd name="T7" fmla="*/ 12 h 17"/>
                <a:gd name="T8" fmla="*/ 18 w 48"/>
                <a:gd name="T9" fmla="*/ 12 h 17"/>
                <a:gd name="T10" fmla="*/ 19 w 48"/>
                <a:gd name="T11" fmla="*/ 16 h 17"/>
                <a:gd name="T12" fmla="*/ 20 w 48"/>
                <a:gd name="T13" fmla="*/ 12 h 17"/>
                <a:gd name="T14" fmla="*/ 27 w 48"/>
                <a:gd name="T15" fmla="*/ 12 h 17"/>
                <a:gd name="T16" fmla="*/ 28 w 48"/>
                <a:gd name="T17" fmla="*/ 16 h 17"/>
                <a:gd name="T18" fmla="*/ 29 w 48"/>
                <a:gd name="T19" fmla="*/ 12 h 17"/>
                <a:gd name="T20" fmla="*/ 37 w 48"/>
                <a:gd name="T21" fmla="*/ 12 h 17"/>
                <a:gd name="T22" fmla="*/ 38 w 48"/>
                <a:gd name="T23" fmla="*/ 16 h 17"/>
                <a:gd name="T24" fmla="*/ 38 w 48"/>
                <a:gd name="T25" fmla="*/ 12 h 17"/>
                <a:gd name="T26" fmla="*/ 47 w 48"/>
                <a:gd name="T27" fmla="*/ 12 h 17"/>
                <a:gd name="T28" fmla="*/ 47 w 48"/>
                <a:gd name="T29" fmla="*/ 0 h 17"/>
                <a:gd name="T30" fmla="*/ 37 w 48"/>
                <a:gd name="T31" fmla="*/ 0 h 17"/>
                <a:gd name="T32" fmla="*/ 34 w 48"/>
                <a:gd name="T33" fmla="*/ 0 h 17"/>
                <a:gd name="T34" fmla="*/ 32 w 48"/>
                <a:gd name="T35" fmla="*/ 0 h 17"/>
                <a:gd name="T36" fmla="*/ 27 w 48"/>
                <a:gd name="T37" fmla="*/ 4 h 17"/>
                <a:gd name="T38" fmla="*/ 25 w 48"/>
                <a:gd name="T39" fmla="*/ 0 h 17"/>
                <a:gd name="T40" fmla="*/ 24 w 48"/>
                <a:gd name="T41" fmla="*/ 0 h 17"/>
                <a:gd name="T42" fmla="*/ 13 w 48"/>
                <a:gd name="T43" fmla="*/ 4 h 17"/>
                <a:gd name="T44" fmla="*/ 7 w 48"/>
                <a:gd name="T45" fmla="*/ 0 h 17"/>
                <a:gd name="T46" fmla="*/ 0 w 48"/>
                <a:gd name="T47" fmla="*/ 0 h 17"/>
                <a:gd name="T48" fmla="*/ 2 w 48"/>
                <a:gd name="T49" fmla="*/ 12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
                <a:gd name="T76" fmla="*/ 0 h 17"/>
                <a:gd name="T77" fmla="*/ 48 w 48"/>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 h="17">
                  <a:moveTo>
                    <a:pt x="2" y="12"/>
                  </a:moveTo>
                  <a:lnTo>
                    <a:pt x="9" y="12"/>
                  </a:lnTo>
                  <a:lnTo>
                    <a:pt x="10" y="16"/>
                  </a:lnTo>
                  <a:lnTo>
                    <a:pt x="11" y="12"/>
                  </a:lnTo>
                  <a:lnTo>
                    <a:pt x="18" y="12"/>
                  </a:lnTo>
                  <a:lnTo>
                    <a:pt x="19" y="16"/>
                  </a:lnTo>
                  <a:lnTo>
                    <a:pt x="20" y="12"/>
                  </a:lnTo>
                  <a:lnTo>
                    <a:pt x="27" y="12"/>
                  </a:lnTo>
                  <a:lnTo>
                    <a:pt x="28" y="16"/>
                  </a:lnTo>
                  <a:lnTo>
                    <a:pt x="29" y="12"/>
                  </a:lnTo>
                  <a:lnTo>
                    <a:pt x="37" y="12"/>
                  </a:lnTo>
                  <a:lnTo>
                    <a:pt x="38" y="16"/>
                  </a:lnTo>
                  <a:lnTo>
                    <a:pt x="38" y="12"/>
                  </a:lnTo>
                  <a:lnTo>
                    <a:pt x="47" y="12"/>
                  </a:lnTo>
                  <a:lnTo>
                    <a:pt x="47" y="0"/>
                  </a:lnTo>
                  <a:lnTo>
                    <a:pt x="37" y="0"/>
                  </a:lnTo>
                  <a:lnTo>
                    <a:pt x="34" y="0"/>
                  </a:lnTo>
                  <a:lnTo>
                    <a:pt x="32" y="0"/>
                  </a:lnTo>
                  <a:lnTo>
                    <a:pt x="27" y="4"/>
                  </a:lnTo>
                  <a:lnTo>
                    <a:pt x="25" y="0"/>
                  </a:lnTo>
                  <a:lnTo>
                    <a:pt x="24" y="0"/>
                  </a:lnTo>
                  <a:lnTo>
                    <a:pt x="13" y="4"/>
                  </a:lnTo>
                  <a:lnTo>
                    <a:pt x="7" y="0"/>
                  </a:lnTo>
                  <a:lnTo>
                    <a:pt x="0" y="0"/>
                  </a:lnTo>
                  <a:lnTo>
                    <a:pt x="2" y="12"/>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8" name="Freeform 103"/>
            <p:cNvSpPr>
              <a:spLocks/>
            </p:cNvSpPr>
            <p:nvPr/>
          </p:nvSpPr>
          <p:spPr bwMode="auto">
            <a:xfrm>
              <a:off x="3289" y="1373"/>
              <a:ext cx="60" cy="17"/>
            </a:xfrm>
            <a:custGeom>
              <a:avLst/>
              <a:gdLst>
                <a:gd name="T0" fmla="*/ 0 w 60"/>
                <a:gd name="T1" fmla="*/ 12 h 17"/>
                <a:gd name="T2" fmla="*/ 19 w 60"/>
                <a:gd name="T3" fmla="*/ 12 h 17"/>
                <a:gd name="T4" fmla="*/ 20 w 60"/>
                <a:gd name="T5" fmla="*/ 16 h 17"/>
                <a:gd name="T6" fmla="*/ 21 w 60"/>
                <a:gd name="T7" fmla="*/ 12 h 17"/>
                <a:gd name="T8" fmla="*/ 58 w 60"/>
                <a:gd name="T9" fmla="*/ 12 h 17"/>
                <a:gd name="T10" fmla="*/ 59 w 60"/>
                <a:gd name="T11" fmla="*/ 0 h 17"/>
                <a:gd name="T12" fmla="*/ 11 w 60"/>
                <a:gd name="T13" fmla="*/ 0 h 17"/>
                <a:gd name="T14" fmla="*/ 11 w 60"/>
                <a:gd name="T15" fmla="*/ 12 h 17"/>
                <a:gd name="T16" fmla="*/ 0 w 60"/>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7"/>
                <a:gd name="T29" fmla="*/ 60 w 60"/>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7">
                  <a:moveTo>
                    <a:pt x="0" y="12"/>
                  </a:moveTo>
                  <a:lnTo>
                    <a:pt x="19" y="12"/>
                  </a:lnTo>
                  <a:lnTo>
                    <a:pt x="20" y="16"/>
                  </a:lnTo>
                  <a:lnTo>
                    <a:pt x="21" y="12"/>
                  </a:lnTo>
                  <a:lnTo>
                    <a:pt x="58" y="12"/>
                  </a:lnTo>
                  <a:lnTo>
                    <a:pt x="59" y="0"/>
                  </a:lnTo>
                  <a:lnTo>
                    <a:pt x="11" y="0"/>
                  </a:lnTo>
                  <a:lnTo>
                    <a:pt x="11" y="12"/>
                  </a:lnTo>
                  <a:lnTo>
                    <a:pt x="0" y="12"/>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9" name="Freeform 104"/>
            <p:cNvSpPr>
              <a:spLocks/>
            </p:cNvSpPr>
            <p:nvPr/>
          </p:nvSpPr>
          <p:spPr bwMode="auto">
            <a:xfrm>
              <a:off x="3356" y="1373"/>
              <a:ext cx="60" cy="17"/>
            </a:xfrm>
            <a:custGeom>
              <a:avLst/>
              <a:gdLst>
                <a:gd name="T0" fmla="*/ 0 w 60"/>
                <a:gd name="T1" fmla="*/ 12 h 17"/>
                <a:gd name="T2" fmla="*/ 11 w 60"/>
                <a:gd name="T3" fmla="*/ 12 h 17"/>
                <a:gd name="T4" fmla="*/ 11 w 60"/>
                <a:gd name="T5" fmla="*/ 16 h 17"/>
                <a:gd name="T6" fmla="*/ 12 w 60"/>
                <a:gd name="T7" fmla="*/ 12 h 17"/>
                <a:gd name="T8" fmla="*/ 20 w 60"/>
                <a:gd name="T9" fmla="*/ 12 h 17"/>
                <a:gd name="T10" fmla="*/ 21 w 60"/>
                <a:gd name="T11" fmla="*/ 16 h 17"/>
                <a:gd name="T12" fmla="*/ 22 w 60"/>
                <a:gd name="T13" fmla="*/ 12 h 17"/>
                <a:gd name="T14" fmla="*/ 30 w 60"/>
                <a:gd name="T15" fmla="*/ 12 h 17"/>
                <a:gd name="T16" fmla="*/ 31 w 60"/>
                <a:gd name="T17" fmla="*/ 16 h 17"/>
                <a:gd name="T18" fmla="*/ 32 w 60"/>
                <a:gd name="T19" fmla="*/ 12 h 17"/>
                <a:gd name="T20" fmla="*/ 39 w 60"/>
                <a:gd name="T21" fmla="*/ 12 h 17"/>
                <a:gd name="T22" fmla="*/ 41 w 60"/>
                <a:gd name="T23" fmla="*/ 16 h 17"/>
                <a:gd name="T24" fmla="*/ 41 w 60"/>
                <a:gd name="T25" fmla="*/ 12 h 17"/>
                <a:gd name="T26" fmla="*/ 59 w 60"/>
                <a:gd name="T27" fmla="*/ 12 h 17"/>
                <a:gd name="T28" fmla="*/ 48 w 60"/>
                <a:gd name="T29" fmla="*/ 12 h 17"/>
                <a:gd name="T30" fmla="*/ 49 w 60"/>
                <a:gd name="T31" fmla="*/ 0 h 17"/>
                <a:gd name="T32" fmla="*/ 11 w 60"/>
                <a:gd name="T33" fmla="*/ 0 h 17"/>
                <a:gd name="T34" fmla="*/ 11 w 60"/>
                <a:gd name="T35" fmla="*/ 12 h 17"/>
                <a:gd name="T36" fmla="*/ 0 w 60"/>
                <a:gd name="T37" fmla="*/ 12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2"/>
                  </a:moveTo>
                  <a:lnTo>
                    <a:pt x="11" y="12"/>
                  </a:lnTo>
                  <a:lnTo>
                    <a:pt x="11" y="16"/>
                  </a:lnTo>
                  <a:lnTo>
                    <a:pt x="12" y="12"/>
                  </a:lnTo>
                  <a:lnTo>
                    <a:pt x="20" y="12"/>
                  </a:lnTo>
                  <a:lnTo>
                    <a:pt x="21" y="16"/>
                  </a:lnTo>
                  <a:lnTo>
                    <a:pt x="22" y="12"/>
                  </a:lnTo>
                  <a:lnTo>
                    <a:pt x="30" y="12"/>
                  </a:lnTo>
                  <a:lnTo>
                    <a:pt x="31" y="16"/>
                  </a:lnTo>
                  <a:lnTo>
                    <a:pt x="32" y="12"/>
                  </a:lnTo>
                  <a:lnTo>
                    <a:pt x="39" y="12"/>
                  </a:lnTo>
                  <a:lnTo>
                    <a:pt x="41" y="16"/>
                  </a:lnTo>
                  <a:lnTo>
                    <a:pt x="41" y="12"/>
                  </a:lnTo>
                  <a:lnTo>
                    <a:pt x="59" y="12"/>
                  </a:lnTo>
                  <a:lnTo>
                    <a:pt x="48" y="12"/>
                  </a:lnTo>
                  <a:lnTo>
                    <a:pt x="49" y="0"/>
                  </a:lnTo>
                  <a:lnTo>
                    <a:pt x="11" y="0"/>
                  </a:lnTo>
                  <a:lnTo>
                    <a:pt x="11" y="12"/>
                  </a:lnTo>
                  <a:lnTo>
                    <a:pt x="0" y="12"/>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0" name="Freeform 105"/>
            <p:cNvSpPr>
              <a:spLocks/>
            </p:cNvSpPr>
            <p:nvPr/>
          </p:nvSpPr>
          <p:spPr bwMode="auto">
            <a:xfrm>
              <a:off x="3424" y="1373"/>
              <a:ext cx="39" cy="17"/>
            </a:xfrm>
            <a:custGeom>
              <a:avLst/>
              <a:gdLst>
                <a:gd name="T0" fmla="*/ 2 w 39"/>
                <a:gd name="T1" fmla="*/ 16 h 17"/>
                <a:gd name="T2" fmla="*/ 8 w 39"/>
                <a:gd name="T3" fmla="*/ 16 h 17"/>
                <a:gd name="T4" fmla="*/ 10 w 39"/>
                <a:gd name="T5" fmla="*/ 9 h 17"/>
                <a:gd name="T6" fmla="*/ 11 w 39"/>
                <a:gd name="T7" fmla="*/ 16 h 17"/>
                <a:gd name="T8" fmla="*/ 38 w 39"/>
                <a:gd name="T9" fmla="*/ 16 h 17"/>
                <a:gd name="T10" fmla="*/ 30 w 39"/>
                <a:gd name="T11" fmla="*/ 16 h 17"/>
                <a:gd name="T12" fmla="*/ 30 w 39"/>
                <a:gd name="T13" fmla="*/ 0 h 17"/>
                <a:gd name="T14" fmla="*/ 0 w 39"/>
                <a:gd name="T15" fmla="*/ 0 h 17"/>
                <a:gd name="T16" fmla="*/ 2 w 39"/>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17"/>
                <a:gd name="T29" fmla="*/ 39 w 3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17">
                  <a:moveTo>
                    <a:pt x="2" y="16"/>
                  </a:moveTo>
                  <a:lnTo>
                    <a:pt x="8" y="16"/>
                  </a:lnTo>
                  <a:lnTo>
                    <a:pt x="10" y="9"/>
                  </a:lnTo>
                  <a:lnTo>
                    <a:pt x="11" y="16"/>
                  </a:lnTo>
                  <a:lnTo>
                    <a:pt x="38" y="16"/>
                  </a:lnTo>
                  <a:lnTo>
                    <a:pt x="30" y="16"/>
                  </a:lnTo>
                  <a:lnTo>
                    <a:pt x="30"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1" name="Freeform 106"/>
            <p:cNvSpPr>
              <a:spLocks/>
            </p:cNvSpPr>
            <p:nvPr/>
          </p:nvSpPr>
          <p:spPr bwMode="auto">
            <a:xfrm>
              <a:off x="3470" y="1373"/>
              <a:ext cx="36" cy="17"/>
            </a:xfrm>
            <a:custGeom>
              <a:avLst/>
              <a:gdLst>
                <a:gd name="T0" fmla="*/ 1 w 36"/>
                <a:gd name="T1" fmla="*/ 12 h 17"/>
                <a:gd name="T2" fmla="*/ 7 w 36"/>
                <a:gd name="T3" fmla="*/ 12 h 17"/>
                <a:gd name="T4" fmla="*/ 8 w 36"/>
                <a:gd name="T5" fmla="*/ 16 h 17"/>
                <a:gd name="T6" fmla="*/ 9 w 36"/>
                <a:gd name="T7" fmla="*/ 12 h 17"/>
                <a:gd name="T8" fmla="*/ 16 w 36"/>
                <a:gd name="T9" fmla="*/ 12 h 17"/>
                <a:gd name="T10" fmla="*/ 17 w 36"/>
                <a:gd name="T11" fmla="*/ 16 h 17"/>
                <a:gd name="T12" fmla="*/ 18 w 36"/>
                <a:gd name="T13" fmla="*/ 12 h 17"/>
                <a:gd name="T14" fmla="*/ 25 w 36"/>
                <a:gd name="T15" fmla="*/ 12 h 17"/>
                <a:gd name="T16" fmla="*/ 26 w 36"/>
                <a:gd name="T17" fmla="*/ 16 h 17"/>
                <a:gd name="T18" fmla="*/ 27 w 36"/>
                <a:gd name="T19" fmla="*/ 12 h 17"/>
                <a:gd name="T20" fmla="*/ 34 w 36"/>
                <a:gd name="T21" fmla="*/ 12 h 17"/>
                <a:gd name="T22" fmla="*/ 35 w 36"/>
                <a:gd name="T23" fmla="*/ 0 h 17"/>
                <a:gd name="T24" fmla="*/ 0 w 36"/>
                <a:gd name="T25" fmla="*/ 0 h 17"/>
                <a:gd name="T26" fmla="*/ 1 w 36"/>
                <a:gd name="T27" fmla="*/ 12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1" y="12"/>
                  </a:moveTo>
                  <a:lnTo>
                    <a:pt x="7" y="12"/>
                  </a:lnTo>
                  <a:lnTo>
                    <a:pt x="8" y="16"/>
                  </a:lnTo>
                  <a:lnTo>
                    <a:pt x="9" y="12"/>
                  </a:lnTo>
                  <a:lnTo>
                    <a:pt x="16" y="12"/>
                  </a:lnTo>
                  <a:lnTo>
                    <a:pt x="17" y="16"/>
                  </a:lnTo>
                  <a:lnTo>
                    <a:pt x="18" y="12"/>
                  </a:lnTo>
                  <a:lnTo>
                    <a:pt x="25" y="12"/>
                  </a:lnTo>
                  <a:lnTo>
                    <a:pt x="26" y="16"/>
                  </a:lnTo>
                  <a:lnTo>
                    <a:pt x="27" y="12"/>
                  </a:lnTo>
                  <a:lnTo>
                    <a:pt x="34" y="12"/>
                  </a:lnTo>
                  <a:lnTo>
                    <a:pt x="35" y="0"/>
                  </a:lnTo>
                  <a:lnTo>
                    <a:pt x="0" y="0"/>
                  </a:lnTo>
                  <a:lnTo>
                    <a:pt x="1" y="12"/>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2" name="Freeform 107"/>
            <p:cNvSpPr>
              <a:spLocks/>
            </p:cNvSpPr>
            <p:nvPr/>
          </p:nvSpPr>
          <p:spPr bwMode="auto">
            <a:xfrm>
              <a:off x="3239" y="1378"/>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3" name="Freeform 108"/>
            <p:cNvSpPr>
              <a:spLocks/>
            </p:cNvSpPr>
            <p:nvPr/>
          </p:nvSpPr>
          <p:spPr bwMode="auto">
            <a:xfrm>
              <a:off x="3225" y="1385"/>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4" name="Freeform 109"/>
            <p:cNvSpPr>
              <a:spLocks/>
            </p:cNvSpPr>
            <p:nvPr/>
          </p:nvSpPr>
          <p:spPr bwMode="auto">
            <a:xfrm>
              <a:off x="3222" y="1395"/>
              <a:ext cx="29" cy="17"/>
            </a:xfrm>
            <a:custGeom>
              <a:avLst/>
              <a:gdLst>
                <a:gd name="T0" fmla="*/ 2 w 29"/>
                <a:gd name="T1" fmla="*/ 0 h 17"/>
                <a:gd name="T2" fmla="*/ 16 w 29"/>
                <a:gd name="T3" fmla="*/ 0 h 17"/>
                <a:gd name="T4" fmla="*/ 17 w 29"/>
                <a:gd name="T5" fmla="*/ 0 h 17"/>
                <a:gd name="T6" fmla="*/ 13 w 29"/>
                <a:gd name="T7" fmla="*/ 0 h 17"/>
                <a:gd name="T8" fmla="*/ 13 w 29"/>
                <a:gd name="T9" fmla="*/ 16 h 17"/>
                <a:gd name="T10" fmla="*/ 28 w 29"/>
                <a:gd name="T11" fmla="*/ 16 h 17"/>
                <a:gd name="T12" fmla="*/ 11 w 29"/>
                <a:gd name="T13" fmla="*/ 16 h 17"/>
                <a:gd name="T14" fmla="*/ 12 w 29"/>
                <a:gd name="T15" fmla="*/ 0 h 17"/>
                <a:gd name="T16" fmla="*/ 0 w 29"/>
                <a:gd name="T17" fmla="*/ 0 h 17"/>
                <a:gd name="T18" fmla="*/ 2 w 2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7"/>
                <a:gd name="T32" fmla="*/ 29 w 2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7">
                  <a:moveTo>
                    <a:pt x="2" y="0"/>
                  </a:moveTo>
                  <a:lnTo>
                    <a:pt x="16" y="0"/>
                  </a:lnTo>
                  <a:lnTo>
                    <a:pt x="17" y="0"/>
                  </a:lnTo>
                  <a:lnTo>
                    <a:pt x="13" y="0"/>
                  </a:lnTo>
                  <a:lnTo>
                    <a:pt x="13" y="16"/>
                  </a:lnTo>
                  <a:lnTo>
                    <a:pt x="28" y="16"/>
                  </a:lnTo>
                  <a:lnTo>
                    <a:pt x="11" y="16"/>
                  </a:lnTo>
                  <a:lnTo>
                    <a:pt x="12"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5" name="Freeform 110"/>
            <p:cNvSpPr>
              <a:spLocks/>
            </p:cNvSpPr>
            <p:nvPr/>
          </p:nvSpPr>
          <p:spPr bwMode="auto">
            <a:xfrm>
              <a:off x="3236" y="1384"/>
              <a:ext cx="20" cy="17"/>
            </a:xfrm>
            <a:custGeom>
              <a:avLst/>
              <a:gdLst>
                <a:gd name="T0" fmla="*/ 10 w 20"/>
                <a:gd name="T1" fmla="*/ 0 h 17"/>
                <a:gd name="T2" fmla="*/ 16 w 20"/>
                <a:gd name="T3" fmla="*/ 0 h 17"/>
                <a:gd name="T4" fmla="*/ 17 w 20"/>
                <a:gd name="T5" fmla="*/ 2 h 17"/>
                <a:gd name="T6" fmla="*/ 14 w 20"/>
                <a:gd name="T7" fmla="*/ 2 h 17"/>
                <a:gd name="T8" fmla="*/ 13 w 20"/>
                <a:gd name="T9" fmla="*/ 5 h 17"/>
                <a:gd name="T10" fmla="*/ 18 w 20"/>
                <a:gd name="T11" fmla="*/ 5 h 17"/>
                <a:gd name="T12" fmla="*/ 19 w 20"/>
                <a:gd name="T13" fmla="*/ 8 h 17"/>
                <a:gd name="T14" fmla="*/ 15 w 20"/>
                <a:gd name="T15" fmla="*/ 8 h 17"/>
                <a:gd name="T16" fmla="*/ 14 w 20"/>
                <a:gd name="T17" fmla="*/ 8 h 17"/>
                <a:gd name="T18" fmla="*/ 12 w 20"/>
                <a:gd name="T19" fmla="*/ 8 h 17"/>
                <a:gd name="T20" fmla="*/ 3 w 20"/>
                <a:gd name="T21" fmla="*/ 8 h 17"/>
                <a:gd name="T22" fmla="*/ 2 w 20"/>
                <a:gd name="T23" fmla="*/ 8 h 17"/>
                <a:gd name="T24" fmla="*/ 11 w 20"/>
                <a:gd name="T25" fmla="*/ 8 h 17"/>
                <a:gd name="T26" fmla="*/ 11 w 20"/>
                <a:gd name="T27" fmla="*/ 10 h 17"/>
                <a:gd name="T28" fmla="*/ 9 w 20"/>
                <a:gd name="T29" fmla="*/ 10 h 17"/>
                <a:gd name="T30" fmla="*/ 9 w 20"/>
                <a:gd name="T31" fmla="*/ 13 h 17"/>
                <a:gd name="T32" fmla="*/ 13 w 20"/>
                <a:gd name="T33" fmla="*/ 13 h 17"/>
                <a:gd name="T34" fmla="*/ 15 w 20"/>
                <a:gd name="T35" fmla="*/ 16 h 17"/>
                <a:gd name="T36" fmla="*/ 7 w 20"/>
                <a:gd name="T37" fmla="*/ 16 h 17"/>
                <a:gd name="T38" fmla="*/ 8 w 20"/>
                <a:gd name="T39" fmla="*/ 13 h 17"/>
                <a:gd name="T40" fmla="*/ 6 w 20"/>
                <a:gd name="T41" fmla="*/ 10 h 17"/>
                <a:gd name="T42" fmla="*/ 1 w 20"/>
                <a:gd name="T43" fmla="*/ 10 h 17"/>
                <a:gd name="T44" fmla="*/ 1 w 20"/>
                <a:gd name="T45" fmla="*/ 8 h 17"/>
                <a:gd name="T46" fmla="*/ 0 w 20"/>
                <a:gd name="T47" fmla="*/ 8 h 17"/>
                <a:gd name="T48" fmla="*/ 1 w 20"/>
                <a:gd name="T49" fmla="*/ 5 h 17"/>
                <a:gd name="T50" fmla="*/ 11 w 20"/>
                <a:gd name="T51" fmla="*/ 5 h 17"/>
                <a:gd name="T52" fmla="*/ 12 w 20"/>
                <a:gd name="T53" fmla="*/ 2 h 17"/>
                <a:gd name="T54" fmla="*/ 9 w 20"/>
                <a:gd name="T55" fmla="*/ 2 h 17"/>
                <a:gd name="T56" fmla="*/ 10 w 20"/>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
                <a:gd name="T88" fmla="*/ 0 h 17"/>
                <a:gd name="T89" fmla="*/ 20 w 20"/>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 h="17">
                  <a:moveTo>
                    <a:pt x="10" y="0"/>
                  </a:moveTo>
                  <a:lnTo>
                    <a:pt x="16" y="0"/>
                  </a:lnTo>
                  <a:lnTo>
                    <a:pt x="17" y="2"/>
                  </a:lnTo>
                  <a:lnTo>
                    <a:pt x="14" y="2"/>
                  </a:lnTo>
                  <a:lnTo>
                    <a:pt x="13" y="5"/>
                  </a:lnTo>
                  <a:lnTo>
                    <a:pt x="18" y="5"/>
                  </a:lnTo>
                  <a:lnTo>
                    <a:pt x="19" y="8"/>
                  </a:lnTo>
                  <a:lnTo>
                    <a:pt x="15" y="8"/>
                  </a:lnTo>
                  <a:lnTo>
                    <a:pt x="14" y="8"/>
                  </a:lnTo>
                  <a:lnTo>
                    <a:pt x="12" y="8"/>
                  </a:lnTo>
                  <a:lnTo>
                    <a:pt x="3" y="8"/>
                  </a:lnTo>
                  <a:lnTo>
                    <a:pt x="2" y="8"/>
                  </a:lnTo>
                  <a:lnTo>
                    <a:pt x="11" y="8"/>
                  </a:lnTo>
                  <a:lnTo>
                    <a:pt x="11" y="10"/>
                  </a:lnTo>
                  <a:lnTo>
                    <a:pt x="9" y="10"/>
                  </a:lnTo>
                  <a:lnTo>
                    <a:pt x="9" y="13"/>
                  </a:lnTo>
                  <a:lnTo>
                    <a:pt x="13" y="13"/>
                  </a:lnTo>
                  <a:lnTo>
                    <a:pt x="15" y="16"/>
                  </a:lnTo>
                  <a:lnTo>
                    <a:pt x="7" y="16"/>
                  </a:lnTo>
                  <a:lnTo>
                    <a:pt x="8" y="13"/>
                  </a:lnTo>
                  <a:lnTo>
                    <a:pt x="6" y="10"/>
                  </a:lnTo>
                  <a:lnTo>
                    <a:pt x="1" y="10"/>
                  </a:lnTo>
                  <a:lnTo>
                    <a:pt x="1" y="8"/>
                  </a:lnTo>
                  <a:lnTo>
                    <a:pt x="0" y="8"/>
                  </a:lnTo>
                  <a:lnTo>
                    <a:pt x="1" y="5"/>
                  </a:lnTo>
                  <a:lnTo>
                    <a:pt x="11" y="5"/>
                  </a:lnTo>
                  <a:lnTo>
                    <a:pt x="12" y="2"/>
                  </a:lnTo>
                  <a:lnTo>
                    <a:pt x="9" y="2"/>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6" name="Freeform 111"/>
            <p:cNvSpPr>
              <a:spLocks/>
            </p:cNvSpPr>
            <p:nvPr/>
          </p:nvSpPr>
          <p:spPr bwMode="auto">
            <a:xfrm>
              <a:off x="3256" y="1391"/>
              <a:ext cx="110" cy="17"/>
            </a:xfrm>
            <a:custGeom>
              <a:avLst/>
              <a:gdLst>
                <a:gd name="T0" fmla="*/ 1 w 110"/>
                <a:gd name="T1" fmla="*/ 0 h 17"/>
                <a:gd name="T2" fmla="*/ 7 w 110"/>
                <a:gd name="T3" fmla="*/ 0 h 17"/>
                <a:gd name="T4" fmla="*/ 7 w 110"/>
                <a:gd name="T5" fmla="*/ 3 h 17"/>
                <a:gd name="T6" fmla="*/ 4 w 110"/>
                <a:gd name="T7" fmla="*/ 3 h 17"/>
                <a:gd name="T8" fmla="*/ 4 w 110"/>
                <a:gd name="T9" fmla="*/ 6 h 17"/>
                <a:gd name="T10" fmla="*/ 11 w 110"/>
                <a:gd name="T11" fmla="*/ 6 h 17"/>
                <a:gd name="T12" fmla="*/ 13 w 110"/>
                <a:gd name="T13" fmla="*/ 9 h 17"/>
                <a:gd name="T14" fmla="*/ 6 w 110"/>
                <a:gd name="T15" fmla="*/ 9 h 17"/>
                <a:gd name="T16" fmla="*/ 8 w 110"/>
                <a:gd name="T17" fmla="*/ 9 h 17"/>
                <a:gd name="T18" fmla="*/ 105 w 110"/>
                <a:gd name="T19" fmla="*/ 9 h 17"/>
                <a:gd name="T20" fmla="*/ 109 w 110"/>
                <a:gd name="T21" fmla="*/ 16 h 17"/>
                <a:gd name="T22" fmla="*/ 4 w 110"/>
                <a:gd name="T23" fmla="*/ 16 h 17"/>
                <a:gd name="T24" fmla="*/ 4 w 110"/>
                <a:gd name="T25" fmla="*/ 9 h 17"/>
                <a:gd name="T26" fmla="*/ 3 w 110"/>
                <a:gd name="T27" fmla="*/ 9 h 17"/>
                <a:gd name="T28" fmla="*/ 3 w 110"/>
                <a:gd name="T29" fmla="*/ 6 h 17"/>
                <a:gd name="T30" fmla="*/ 1 w 110"/>
                <a:gd name="T31" fmla="*/ 3 h 17"/>
                <a:gd name="T32" fmla="*/ 0 w 110"/>
                <a:gd name="T33" fmla="*/ 3 h 17"/>
                <a:gd name="T34" fmla="*/ 1 w 110"/>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0"/>
                <a:gd name="T55" fmla="*/ 0 h 17"/>
                <a:gd name="T56" fmla="*/ 110 w 110"/>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0" h="17">
                  <a:moveTo>
                    <a:pt x="1" y="0"/>
                  </a:moveTo>
                  <a:lnTo>
                    <a:pt x="7" y="0"/>
                  </a:lnTo>
                  <a:lnTo>
                    <a:pt x="7" y="3"/>
                  </a:lnTo>
                  <a:lnTo>
                    <a:pt x="4" y="3"/>
                  </a:lnTo>
                  <a:lnTo>
                    <a:pt x="4" y="6"/>
                  </a:lnTo>
                  <a:lnTo>
                    <a:pt x="11" y="6"/>
                  </a:lnTo>
                  <a:lnTo>
                    <a:pt x="13" y="9"/>
                  </a:lnTo>
                  <a:lnTo>
                    <a:pt x="6" y="9"/>
                  </a:lnTo>
                  <a:lnTo>
                    <a:pt x="8" y="9"/>
                  </a:lnTo>
                  <a:lnTo>
                    <a:pt x="105" y="9"/>
                  </a:lnTo>
                  <a:lnTo>
                    <a:pt x="109" y="16"/>
                  </a:lnTo>
                  <a:lnTo>
                    <a:pt x="4" y="16"/>
                  </a:lnTo>
                  <a:lnTo>
                    <a:pt x="4" y="9"/>
                  </a:lnTo>
                  <a:lnTo>
                    <a:pt x="3"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7" name="Freeform 112"/>
            <p:cNvSpPr>
              <a:spLocks/>
            </p:cNvSpPr>
            <p:nvPr/>
          </p:nvSpPr>
          <p:spPr bwMode="auto">
            <a:xfrm>
              <a:off x="3262" y="1384"/>
              <a:ext cx="17" cy="17"/>
            </a:xfrm>
            <a:custGeom>
              <a:avLst/>
              <a:gdLst>
                <a:gd name="T0" fmla="*/ 1 w 17"/>
                <a:gd name="T1" fmla="*/ 0 h 17"/>
                <a:gd name="T2" fmla="*/ 7 w 17"/>
                <a:gd name="T3" fmla="*/ 0 h 17"/>
                <a:gd name="T4" fmla="*/ 7 w 17"/>
                <a:gd name="T5" fmla="*/ 2 h 17"/>
                <a:gd name="T6" fmla="*/ 4 w 17"/>
                <a:gd name="T7" fmla="*/ 2 h 17"/>
                <a:gd name="T8" fmla="*/ 4 w 17"/>
                <a:gd name="T9" fmla="*/ 5 h 17"/>
                <a:gd name="T10" fmla="*/ 10 w 17"/>
                <a:gd name="T11" fmla="*/ 5 h 17"/>
                <a:gd name="T12" fmla="*/ 10 w 17"/>
                <a:gd name="T13" fmla="*/ 8 h 17"/>
                <a:gd name="T14" fmla="*/ 7 w 17"/>
                <a:gd name="T15" fmla="*/ 8 h 17"/>
                <a:gd name="T16" fmla="*/ 5 w 17"/>
                <a:gd name="T17" fmla="*/ 8 h 17"/>
                <a:gd name="T18" fmla="*/ 11 w 17"/>
                <a:gd name="T19" fmla="*/ 8 h 17"/>
                <a:gd name="T20" fmla="*/ 11 w 17"/>
                <a:gd name="T21" fmla="*/ 10 h 17"/>
                <a:gd name="T22" fmla="*/ 8 w 17"/>
                <a:gd name="T23" fmla="*/ 10 h 17"/>
                <a:gd name="T24" fmla="*/ 7 w 17"/>
                <a:gd name="T25" fmla="*/ 13 h 17"/>
                <a:gd name="T26" fmla="*/ 14 w 17"/>
                <a:gd name="T27" fmla="*/ 13 h 17"/>
                <a:gd name="T28" fmla="*/ 16 w 17"/>
                <a:gd name="T29" fmla="*/ 16 h 17"/>
                <a:gd name="T30" fmla="*/ 7 w 17"/>
                <a:gd name="T31" fmla="*/ 16 h 17"/>
                <a:gd name="T32" fmla="*/ 7 w 17"/>
                <a:gd name="T33" fmla="*/ 10 h 17"/>
                <a:gd name="T34" fmla="*/ 4 w 17"/>
                <a:gd name="T35" fmla="*/ 10 h 17"/>
                <a:gd name="T36" fmla="*/ 2 w 17"/>
                <a:gd name="T37" fmla="*/ 8 h 17"/>
                <a:gd name="T38" fmla="*/ 2 w 17"/>
                <a:gd name="T39" fmla="*/ 5 h 17"/>
                <a:gd name="T40" fmla="*/ 1 w 17"/>
                <a:gd name="T41" fmla="*/ 2 h 17"/>
                <a:gd name="T42" fmla="*/ 0 w 17"/>
                <a:gd name="T43" fmla="*/ 2 h 17"/>
                <a:gd name="T44" fmla="*/ 1 w 17"/>
                <a:gd name="T45" fmla="*/ 0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 y="0"/>
                  </a:moveTo>
                  <a:lnTo>
                    <a:pt x="7" y="0"/>
                  </a:lnTo>
                  <a:lnTo>
                    <a:pt x="7" y="2"/>
                  </a:lnTo>
                  <a:lnTo>
                    <a:pt x="4" y="2"/>
                  </a:lnTo>
                  <a:lnTo>
                    <a:pt x="4" y="5"/>
                  </a:lnTo>
                  <a:lnTo>
                    <a:pt x="10" y="5"/>
                  </a:lnTo>
                  <a:lnTo>
                    <a:pt x="10" y="8"/>
                  </a:lnTo>
                  <a:lnTo>
                    <a:pt x="7" y="8"/>
                  </a:lnTo>
                  <a:lnTo>
                    <a:pt x="5" y="8"/>
                  </a:lnTo>
                  <a:lnTo>
                    <a:pt x="11" y="8"/>
                  </a:lnTo>
                  <a:lnTo>
                    <a:pt x="11" y="10"/>
                  </a:lnTo>
                  <a:lnTo>
                    <a:pt x="8" y="10"/>
                  </a:lnTo>
                  <a:lnTo>
                    <a:pt x="7" y="13"/>
                  </a:lnTo>
                  <a:lnTo>
                    <a:pt x="14" y="13"/>
                  </a:lnTo>
                  <a:lnTo>
                    <a:pt x="16" y="16"/>
                  </a:lnTo>
                  <a:lnTo>
                    <a:pt x="7" y="16"/>
                  </a:lnTo>
                  <a:lnTo>
                    <a:pt x="7" y="10"/>
                  </a:lnTo>
                  <a:lnTo>
                    <a:pt x="4" y="10"/>
                  </a:lnTo>
                  <a:lnTo>
                    <a:pt x="2" y="8"/>
                  </a:lnTo>
                  <a:lnTo>
                    <a:pt x="2" y="5"/>
                  </a:lnTo>
                  <a:lnTo>
                    <a:pt x="1" y="2"/>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8" name="Freeform 113"/>
            <p:cNvSpPr>
              <a:spLocks/>
            </p:cNvSpPr>
            <p:nvPr/>
          </p:nvSpPr>
          <p:spPr bwMode="auto">
            <a:xfrm>
              <a:off x="3273" y="1384"/>
              <a:ext cx="17" cy="17"/>
            </a:xfrm>
            <a:custGeom>
              <a:avLst/>
              <a:gdLst>
                <a:gd name="T0" fmla="*/ 1 w 17"/>
                <a:gd name="T1" fmla="*/ 0 h 17"/>
                <a:gd name="T2" fmla="*/ 7 w 17"/>
                <a:gd name="T3" fmla="*/ 0 h 17"/>
                <a:gd name="T4" fmla="*/ 7 w 17"/>
                <a:gd name="T5" fmla="*/ 2 h 17"/>
                <a:gd name="T6" fmla="*/ 4 w 17"/>
                <a:gd name="T7" fmla="*/ 2 h 17"/>
                <a:gd name="T8" fmla="*/ 4 w 17"/>
                <a:gd name="T9" fmla="*/ 5 h 17"/>
                <a:gd name="T10" fmla="*/ 11 w 17"/>
                <a:gd name="T11" fmla="*/ 5 h 17"/>
                <a:gd name="T12" fmla="*/ 11 w 17"/>
                <a:gd name="T13" fmla="*/ 8 h 17"/>
                <a:gd name="T14" fmla="*/ 7 w 17"/>
                <a:gd name="T15" fmla="*/ 8 h 17"/>
                <a:gd name="T16" fmla="*/ 13 w 17"/>
                <a:gd name="T17" fmla="*/ 8 h 17"/>
                <a:gd name="T18" fmla="*/ 13 w 17"/>
                <a:gd name="T19" fmla="*/ 10 h 17"/>
                <a:gd name="T20" fmla="*/ 10 w 17"/>
                <a:gd name="T21" fmla="*/ 10 h 17"/>
                <a:gd name="T22" fmla="*/ 8 w 17"/>
                <a:gd name="T23" fmla="*/ 13 h 17"/>
                <a:gd name="T24" fmla="*/ 16 w 17"/>
                <a:gd name="T25" fmla="*/ 13 h 17"/>
                <a:gd name="T26" fmla="*/ 16 w 17"/>
                <a:gd name="T27" fmla="*/ 16 h 17"/>
                <a:gd name="T28" fmla="*/ 8 w 17"/>
                <a:gd name="T29" fmla="*/ 16 h 17"/>
                <a:gd name="T30" fmla="*/ 7 w 17"/>
                <a:gd name="T31" fmla="*/ 10 h 17"/>
                <a:gd name="T32" fmla="*/ 4 w 17"/>
                <a:gd name="T33" fmla="*/ 10 h 17"/>
                <a:gd name="T34" fmla="*/ 2 w 17"/>
                <a:gd name="T35" fmla="*/ 8 h 17"/>
                <a:gd name="T36" fmla="*/ 2 w 17"/>
                <a:gd name="T37" fmla="*/ 5 h 17"/>
                <a:gd name="T38" fmla="*/ 2 w 17"/>
                <a:gd name="T39" fmla="*/ 2 h 17"/>
                <a:gd name="T40" fmla="*/ 0 w 17"/>
                <a:gd name="T41" fmla="*/ 2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2"/>
                  </a:lnTo>
                  <a:lnTo>
                    <a:pt x="4" y="2"/>
                  </a:lnTo>
                  <a:lnTo>
                    <a:pt x="4" y="5"/>
                  </a:lnTo>
                  <a:lnTo>
                    <a:pt x="11" y="5"/>
                  </a:lnTo>
                  <a:lnTo>
                    <a:pt x="11" y="8"/>
                  </a:lnTo>
                  <a:lnTo>
                    <a:pt x="7" y="8"/>
                  </a:lnTo>
                  <a:lnTo>
                    <a:pt x="13" y="8"/>
                  </a:lnTo>
                  <a:lnTo>
                    <a:pt x="13" y="10"/>
                  </a:lnTo>
                  <a:lnTo>
                    <a:pt x="10" y="10"/>
                  </a:lnTo>
                  <a:lnTo>
                    <a:pt x="8" y="13"/>
                  </a:lnTo>
                  <a:lnTo>
                    <a:pt x="16" y="13"/>
                  </a:lnTo>
                  <a:lnTo>
                    <a:pt x="16" y="16"/>
                  </a:lnTo>
                  <a:lnTo>
                    <a:pt x="8" y="16"/>
                  </a:lnTo>
                  <a:lnTo>
                    <a:pt x="7" y="10"/>
                  </a:lnTo>
                  <a:lnTo>
                    <a:pt x="4" y="10"/>
                  </a:lnTo>
                  <a:lnTo>
                    <a:pt x="2" y="8"/>
                  </a:lnTo>
                  <a:lnTo>
                    <a:pt x="2" y="5"/>
                  </a:lnTo>
                  <a:lnTo>
                    <a:pt x="2" y="2"/>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9" name="Freeform 114"/>
            <p:cNvSpPr>
              <a:spLocks/>
            </p:cNvSpPr>
            <p:nvPr/>
          </p:nvSpPr>
          <p:spPr bwMode="auto">
            <a:xfrm>
              <a:off x="3285" y="1380"/>
              <a:ext cx="1" cy="17"/>
            </a:xfrm>
            <a:custGeom>
              <a:avLst/>
              <a:gdLst>
                <a:gd name="T0" fmla="*/ 0 w 1"/>
                <a:gd name="T1" fmla="*/ 16 h 17"/>
                <a:gd name="T2" fmla="*/ 0 w 1"/>
                <a:gd name="T3" fmla="*/ 8 h 17"/>
                <a:gd name="T4" fmla="*/ 0 w 1"/>
                <a:gd name="T5" fmla="*/ 0 h 17"/>
                <a:gd name="T6" fmla="*/ 0 w 1"/>
                <a:gd name="T7" fmla="*/ 8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8"/>
                  </a:lnTo>
                  <a:lnTo>
                    <a:pt x="0" y="0"/>
                  </a:lnTo>
                  <a:lnTo>
                    <a:pt x="0" y="8"/>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0" name="Freeform 115"/>
            <p:cNvSpPr>
              <a:spLocks/>
            </p:cNvSpPr>
            <p:nvPr/>
          </p:nvSpPr>
          <p:spPr bwMode="auto">
            <a:xfrm>
              <a:off x="3289" y="1388"/>
              <a:ext cx="17" cy="17"/>
            </a:xfrm>
            <a:custGeom>
              <a:avLst/>
              <a:gdLst>
                <a:gd name="T0" fmla="*/ 2 w 17"/>
                <a:gd name="T1" fmla="*/ 0 h 17"/>
                <a:gd name="T2" fmla="*/ 10 w 17"/>
                <a:gd name="T3" fmla="*/ 0 h 17"/>
                <a:gd name="T4" fmla="*/ 4 w 17"/>
                <a:gd name="T5" fmla="*/ 0 h 17"/>
                <a:gd name="T6" fmla="*/ 4 w 17"/>
                <a:gd name="T7" fmla="*/ 8 h 17"/>
                <a:gd name="T8" fmla="*/ 12 w 17"/>
                <a:gd name="T9" fmla="*/ 8 h 17"/>
                <a:gd name="T10" fmla="*/ 8 w 17"/>
                <a:gd name="T11" fmla="*/ 8 h 17"/>
                <a:gd name="T12" fmla="*/ 16 w 17"/>
                <a:gd name="T13" fmla="*/ 8 h 17"/>
                <a:gd name="T14" fmla="*/ 16 w 17"/>
                <a:gd name="T15" fmla="*/ 16 h 17"/>
                <a:gd name="T16" fmla="*/ 8 w 17"/>
                <a:gd name="T17" fmla="*/ 16 h 17"/>
                <a:gd name="T18" fmla="*/ 4 w 17"/>
                <a:gd name="T19" fmla="*/ 8 h 17"/>
                <a:gd name="T20" fmla="*/ 2 w 17"/>
                <a:gd name="T21" fmla="*/ 8 h 17"/>
                <a:gd name="T22" fmla="*/ 0 w 17"/>
                <a:gd name="T23" fmla="*/ 0 h 17"/>
                <a:gd name="T24" fmla="*/ 2 w 17"/>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2" y="0"/>
                  </a:moveTo>
                  <a:lnTo>
                    <a:pt x="10" y="0"/>
                  </a:lnTo>
                  <a:lnTo>
                    <a:pt x="4" y="0"/>
                  </a:lnTo>
                  <a:lnTo>
                    <a:pt x="4" y="8"/>
                  </a:lnTo>
                  <a:lnTo>
                    <a:pt x="12" y="8"/>
                  </a:lnTo>
                  <a:lnTo>
                    <a:pt x="8" y="8"/>
                  </a:lnTo>
                  <a:lnTo>
                    <a:pt x="16" y="8"/>
                  </a:lnTo>
                  <a:lnTo>
                    <a:pt x="16" y="16"/>
                  </a:lnTo>
                  <a:lnTo>
                    <a:pt x="8" y="16"/>
                  </a:lnTo>
                  <a:lnTo>
                    <a:pt x="4" y="8"/>
                  </a:lnTo>
                  <a:lnTo>
                    <a:pt x="2" y="8"/>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1" name="Freeform 116"/>
            <p:cNvSpPr>
              <a:spLocks/>
            </p:cNvSpPr>
            <p:nvPr/>
          </p:nvSpPr>
          <p:spPr bwMode="auto">
            <a:xfrm>
              <a:off x="3296" y="1384"/>
              <a:ext cx="17" cy="17"/>
            </a:xfrm>
            <a:custGeom>
              <a:avLst/>
              <a:gdLst>
                <a:gd name="T0" fmla="*/ 1 w 17"/>
                <a:gd name="T1" fmla="*/ 0 h 17"/>
                <a:gd name="T2" fmla="*/ 6 w 17"/>
                <a:gd name="T3" fmla="*/ 0 h 17"/>
                <a:gd name="T4" fmla="*/ 6 w 17"/>
                <a:gd name="T5" fmla="*/ 2 h 17"/>
                <a:gd name="T6" fmla="*/ 4 w 17"/>
                <a:gd name="T7" fmla="*/ 2 h 17"/>
                <a:gd name="T8" fmla="*/ 4 w 17"/>
                <a:gd name="T9" fmla="*/ 5 h 17"/>
                <a:gd name="T10" fmla="*/ 10 w 17"/>
                <a:gd name="T11" fmla="*/ 5 h 17"/>
                <a:gd name="T12" fmla="*/ 10 w 17"/>
                <a:gd name="T13" fmla="*/ 8 h 17"/>
                <a:gd name="T14" fmla="*/ 5 w 17"/>
                <a:gd name="T15" fmla="*/ 8 h 17"/>
                <a:gd name="T16" fmla="*/ 12 w 17"/>
                <a:gd name="T17" fmla="*/ 8 h 17"/>
                <a:gd name="T18" fmla="*/ 12 w 17"/>
                <a:gd name="T19" fmla="*/ 10 h 17"/>
                <a:gd name="T20" fmla="*/ 9 w 17"/>
                <a:gd name="T21" fmla="*/ 10 h 17"/>
                <a:gd name="T22" fmla="*/ 9 w 17"/>
                <a:gd name="T23" fmla="*/ 13 h 17"/>
                <a:gd name="T24" fmla="*/ 14 w 17"/>
                <a:gd name="T25" fmla="*/ 13 h 17"/>
                <a:gd name="T26" fmla="*/ 16 w 17"/>
                <a:gd name="T27" fmla="*/ 16 h 17"/>
                <a:gd name="T28" fmla="*/ 9 w 17"/>
                <a:gd name="T29" fmla="*/ 16 h 17"/>
                <a:gd name="T30" fmla="*/ 6 w 17"/>
                <a:gd name="T31" fmla="*/ 10 h 17"/>
                <a:gd name="T32" fmla="*/ 4 w 17"/>
                <a:gd name="T33" fmla="*/ 10 h 17"/>
                <a:gd name="T34" fmla="*/ 4 w 17"/>
                <a:gd name="T35" fmla="*/ 8 h 17"/>
                <a:gd name="T36" fmla="*/ 4 w 17"/>
                <a:gd name="T37" fmla="*/ 5 h 17"/>
                <a:gd name="T38" fmla="*/ 3 w 17"/>
                <a:gd name="T39" fmla="*/ 5 h 17"/>
                <a:gd name="T40" fmla="*/ 1 w 17"/>
                <a:gd name="T41" fmla="*/ 2 h 17"/>
                <a:gd name="T42" fmla="*/ 0 w 17"/>
                <a:gd name="T43" fmla="*/ 2 h 17"/>
                <a:gd name="T44" fmla="*/ 1 w 17"/>
                <a:gd name="T45" fmla="*/ 0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 y="0"/>
                  </a:moveTo>
                  <a:lnTo>
                    <a:pt x="6" y="0"/>
                  </a:lnTo>
                  <a:lnTo>
                    <a:pt x="6" y="2"/>
                  </a:lnTo>
                  <a:lnTo>
                    <a:pt x="4" y="2"/>
                  </a:lnTo>
                  <a:lnTo>
                    <a:pt x="4" y="5"/>
                  </a:lnTo>
                  <a:lnTo>
                    <a:pt x="10" y="5"/>
                  </a:lnTo>
                  <a:lnTo>
                    <a:pt x="10" y="8"/>
                  </a:lnTo>
                  <a:lnTo>
                    <a:pt x="5" y="8"/>
                  </a:lnTo>
                  <a:lnTo>
                    <a:pt x="12" y="8"/>
                  </a:lnTo>
                  <a:lnTo>
                    <a:pt x="12" y="10"/>
                  </a:lnTo>
                  <a:lnTo>
                    <a:pt x="9" y="10"/>
                  </a:lnTo>
                  <a:lnTo>
                    <a:pt x="9" y="13"/>
                  </a:lnTo>
                  <a:lnTo>
                    <a:pt x="14" y="13"/>
                  </a:lnTo>
                  <a:lnTo>
                    <a:pt x="16" y="16"/>
                  </a:lnTo>
                  <a:lnTo>
                    <a:pt x="9" y="16"/>
                  </a:lnTo>
                  <a:lnTo>
                    <a:pt x="6" y="10"/>
                  </a:lnTo>
                  <a:lnTo>
                    <a:pt x="4" y="10"/>
                  </a:lnTo>
                  <a:lnTo>
                    <a:pt x="4" y="8"/>
                  </a:lnTo>
                  <a:lnTo>
                    <a:pt x="4" y="5"/>
                  </a:lnTo>
                  <a:lnTo>
                    <a:pt x="3" y="5"/>
                  </a:lnTo>
                  <a:lnTo>
                    <a:pt x="1" y="2"/>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2" name="Freeform 117"/>
            <p:cNvSpPr>
              <a:spLocks/>
            </p:cNvSpPr>
            <p:nvPr/>
          </p:nvSpPr>
          <p:spPr bwMode="auto">
            <a:xfrm>
              <a:off x="3308" y="1384"/>
              <a:ext cx="17" cy="17"/>
            </a:xfrm>
            <a:custGeom>
              <a:avLst/>
              <a:gdLst>
                <a:gd name="T0" fmla="*/ 1 w 17"/>
                <a:gd name="T1" fmla="*/ 0 h 17"/>
                <a:gd name="T2" fmla="*/ 6 w 17"/>
                <a:gd name="T3" fmla="*/ 0 h 17"/>
                <a:gd name="T4" fmla="*/ 6 w 17"/>
                <a:gd name="T5" fmla="*/ 2 h 17"/>
                <a:gd name="T6" fmla="*/ 4 w 17"/>
                <a:gd name="T7" fmla="*/ 2 h 17"/>
                <a:gd name="T8" fmla="*/ 3 w 17"/>
                <a:gd name="T9" fmla="*/ 2 h 17"/>
                <a:gd name="T10" fmla="*/ 4 w 17"/>
                <a:gd name="T11" fmla="*/ 5 h 17"/>
                <a:gd name="T12" fmla="*/ 10 w 17"/>
                <a:gd name="T13" fmla="*/ 5 h 17"/>
                <a:gd name="T14" fmla="*/ 10 w 17"/>
                <a:gd name="T15" fmla="*/ 8 h 17"/>
                <a:gd name="T16" fmla="*/ 6 w 17"/>
                <a:gd name="T17" fmla="*/ 8 h 17"/>
                <a:gd name="T18" fmla="*/ 11 w 17"/>
                <a:gd name="T19" fmla="*/ 8 h 17"/>
                <a:gd name="T20" fmla="*/ 11 w 17"/>
                <a:gd name="T21" fmla="*/ 10 h 17"/>
                <a:gd name="T22" fmla="*/ 10 w 17"/>
                <a:gd name="T23" fmla="*/ 10 h 17"/>
                <a:gd name="T24" fmla="*/ 9 w 17"/>
                <a:gd name="T25" fmla="*/ 13 h 17"/>
                <a:gd name="T26" fmla="*/ 10 w 17"/>
                <a:gd name="T27" fmla="*/ 13 h 17"/>
                <a:gd name="T28" fmla="*/ 14 w 17"/>
                <a:gd name="T29" fmla="*/ 13 h 17"/>
                <a:gd name="T30" fmla="*/ 16 w 17"/>
                <a:gd name="T31" fmla="*/ 16 h 17"/>
                <a:gd name="T32" fmla="*/ 9 w 17"/>
                <a:gd name="T33" fmla="*/ 16 h 17"/>
                <a:gd name="T34" fmla="*/ 9 w 17"/>
                <a:gd name="T35" fmla="*/ 13 h 17"/>
                <a:gd name="T36" fmla="*/ 6 w 17"/>
                <a:gd name="T37" fmla="*/ 10 h 17"/>
                <a:gd name="T38" fmla="*/ 4 w 17"/>
                <a:gd name="T39" fmla="*/ 10 h 17"/>
                <a:gd name="T40" fmla="*/ 3 w 17"/>
                <a:gd name="T41" fmla="*/ 5 h 17"/>
                <a:gd name="T42" fmla="*/ 2 w 17"/>
                <a:gd name="T43" fmla="*/ 2 h 17"/>
                <a:gd name="T44" fmla="*/ 0 w 17"/>
                <a:gd name="T45" fmla="*/ 2 h 17"/>
                <a:gd name="T46" fmla="*/ 1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1" y="0"/>
                  </a:moveTo>
                  <a:lnTo>
                    <a:pt x="6" y="0"/>
                  </a:lnTo>
                  <a:lnTo>
                    <a:pt x="6" y="2"/>
                  </a:lnTo>
                  <a:lnTo>
                    <a:pt x="4" y="2"/>
                  </a:lnTo>
                  <a:lnTo>
                    <a:pt x="3" y="2"/>
                  </a:lnTo>
                  <a:lnTo>
                    <a:pt x="4" y="5"/>
                  </a:lnTo>
                  <a:lnTo>
                    <a:pt x="10" y="5"/>
                  </a:lnTo>
                  <a:lnTo>
                    <a:pt x="10" y="8"/>
                  </a:lnTo>
                  <a:lnTo>
                    <a:pt x="6" y="8"/>
                  </a:lnTo>
                  <a:lnTo>
                    <a:pt x="11" y="8"/>
                  </a:lnTo>
                  <a:lnTo>
                    <a:pt x="11" y="10"/>
                  </a:lnTo>
                  <a:lnTo>
                    <a:pt x="10" y="10"/>
                  </a:lnTo>
                  <a:lnTo>
                    <a:pt x="9" y="13"/>
                  </a:lnTo>
                  <a:lnTo>
                    <a:pt x="10" y="13"/>
                  </a:lnTo>
                  <a:lnTo>
                    <a:pt x="14" y="13"/>
                  </a:lnTo>
                  <a:lnTo>
                    <a:pt x="16" y="16"/>
                  </a:lnTo>
                  <a:lnTo>
                    <a:pt x="9" y="16"/>
                  </a:lnTo>
                  <a:lnTo>
                    <a:pt x="9" y="13"/>
                  </a:lnTo>
                  <a:lnTo>
                    <a:pt x="6" y="10"/>
                  </a:lnTo>
                  <a:lnTo>
                    <a:pt x="4" y="10"/>
                  </a:lnTo>
                  <a:lnTo>
                    <a:pt x="3" y="5"/>
                  </a:lnTo>
                  <a:lnTo>
                    <a:pt x="2" y="2"/>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3" name="Freeform 118"/>
            <p:cNvSpPr>
              <a:spLocks/>
            </p:cNvSpPr>
            <p:nvPr/>
          </p:nvSpPr>
          <p:spPr bwMode="auto">
            <a:xfrm>
              <a:off x="3321" y="1384"/>
              <a:ext cx="17" cy="17"/>
            </a:xfrm>
            <a:custGeom>
              <a:avLst/>
              <a:gdLst>
                <a:gd name="T0" fmla="*/ 1 w 17"/>
                <a:gd name="T1" fmla="*/ 0 h 17"/>
                <a:gd name="T2" fmla="*/ 5 w 17"/>
                <a:gd name="T3" fmla="*/ 0 h 17"/>
                <a:gd name="T4" fmla="*/ 5 w 17"/>
                <a:gd name="T5" fmla="*/ 2 h 17"/>
                <a:gd name="T6" fmla="*/ 3 w 17"/>
                <a:gd name="T7" fmla="*/ 2 h 17"/>
                <a:gd name="T8" fmla="*/ 3 w 17"/>
                <a:gd name="T9" fmla="*/ 5 h 17"/>
                <a:gd name="T10" fmla="*/ 9 w 17"/>
                <a:gd name="T11" fmla="*/ 5 h 17"/>
                <a:gd name="T12" fmla="*/ 9 w 17"/>
                <a:gd name="T13" fmla="*/ 8 h 17"/>
                <a:gd name="T14" fmla="*/ 5 w 17"/>
                <a:gd name="T15" fmla="*/ 8 h 17"/>
                <a:gd name="T16" fmla="*/ 4 w 17"/>
                <a:gd name="T17" fmla="*/ 8 h 17"/>
                <a:gd name="T18" fmla="*/ 10 w 17"/>
                <a:gd name="T19" fmla="*/ 8 h 17"/>
                <a:gd name="T20" fmla="*/ 11 w 17"/>
                <a:gd name="T21" fmla="*/ 10 h 17"/>
                <a:gd name="T22" fmla="*/ 9 w 17"/>
                <a:gd name="T23" fmla="*/ 10 h 17"/>
                <a:gd name="T24" fmla="*/ 9 w 17"/>
                <a:gd name="T25" fmla="*/ 13 h 17"/>
                <a:gd name="T26" fmla="*/ 14 w 17"/>
                <a:gd name="T27" fmla="*/ 13 h 17"/>
                <a:gd name="T28" fmla="*/ 16 w 17"/>
                <a:gd name="T29" fmla="*/ 16 h 17"/>
                <a:gd name="T30" fmla="*/ 9 w 17"/>
                <a:gd name="T31" fmla="*/ 16 h 17"/>
                <a:gd name="T32" fmla="*/ 8 w 17"/>
                <a:gd name="T33" fmla="*/ 13 h 17"/>
                <a:gd name="T34" fmla="*/ 6 w 17"/>
                <a:gd name="T35" fmla="*/ 10 h 17"/>
                <a:gd name="T36" fmla="*/ 4 w 17"/>
                <a:gd name="T37" fmla="*/ 10 h 17"/>
                <a:gd name="T38" fmla="*/ 3 w 17"/>
                <a:gd name="T39" fmla="*/ 5 h 17"/>
                <a:gd name="T40" fmla="*/ 1 w 17"/>
                <a:gd name="T41" fmla="*/ 2 h 17"/>
                <a:gd name="T42" fmla="*/ 0 w 17"/>
                <a:gd name="T43" fmla="*/ 2 h 17"/>
                <a:gd name="T44" fmla="*/ 1 w 17"/>
                <a:gd name="T45" fmla="*/ 0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 y="0"/>
                  </a:moveTo>
                  <a:lnTo>
                    <a:pt x="5" y="0"/>
                  </a:lnTo>
                  <a:lnTo>
                    <a:pt x="5" y="2"/>
                  </a:lnTo>
                  <a:lnTo>
                    <a:pt x="3" y="2"/>
                  </a:lnTo>
                  <a:lnTo>
                    <a:pt x="3" y="5"/>
                  </a:lnTo>
                  <a:lnTo>
                    <a:pt x="9" y="5"/>
                  </a:lnTo>
                  <a:lnTo>
                    <a:pt x="9" y="8"/>
                  </a:lnTo>
                  <a:lnTo>
                    <a:pt x="5" y="8"/>
                  </a:lnTo>
                  <a:lnTo>
                    <a:pt x="4" y="8"/>
                  </a:lnTo>
                  <a:lnTo>
                    <a:pt x="10" y="8"/>
                  </a:lnTo>
                  <a:lnTo>
                    <a:pt x="11" y="10"/>
                  </a:lnTo>
                  <a:lnTo>
                    <a:pt x="9" y="10"/>
                  </a:lnTo>
                  <a:lnTo>
                    <a:pt x="9" y="13"/>
                  </a:lnTo>
                  <a:lnTo>
                    <a:pt x="14" y="13"/>
                  </a:lnTo>
                  <a:lnTo>
                    <a:pt x="16" y="16"/>
                  </a:lnTo>
                  <a:lnTo>
                    <a:pt x="9" y="16"/>
                  </a:lnTo>
                  <a:lnTo>
                    <a:pt x="8" y="13"/>
                  </a:lnTo>
                  <a:lnTo>
                    <a:pt x="6" y="10"/>
                  </a:lnTo>
                  <a:lnTo>
                    <a:pt x="4" y="10"/>
                  </a:lnTo>
                  <a:lnTo>
                    <a:pt x="3" y="5"/>
                  </a:lnTo>
                  <a:lnTo>
                    <a:pt x="1" y="2"/>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4" name="Freeform 119"/>
            <p:cNvSpPr>
              <a:spLocks/>
            </p:cNvSpPr>
            <p:nvPr/>
          </p:nvSpPr>
          <p:spPr bwMode="auto">
            <a:xfrm>
              <a:off x="3332" y="1384"/>
              <a:ext cx="17" cy="17"/>
            </a:xfrm>
            <a:custGeom>
              <a:avLst/>
              <a:gdLst>
                <a:gd name="T0" fmla="*/ 1 w 17"/>
                <a:gd name="T1" fmla="*/ 0 h 17"/>
                <a:gd name="T2" fmla="*/ 5 w 17"/>
                <a:gd name="T3" fmla="*/ 0 h 17"/>
                <a:gd name="T4" fmla="*/ 6 w 17"/>
                <a:gd name="T5" fmla="*/ 2 h 17"/>
                <a:gd name="T6" fmla="*/ 3 w 17"/>
                <a:gd name="T7" fmla="*/ 2 h 17"/>
                <a:gd name="T8" fmla="*/ 3 w 17"/>
                <a:gd name="T9" fmla="*/ 5 h 17"/>
                <a:gd name="T10" fmla="*/ 8 w 17"/>
                <a:gd name="T11" fmla="*/ 5 h 17"/>
                <a:gd name="T12" fmla="*/ 8 w 17"/>
                <a:gd name="T13" fmla="*/ 8 h 17"/>
                <a:gd name="T14" fmla="*/ 6 w 17"/>
                <a:gd name="T15" fmla="*/ 8 h 17"/>
                <a:gd name="T16" fmla="*/ 5 w 17"/>
                <a:gd name="T17" fmla="*/ 8 h 17"/>
                <a:gd name="T18" fmla="*/ 10 w 17"/>
                <a:gd name="T19" fmla="*/ 8 h 17"/>
                <a:gd name="T20" fmla="*/ 11 w 17"/>
                <a:gd name="T21" fmla="*/ 10 h 17"/>
                <a:gd name="T22" fmla="*/ 8 w 17"/>
                <a:gd name="T23" fmla="*/ 10 h 17"/>
                <a:gd name="T24" fmla="*/ 9 w 17"/>
                <a:gd name="T25" fmla="*/ 13 h 17"/>
                <a:gd name="T26" fmla="*/ 16 w 17"/>
                <a:gd name="T27" fmla="*/ 13 h 17"/>
                <a:gd name="T28" fmla="*/ 16 w 17"/>
                <a:gd name="T29" fmla="*/ 16 h 17"/>
                <a:gd name="T30" fmla="*/ 8 w 17"/>
                <a:gd name="T31" fmla="*/ 16 h 17"/>
                <a:gd name="T32" fmla="*/ 8 w 17"/>
                <a:gd name="T33" fmla="*/ 13 h 17"/>
                <a:gd name="T34" fmla="*/ 6 w 17"/>
                <a:gd name="T35" fmla="*/ 10 h 17"/>
                <a:gd name="T36" fmla="*/ 4 w 17"/>
                <a:gd name="T37" fmla="*/ 10 h 17"/>
                <a:gd name="T38" fmla="*/ 2 w 17"/>
                <a:gd name="T39" fmla="*/ 5 h 17"/>
                <a:gd name="T40" fmla="*/ 0 w 17"/>
                <a:gd name="T41" fmla="*/ 0 h 17"/>
                <a:gd name="T42" fmla="*/ 0 w 17"/>
                <a:gd name="T43" fmla="*/ 2 h 17"/>
                <a:gd name="T44" fmla="*/ 1 w 17"/>
                <a:gd name="T45" fmla="*/ 0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 y="0"/>
                  </a:moveTo>
                  <a:lnTo>
                    <a:pt x="5" y="0"/>
                  </a:lnTo>
                  <a:lnTo>
                    <a:pt x="6" y="2"/>
                  </a:lnTo>
                  <a:lnTo>
                    <a:pt x="3" y="2"/>
                  </a:lnTo>
                  <a:lnTo>
                    <a:pt x="3" y="5"/>
                  </a:lnTo>
                  <a:lnTo>
                    <a:pt x="8" y="5"/>
                  </a:lnTo>
                  <a:lnTo>
                    <a:pt x="8" y="8"/>
                  </a:lnTo>
                  <a:lnTo>
                    <a:pt x="6" y="8"/>
                  </a:lnTo>
                  <a:lnTo>
                    <a:pt x="5" y="8"/>
                  </a:lnTo>
                  <a:lnTo>
                    <a:pt x="10" y="8"/>
                  </a:lnTo>
                  <a:lnTo>
                    <a:pt x="11" y="10"/>
                  </a:lnTo>
                  <a:lnTo>
                    <a:pt x="8" y="10"/>
                  </a:lnTo>
                  <a:lnTo>
                    <a:pt x="9" y="13"/>
                  </a:lnTo>
                  <a:lnTo>
                    <a:pt x="16" y="13"/>
                  </a:lnTo>
                  <a:lnTo>
                    <a:pt x="16" y="16"/>
                  </a:lnTo>
                  <a:lnTo>
                    <a:pt x="8" y="16"/>
                  </a:lnTo>
                  <a:lnTo>
                    <a:pt x="8" y="13"/>
                  </a:lnTo>
                  <a:lnTo>
                    <a:pt x="6" y="10"/>
                  </a:lnTo>
                  <a:lnTo>
                    <a:pt x="4" y="10"/>
                  </a:lnTo>
                  <a:lnTo>
                    <a:pt x="2" y="5"/>
                  </a:lnTo>
                  <a:lnTo>
                    <a:pt x="0" y="0"/>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5" name="Freeform 120"/>
            <p:cNvSpPr>
              <a:spLocks/>
            </p:cNvSpPr>
            <p:nvPr/>
          </p:nvSpPr>
          <p:spPr bwMode="auto">
            <a:xfrm>
              <a:off x="3344" y="1384"/>
              <a:ext cx="17" cy="17"/>
            </a:xfrm>
            <a:custGeom>
              <a:avLst/>
              <a:gdLst>
                <a:gd name="T0" fmla="*/ 0 w 17"/>
                <a:gd name="T1" fmla="*/ 0 h 17"/>
                <a:gd name="T2" fmla="*/ 5 w 17"/>
                <a:gd name="T3" fmla="*/ 0 h 17"/>
                <a:gd name="T4" fmla="*/ 5 w 17"/>
                <a:gd name="T5" fmla="*/ 2 h 17"/>
                <a:gd name="T6" fmla="*/ 3 w 17"/>
                <a:gd name="T7" fmla="*/ 2 h 17"/>
                <a:gd name="T8" fmla="*/ 4 w 17"/>
                <a:gd name="T9" fmla="*/ 5 h 17"/>
                <a:gd name="T10" fmla="*/ 8 w 17"/>
                <a:gd name="T11" fmla="*/ 5 h 17"/>
                <a:gd name="T12" fmla="*/ 9 w 17"/>
                <a:gd name="T13" fmla="*/ 8 h 17"/>
                <a:gd name="T14" fmla="*/ 6 w 17"/>
                <a:gd name="T15" fmla="*/ 8 h 17"/>
                <a:gd name="T16" fmla="*/ 5 w 17"/>
                <a:gd name="T17" fmla="*/ 8 h 17"/>
                <a:gd name="T18" fmla="*/ 11 w 17"/>
                <a:gd name="T19" fmla="*/ 8 h 17"/>
                <a:gd name="T20" fmla="*/ 11 w 17"/>
                <a:gd name="T21" fmla="*/ 10 h 17"/>
                <a:gd name="T22" fmla="*/ 9 w 17"/>
                <a:gd name="T23" fmla="*/ 10 h 17"/>
                <a:gd name="T24" fmla="*/ 8 w 17"/>
                <a:gd name="T25" fmla="*/ 10 h 17"/>
                <a:gd name="T26" fmla="*/ 10 w 17"/>
                <a:gd name="T27" fmla="*/ 13 h 17"/>
                <a:gd name="T28" fmla="*/ 14 w 17"/>
                <a:gd name="T29" fmla="*/ 13 h 17"/>
                <a:gd name="T30" fmla="*/ 16 w 17"/>
                <a:gd name="T31" fmla="*/ 16 h 17"/>
                <a:gd name="T32" fmla="*/ 9 w 17"/>
                <a:gd name="T33" fmla="*/ 16 h 17"/>
                <a:gd name="T34" fmla="*/ 7 w 17"/>
                <a:gd name="T35" fmla="*/ 13 h 17"/>
                <a:gd name="T36" fmla="*/ 7 w 17"/>
                <a:gd name="T37" fmla="*/ 10 h 17"/>
                <a:gd name="T38" fmla="*/ 5 w 17"/>
                <a:gd name="T39" fmla="*/ 10 h 17"/>
                <a:gd name="T40" fmla="*/ 2 w 17"/>
                <a:gd name="T41" fmla="*/ 5 h 17"/>
                <a:gd name="T42" fmla="*/ 1 w 17"/>
                <a:gd name="T43" fmla="*/ 2 h 17"/>
                <a:gd name="T44" fmla="*/ 0 w 17"/>
                <a:gd name="T45" fmla="*/ 2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5" y="0"/>
                  </a:lnTo>
                  <a:lnTo>
                    <a:pt x="5" y="2"/>
                  </a:lnTo>
                  <a:lnTo>
                    <a:pt x="3" y="2"/>
                  </a:lnTo>
                  <a:lnTo>
                    <a:pt x="4" y="5"/>
                  </a:lnTo>
                  <a:lnTo>
                    <a:pt x="8" y="5"/>
                  </a:lnTo>
                  <a:lnTo>
                    <a:pt x="9" y="8"/>
                  </a:lnTo>
                  <a:lnTo>
                    <a:pt x="6" y="8"/>
                  </a:lnTo>
                  <a:lnTo>
                    <a:pt x="5" y="8"/>
                  </a:lnTo>
                  <a:lnTo>
                    <a:pt x="11" y="8"/>
                  </a:lnTo>
                  <a:lnTo>
                    <a:pt x="11" y="10"/>
                  </a:lnTo>
                  <a:lnTo>
                    <a:pt x="9" y="10"/>
                  </a:lnTo>
                  <a:lnTo>
                    <a:pt x="8" y="10"/>
                  </a:lnTo>
                  <a:lnTo>
                    <a:pt x="10" y="13"/>
                  </a:lnTo>
                  <a:lnTo>
                    <a:pt x="14" y="13"/>
                  </a:lnTo>
                  <a:lnTo>
                    <a:pt x="16" y="16"/>
                  </a:lnTo>
                  <a:lnTo>
                    <a:pt x="9" y="16"/>
                  </a:lnTo>
                  <a:lnTo>
                    <a:pt x="7" y="13"/>
                  </a:lnTo>
                  <a:lnTo>
                    <a:pt x="7" y="10"/>
                  </a:lnTo>
                  <a:lnTo>
                    <a:pt x="5" y="10"/>
                  </a:lnTo>
                  <a:lnTo>
                    <a:pt x="2" y="5"/>
                  </a:lnTo>
                  <a:lnTo>
                    <a:pt x="1" y="2"/>
                  </a:lnTo>
                  <a:lnTo>
                    <a:pt x="0" y="2"/>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6" name="Freeform 121"/>
            <p:cNvSpPr>
              <a:spLocks/>
            </p:cNvSpPr>
            <p:nvPr/>
          </p:nvSpPr>
          <p:spPr bwMode="auto">
            <a:xfrm>
              <a:off x="3355" y="1384"/>
              <a:ext cx="17" cy="17"/>
            </a:xfrm>
            <a:custGeom>
              <a:avLst/>
              <a:gdLst>
                <a:gd name="T0" fmla="*/ 1 w 17"/>
                <a:gd name="T1" fmla="*/ 0 h 17"/>
                <a:gd name="T2" fmla="*/ 8 w 17"/>
                <a:gd name="T3" fmla="*/ 0 h 17"/>
                <a:gd name="T4" fmla="*/ 8 w 17"/>
                <a:gd name="T5" fmla="*/ 5 h 17"/>
                <a:gd name="T6" fmla="*/ 4 w 17"/>
                <a:gd name="T7" fmla="*/ 5 h 17"/>
                <a:gd name="T8" fmla="*/ 5 w 17"/>
                <a:gd name="T9" fmla="*/ 5 h 17"/>
                <a:gd name="T10" fmla="*/ 11 w 17"/>
                <a:gd name="T11" fmla="*/ 5 h 17"/>
                <a:gd name="T12" fmla="*/ 11 w 17"/>
                <a:gd name="T13" fmla="*/ 10 h 17"/>
                <a:gd name="T14" fmla="*/ 8 w 17"/>
                <a:gd name="T15" fmla="*/ 10 h 17"/>
                <a:gd name="T16" fmla="*/ 7 w 17"/>
                <a:gd name="T17" fmla="*/ 10 h 17"/>
                <a:gd name="T18" fmla="*/ 14 w 17"/>
                <a:gd name="T19" fmla="*/ 10 h 17"/>
                <a:gd name="T20" fmla="*/ 16 w 17"/>
                <a:gd name="T21" fmla="*/ 10 h 17"/>
                <a:gd name="T22" fmla="*/ 13 w 17"/>
                <a:gd name="T23" fmla="*/ 10 h 17"/>
                <a:gd name="T24" fmla="*/ 11 w 17"/>
                <a:gd name="T25" fmla="*/ 16 h 17"/>
                <a:gd name="T26" fmla="*/ 8 w 17"/>
                <a:gd name="T27" fmla="*/ 10 h 17"/>
                <a:gd name="T28" fmla="*/ 7 w 17"/>
                <a:gd name="T29" fmla="*/ 10 h 17"/>
                <a:gd name="T30" fmla="*/ 4 w 17"/>
                <a:gd name="T31" fmla="*/ 5 h 17"/>
                <a:gd name="T32" fmla="*/ 2 w 17"/>
                <a:gd name="T33" fmla="*/ 5 h 17"/>
                <a:gd name="T34" fmla="*/ 1 w 17"/>
                <a:gd name="T35" fmla="*/ 5 h 17"/>
                <a:gd name="T36" fmla="*/ 0 w 17"/>
                <a:gd name="T37" fmla="*/ 5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8" y="0"/>
                  </a:lnTo>
                  <a:lnTo>
                    <a:pt x="8" y="5"/>
                  </a:lnTo>
                  <a:lnTo>
                    <a:pt x="4" y="5"/>
                  </a:lnTo>
                  <a:lnTo>
                    <a:pt x="5" y="5"/>
                  </a:lnTo>
                  <a:lnTo>
                    <a:pt x="11" y="5"/>
                  </a:lnTo>
                  <a:lnTo>
                    <a:pt x="11" y="10"/>
                  </a:lnTo>
                  <a:lnTo>
                    <a:pt x="8" y="10"/>
                  </a:lnTo>
                  <a:lnTo>
                    <a:pt x="7" y="10"/>
                  </a:lnTo>
                  <a:lnTo>
                    <a:pt x="14" y="10"/>
                  </a:lnTo>
                  <a:lnTo>
                    <a:pt x="16" y="10"/>
                  </a:lnTo>
                  <a:lnTo>
                    <a:pt x="13" y="10"/>
                  </a:lnTo>
                  <a:lnTo>
                    <a:pt x="11" y="16"/>
                  </a:lnTo>
                  <a:lnTo>
                    <a:pt x="8" y="10"/>
                  </a:lnTo>
                  <a:lnTo>
                    <a:pt x="7" y="10"/>
                  </a:lnTo>
                  <a:lnTo>
                    <a:pt x="4" y="5"/>
                  </a:lnTo>
                  <a:lnTo>
                    <a:pt x="2" y="5"/>
                  </a:lnTo>
                  <a:lnTo>
                    <a:pt x="1" y="5"/>
                  </a:lnTo>
                  <a:lnTo>
                    <a:pt x="0" y="5"/>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7" name="Freeform 122"/>
            <p:cNvSpPr>
              <a:spLocks/>
            </p:cNvSpPr>
            <p:nvPr/>
          </p:nvSpPr>
          <p:spPr bwMode="auto">
            <a:xfrm>
              <a:off x="3367" y="1384"/>
              <a:ext cx="17" cy="17"/>
            </a:xfrm>
            <a:custGeom>
              <a:avLst/>
              <a:gdLst>
                <a:gd name="T0" fmla="*/ 1 w 17"/>
                <a:gd name="T1" fmla="*/ 0 h 17"/>
                <a:gd name="T2" fmla="*/ 6 w 17"/>
                <a:gd name="T3" fmla="*/ 0 h 17"/>
                <a:gd name="T4" fmla="*/ 8 w 17"/>
                <a:gd name="T5" fmla="*/ 3 h 17"/>
                <a:gd name="T6" fmla="*/ 4 w 17"/>
                <a:gd name="T7" fmla="*/ 3 h 17"/>
                <a:gd name="T8" fmla="*/ 4 w 17"/>
                <a:gd name="T9" fmla="*/ 6 h 17"/>
                <a:gd name="T10" fmla="*/ 9 w 17"/>
                <a:gd name="T11" fmla="*/ 6 h 17"/>
                <a:gd name="T12" fmla="*/ 11 w 17"/>
                <a:gd name="T13" fmla="*/ 6 h 17"/>
                <a:gd name="T14" fmla="*/ 9 w 17"/>
                <a:gd name="T15" fmla="*/ 6 h 17"/>
                <a:gd name="T16" fmla="*/ 8 w 17"/>
                <a:gd name="T17" fmla="*/ 6 h 17"/>
                <a:gd name="T18" fmla="*/ 8 w 17"/>
                <a:gd name="T19" fmla="*/ 9 h 17"/>
                <a:gd name="T20" fmla="*/ 14 w 17"/>
                <a:gd name="T21" fmla="*/ 9 h 17"/>
                <a:gd name="T22" fmla="*/ 16 w 17"/>
                <a:gd name="T23" fmla="*/ 9 h 17"/>
                <a:gd name="T24" fmla="*/ 12 w 17"/>
                <a:gd name="T25" fmla="*/ 9 h 17"/>
                <a:gd name="T26" fmla="*/ 12 w 17"/>
                <a:gd name="T27" fmla="*/ 16 h 17"/>
                <a:gd name="T28" fmla="*/ 9 w 17"/>
                <a:gd name="T29" fmla="*/ 9 h 17"/>
                <a:gd name="T30" fmla="*/ 6 w 17"/>
                <a:gd name="T31" fmla="*/ 9 h 17"/>
                <a:gd name="T32" fmla="*/ 4 w 17"/>
                <a:gd name="T33" fmla="*/ 6 h 17"/>
                <a:gd name="T34" fmla="*/ 3 w 17"/>
                <a:gd name="T35" fmla="*/ 6 h 17"/>
                <a:gd name="T36" fmla="*/ 1 w 17"/>
                <a:gd name="T37" fmla="*/ 3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6" y="0"/>
                  </a:lnTo>
                  <a:lnTo>
                    <a:pt x="8" y="3"/>
                  </a:lnTo>
                  <a:lnTo>
                    <a:pt x="4" y="3"/>
                  </a:lnTo>
                  <a:lnTo>
                    <a:pt x="4" y="6"/>
                  </a:lnTo>
                  <a:lnTo>
                    <a:pt x="9" y="6"/>
                  </a:lnTo>
                  <a:lnTo>
                    <a:pt x="11" y="6"/>
                  </a:lnTo>
                  <a:lnTo>
                    <a:pt x="9" y="6"/>
                  </a:lnTo>
                  <a:lnTo>
                    <a:pt x="8" y="6"/>
                  </a:lnTo>
                  <a:lnTo>
                    <a:pt x="8" y="9"/>
                  </a:lnTo>
                  <a:lnTo>
                    <a:pt x="14" y="9"/>
                  </a:lnTo>
                  <a:lnTo>
                    <a:pt x="16" y="9"/>
                  </a:lnTo>
                  <a:lnTo>
                    <a:pt x="12" y="9"/>
                  </a:lnTo>
                  <a:lnTo>
                    <a:pt x="12" y="16"/>
                  </a:lnTo>
                  <a:lnTo>
                    <a:pt x="9" y="9"/>
                  </a:lnTo>
                  <a:lnTo>
                    <a:pt x="6" y="9"/>
                  </a:lnTo>
                  <a:lnTo>
                    <a:pt x="4" y="6"/>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8" name="Freeform 123"/>
            <p:cNvSpPr>
              <a:spLocks/>
            </p:cNvSpPr>
            <p:nvPr/>
          </p:nvSpPr>
          <p:spPr bwMode="auto">
            <a:xfrm>
              <a:off x="3378" y="1384"/>
              <a:ext cx="17" cy="17"/>
            </a:xfrm>
            <a:custGeom>
              <a:avLst/>
              <a:gdLst>
                <a:gd name="T0" fmla="*/ 1 w 17"/>
                <a:gd name="T1" fmla="*/ 0 h 17"/>
                <a:gd name="T2" fmla="*/ 6 w 17"/>
                <a:gd name="T3" fmla="*/ 0 h 17"/>
                <a:gd name="T4" fmla="*/ 8 w 17"/>
                <a:gd name="T5" fmla="*/ 0 h 17"/>
                <a:gd name="T6" fmla="*/ 4 w 17"/>
                <a:gd name="T7" fmla="*/ 0 h 17"/>
                <a:gd name="T8" fmla="*/ 6 w 17"/>
                <a:gd name="T9" fmla="*/ 0 h 17"/>
                <a:gd name="T10" fmla="*/ 11 w 17"/>
                <a:gd name="T11" fmla="*/ 0 h 17"/>
                <a:gd name="T12" fmla="*/ 12 w 17"/>
                <a:gd name="T13" fmla="*/ 16 h 17"/>
                <a:gd name="T14" fmla="*/ 8 w 17"/>
                <a:gd name="T15" fmla="*/ 16 h 17"/>
                <a:gd name="T16" fmla="*/ 6 w 17"/>
                <a:gd name="T17" fmla="*/ 16 h 17"/>
                <a:gd name="T18" fmla="*/ 16 w 17"/>
                <a:gd name="T19" fmla="*/ 16 h 17"/>
                <a:gd name="T20" fmla="*/ 8 w 17"/>
                <a:gd name="T21" fmla="*/ 16 h 17"/>
                <a:gd name="T22" fmla="*/ 6 w 17"/>
                <a:gd name="T23" fmla="*/ 16 h 17"/>
                <a:gd name="T24" fmla="*/ 4 w 17"/>
                <a:gd name="T25" fmla="*/ 16 h 17"/>
                <a:gd name="T26" fmla="*/ 3 w 17"/>
                <a:gd name="T27" fmla="*/ 16 h 17"/>
                <a:gd name="T28" fmla="*/ 1 w 17"/>
                <a:gd name="T29" fmla="*/ 0 h 17"/>
                <a:gd name="T30" fmla="*/ 0 w 17"/>
                <a:gd name="T31" fmla="*/ 0 h 17"/>
                <a:gd name="T32" fmla="*/ 1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 y="0"/>
                  </a:moveTo>
                  <a:lnTo>
                    <a:pt x="6" y="0"/>
                  </a:lnTo>
                  <a:lnTo>
                    <a:pt x="8" y="0"/>
                  </a:lnTo>
                  <a:lnTo>
                    <a:pt x="4" y="0"/>
                  </a:lnTo>
                  <a:lnTo>
                    <a:pt x="6" y="0"/>
                  </a:lnTo>
                  <a:lnTo>
                    <a:pt x="11" y="0"/>
                  </a:lnTo>
                  <a:lnTo>
                    <a:pt x="12" y="16"/>
                  </a:lnTo>
                  <a:lnTo>
                    <a:pt x="8" y="16"/>
                  </a:lnTo>
                  <a:lnTo>
                    <a:pt x="6" y="16"/>
                  </a:lnTo>
                  <a:lnTo>
                    <a:pt x="16" y="16"/>
                  </a:lnTo>
                  <a:lnTo>
                    <a:pt x="8" y="16"/>
                  </a:lnTo>
                  <a:lnTo>
                    <a:pt x="6" y="16"/>
                  </a:lnTo>
                  <a:lnTo>
                    <a:pt x="4" y="16"/>
                  </a:lnTo>
                  <a:lnTo>
                    <a:pt x="3" y="16"/>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9" name="Freeform 124"/>
            <p:cNvSpPr>
              <a:spLocks/>
            </p:cNvSpPr>
            <p:nvPr/>
          </p:nvSpPr>
          <p:spPr bwMode="auto">
            <a:xfrm>
              <a:off x="3369" y="1384"/>
              <a:ext cx="34" cy="17"/>
            </a:xfrm>
            <a:custGeom>
              <a:avLst/>
              <a:gdLst>
                <a:gd name="T0" fmla="*/ 17 w 34"/>
                <a:gd name="T1" fmla="*/ 0 h 17"/>
                <a:gd name="T2" fmla="*/ 27 w 34"/>
                <a:gd name="T3" fmla="*/ 0 h 17"/>
                <a:gd name="T4" fmla="*/ 27 w 34"/>
                <a:gd name="T5" fmla="*/ 1 h 17"/>
                <a:gd name="T6" fmla="*/ 22 w 34"/>
                <a:gd name="T7" fmla="*/ 1 h 17"/>
                <a:gd name="T8" fmla="*/ 23 w 34"/>
                <a:gd name="T9" fmla="*/ 3 h 17"/>
                <a:gd name="T10" fmla="*/ 24 w 34"/>
                <a:gd name="T11" fmla="*/ 6 h 17"/>
                <a:gd name="T12" fmla="*/ 31 w 34"/>
                <a:gd name="T13" fmla="*/ 6 h 17"/>
                <a:gd name="T14" fmla="*/ 31 w 34"/>
                <a:gd name="T15" fmla="*/ 3 h 17"/>
                <a:gd name="T16" fmla="*/ 33 w 34"/>
                <a:gd name="T17" fmla="*/ 9 h 17"/>
                <a:gd name="T18" fmla="*/ 28 w 34"/>
                <a:gd name="T19" fmla="*/ 9 h 17"/>
                <a:gd name="T20" fmla="*/ 28 w 34"/>
                <a:gd name="T21" fmla="*/ 14 h 17"/>
                <a:gd name="T22" fmla="*/ 3 w 34"/>
                <a:gd name="T23" fmla="*/ 14 h 17"/>
                <a:gd name="T24" fmla="*/ 2 w 34"/>
                <a:gd name="T25" fmla="*/ 16 h 17"/>
                <a:gd name="T26" fmla="*/ 0 w 34"/>
                <a:gd name="T27" fmla="*/ 12 h 17"/>
                <a:gd name="T28" fmla="*/ 2 w 34"/>
                <a:gd name="T29" fmla="*/ 9 h 17"/>
                <a:gd name="T30" fmla="*/ 7 w 34"/>
                <a:gd name="T31" fmla="*/ 9 h 17"/>
                <a:gd name="T32" fmla="*/ 10 w 34"/>
                <a:gd name="T33" fmla="*/ 12 h 17"/>
                <a:gd name="T34" fmla="*/ 10 w 34"/>
                <a:gd name="T35" fmla="*/ 9 h 17"/>
                <a:gd name="T36" fmla="*/ 26 w 34"/>
                <a:gd name="T37" fmla="*/ 9 h 17"/>
                <a:gd name="T38" fmla="*/ 23 w 34"/>
                <a:gd name="T39" fmla="*/ 6 h 17"/>
                <a:gd name="T40" fmla="*/ 22 w 34"/>
                <a:gd name="T41" fmla="*/ 4 h 17"/>
                <a:gd name="T42" fmla="*/ 19 w 34"/>
                <a:gd name="T43" fmla="*/ 3 h 17"/>
                <a:gd name="T44" fmla="*/ 19 w 34"/>
                <a:gd name="T45" fmla="*/ 1 h 17"/>
                <a:gd name="T46" fmla="*/ 16 w 34"/>
                <a:gd name="T47" fmla="*/ 1 h 17"/>
                <a:gd name="T48" fmla="*/ 17 w 34"/>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17"/>
                <a:gd name="T77" fmla="*/ 34 w 34"/>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17">
                  <a:moveTo>
                    <a:pt x="17" y="0"/>
                  </a:moveTo>
                  <a:lnTo>
                    <a:pt x="27" y="0"/>
                  </a:lnTo>
                  <a:lnTo>
                    <a:pt x="27" y="1"/>
                  </a:lnTo>
                  <a:lnTo>
                    <a:pt x="22" y="1"/>
                  </a:lnTo>
                  <a:lnTo>
                    <a:pt x="23" y="3"/>
                  </a:lnTo>
                  <a:lnTo>
                    <a:pt x="24" y="6"/>
                  </a:lnTo>
                  <a:lnTo>
                    <a:pt x="31" y="6"/>
                  </a:lnTo>
                  <a:lnTo>
                    <a:pt x="31" y="3"/>
                  </a:lnTo>
                  <a:lnTo>
                    <a:pt x="33" y="9"/>
                  </a:lnTo>
                  <a:lnTo>
                    <a:pt x="28" y="9"/>
                  </a:lnTo>
                  <a:lnTo>
                    <a:pt x="28" y="14"/>
                  </a:lnTo>
                  <a:lnTo>
                    <a:pt x="3" y="14"/>
                  </a:lnTo>
                  <a:lnTo>
                    <a:pt x="2" y="16"/>
                  </a:lnTo>
                  <a:lnTo>
                    <a:pt x="0" y="12"/>
                  </a:lnTo>
                  <a:lnTo>
                    <a:pt x="2" y="9"/>
                  </a:lnTo>
                  <a:lnTo>
                    <a:pt x="7" y="9"/>
                  </a:lnTo>
                  <a:lnTo>
                    <a:pt x="10" y="12"/>
                  </a:lnTo>
                  <a:lnTo>
                    <a:pt x="10" y="9"/>
                  </a:lnTo>
                  <a:lnTo>
                    <a:pt x="26" y="9"/>
                  </a:lnTo>
                  <a:lnTo>
                    <a:pt x="23" y="6"/>
                  </a:lnTo>
                  <a:lnTo>
                    <a:pt x="22"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0" name="Freeform 125"/>
            <p:cNvSpPr>
              <a:spLocks/>
            </p:cNvSpPr>
            <p:nvPr/>
          </p:nvSpPr>
          <p:spPr bwMode="auto">
            <a:xfrm>
              <a:off x="3427" y="1379"/>
              <a:ext cx="24" cy="17"/>
            </a:xfrm>
            <a:custGeom>
              <a:avLst/>
              <a:gdLst>
                <a:gd name="T0" fmla="*/ 1 w 24"/>
                <a:gd name="T1" fmla="*/ 16 h 17"/>
                <a:gd name="T2" fmla="*/ 7 w 24"/>
                <a:gd name="T3" fmla="*/ 16 h 17"/>
                <a:gd name="T4" fmla="*/ 8 w 24"/>
                <a:gd name="T5" fmla="*/ 9 h 17"/>
                <a:gd name="T6" fmla="*/ 9 w 24"/>
                <a:gd name="T7" fmla="*/ 16 h 17"/>
                <a:gd name="T8" fmla="*/ 16 w 24"/>
                <a:gd name="T9" fmla="*/ 16 h 17"/>
                <a:gd name="T10" fmla="*/ 17 w 24"/>
                <a:gd name="T11" fmla="*/ 9 h 17"/>
                <a:gd name="T12" fmla="*/ 17 w 24"/>
                <a:gd name="T13" fmla="*/ 16 h 17"/>
                <a:gd name="T14" fmla="*/ 23 w 24"/>
                <a:gd name="T15" fmla="*/ 16 h 17"/>
                <a:gd name="T16" fmla="*/ 23 w 24"/>
                <a:gd name="T17" fmla="*/ 6 h 17"/>
                <a:gd name="T18" fmla="*/ 17 w 24"/>
                <a:gd name="T19" fmla="*/ 6 h 17"/>
                <a:gd name="T20" fmla="*/ 17 w 24"/>
                <a:gd name="T21" fmla="*/ 0 h 17"/>
                <a:gd name="T22" fmla="*/ 14 w 24"/>
                <a:gd name="T23" fmla="*/ 6 h 17"/>
                <a:gd name="T24" fmla="*/ 9 w 24"/>
                <a:gd name="T25" fmla="*/ 6 h 17"/>
                <a:gd name="T26" fmla="*/ 8 w 24"/>
                <a:gd name="T27" fmla="*/ 0 h 17"/>
                <a:gd name="T28" fmla="*/ 6 w 24"/>
                <a:gd name="T29" fmla="*/ 6 h 17"/>
                <a:gd name="T30" fmla="*/ 0 w 24"/>
                <a:gd name="T31" fmla="*/ 6 h 17"/>
                <a:gd name="T32" fmla="*/ 1 w 24"/>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7"/>
                <a:gd name="T53" fmla="*/ 24 w 24"/>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7">
                  <a:moveTo>
                    <a:pt x="1" y="16"/>
                  </a:moveTo>
                  <a:lnTo>
                    <a:pt x="7" y="16"/>
                  </a:lnTo>
                  <a:lnTo>
                    <a:pt x="8" y="9"/>
                  </a:lnTo>
                  <a:lnTo>
                    <a:pt x="9" y="16"/>
                  </a:lnTo>
                  <a:lnTo>
                    <a:pt x="16" y="16"/>
                  </a:lnTo>
                  <a:lnTo>
                    <a:pt x="17" y="9"/>
                  </a:lnTo>
                  <a:lnTo>
                    <a:pt x="17" y="16"/>
                  </a:lnTo>
                  <a:lnTo>
                    <a:pt x="23" y="16"/>
                  </a:lnTo>
                  <a:lnTo>
                    <a:pt x="23" y="6"/>
                  </a:lnTo>
                  <a:lnTo>
                    <a:pt x="17" y="6"/>
                  </a:lnTo>
                  <a:lnTo>
                    <a:pt x="17" y="0"/>
                  </a:lnTo>
                  <a:lnTo>
                    <a:pt x="14" y="6"/>
                  </a:lnTo>
                  <a:lnTo>
                    <a:pt x="9" y="6"/>
                  </a:lnTo>
                  <a:lnTo>
                    <a:pt x="8" y="0"/>
                  </a:lnTo>
                  <a:lnTo>
                    <a:pt x="6" y="6"/>
                  </a:lnTo>
                  <a:lnTo>
                    <a:pt x="0" y="6"/>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1" name="Freeform 126"/>
            <p:cNvSpPr>
              <a:spLocks/>
            </p:cNvSpPr>
            <p:nvPr/>
          </p:nvSpPr>
          <p:spPr bwMode="auto">
            <a:xfrm>
              <a:off x="3427" y="1382"/>
              <a:ext cx="26" cy="17"/>
            </a:xfrm>
            <a:custGeom>
              <a:avLst/>
              <a:gdLst>
                <a:gd name="T0" fmla="*/ 0 w 26"/>
                <a:gd name="T1" fmla="*/ 0 h 17"/>
                <a:gd name="T2" fmla="*/ 1 w 26"/>
                <a:gd name="T3" fmla="*/ 16 h 17"/>
                <a:gd name="T4" fmla="*/ 7 w 26"/>
                <a:gd name="T5" fmla="*/ 16 h 17"/>
                <a:gd name="T6" fmla="*/ 9 w 26"/>
                <a:gd name="T7" fmla="*/ 8 h 17"/>
                <a:gd name="T8" fmla="*/ 8 w 26"/>
                <a:gd name="T9" fmla="*/ 8 h 17"/>
                <a:gd name="T10" fmla="*/ 9 w 26"/>
                <a:gd name="T11" fmla="*/ 16 h 17"/>
                <a:gd name="T12" fmla="*/ 16 w 26"/>
                <a:gd name="T13" fmla="*/ 16 h 17"/>
                <a:gd name="T14" fmla="*/ 17 w 26"/>
                <a:gd name="T15" fmla="*/ 8 h 17"/>
                <a:gd name="T16" fmla="*/ 18 w 26"/>
                <a:gd name="T17" fmla="*/ 16 h 17"/>
                <a:gd name="T18" fmla="*/ 24 w 26"/>
                <a:gd name="T19" fmla="*/ 16 h 17"/>
                <a:gd name="T20" fmla="*/ 25 w 26"/>
                <a:gd name="T21" fmla="*/ 0 h 17"/>
                <a:gd name="T22" fmla="*/ 17 w 26"/>
                <a:gd name="T23" fmla="*/ 0 h 17"/>
                <a:gd name="T24" fmla="*/ 14 w 26"/>
                <a:gd name="T25" fmla="*/ 0 h 17"/>
                <a:gd name="T26" fmla="*/ 10 w 26"/>
                <a:gd name="T27" fmla="*/ 0 h 17"/>
                <a:gd name="T28" fmla="*/ 4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7" y="16"/>
                  </a:lnTo>
                  <a:lnTo>
                    <a:pt x="9" y="8"/>
                  </a:lnTo>
                  <a:lnTo>
                    <a:pt x="8" y="8"/>
                  </a:lnTo>
                  <a:lnTo>
                    <a:pt x="9" y="16"/>
                  </a:lnTo>
                  <a:lnTo>
                    <a:pt x="16" y="16"/>
                  </a:lnTo>
                  <a:lnTo>
                    <a:pt x="17" y="8"/>
                  </a:lnTo>
                  <a:lnTo>
                    <a:pt x="18" y="16"/>
                  </a:lnTo>
                  <a:lnTo>
                    <a:pt x="24" y="16"/>
                  </a:lnTo>
                  <a:lnTo>
                    <a:pt x="25" y="0"/>
                  </a:lnTo>
                  <a:lnTo>
                    <a:pt x="17" y="0"/>
                  </a:lnTo>
                  <a:lnTo>
                    <a:pt x="14" y="0"/>
                  </a:lnTo>
                  <a:lnTo>
                    <a:pt x="10" y="0"/>
                  </a:lnTo>
                  <a:lnTo>
                    <a:pt x="4"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2" name="Freeform 127"/>
            <p:cNvSpPr>
              <a:spLocks/>
            </p:cNvSpPr>
            <p:nvPr/>
          </p:nvSpPr>
          <p:spPr bwMode="auto">
            <a:xfrm>
              <a:off x="3429" y="1391"/>
              <a:ext cx="28" cy="17"/>
            </a:xfrm>
            <a:custGeom>
              <a:avLst/>
              <a:gdLst>
                <a:gd name="T0" fmla="*/ 10 w 28"/>
                <a:gd name="T1" fmla="*/ 0 h 17"/>
                <a:gd name="T2" fmla="*/ 16 w 28"/>
                <a:gd name="T3" fmla="*/ 0 h 17"/>
                <a:gd name="T4" fmla="*/ 11 w 28"/>
                <a:gd name="T5" fmla="*/ 0 h 17"/>
                <a:gd name="T6" fmla="*/ 12 w 28"/>
                <a:gd name="T7" fmla="*/ 16 h 17"/>
                <a:gd name="T8" fmla="*/ 17 w 28"/>
                <a:gd name="T9" fmla="*/ 16 h 17"/>
                <a:gd name="T10" fmla="*/ 19 w 28"/>
                <a:gd name="T11" fmla="*/ 16 h 17"/>
                <a:gd name="T12" fmla="*/ 20 w 28"/>
                <a:gd name="T13" fmla="*/ 16 h 17"/>
                <a:gd name="T14" fmla="*/ 26 w 28"/>
                <a:gd name="T15" fmla="*/ 16 h 17"/>
                <a:gd name="T16" fmla="*/ 27 w 28"/>
                <a:gd name="T17" fmla="*/ 16 h 17"/>
                <a:gd name="T18" fmla="*/ 0 w 28"/>
                <a:gd name="T19" fmla="*/ 16 h 17"/>
                <a:gd name="T20" fmla="*/ 1 w 28"/>
                <a:gd name="T21" fmla="*/ 16 h 17"/>
                <a:gd name="T22" fmla="*/ 8 w 28"/>
                <a:gd name="T23" fmla="*/ 16 h 17"/>
                <a:gd name="T24" fmla="*/ 9 w 28"/>
                <a:gd name="T25" fmla="*/ 16 h 17"/>
                <a:gd name="T26" fmla="*/ 10 w 28"/>
                <a:gd name="T27" fmla="*/ 16 h 17"/>
                <a:gd name="T28" fmla="*/ 9 w 28"/>
                <a:gd name="T29" fmla="*/ 0 h 17"/>
                <a:gd name="T30" fmla="*/ 10 w 28"/>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17"/>
                <a:gd name="T50" fmla="*/ 28 w 28"/>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17">
                  <a:moveTo>
                    <a:pt x="10" y="0"/>
                  </a:moveTo>
                  <a:lnTo>
                    <a:pt x="16" y="0"/>
                  </a:lnTo>
                  <a:lnTo>
                    <a:pt x="11" y="0"/>
                  </a:lnTo>
                  <a:lnTo>
                    <a:pt x="12" y="16"/>
                  </a:lnTo>
                  <a:lnTo>
                    <a:pt x="17" y="16"/>
                  </a:lnTo>
                  <a:lnTo>
                    <a:pt x="19" y="16"/>
                  </a:lnTo>
                  <a:lnTo>
                    <a:pt x="20" y="16"/>
                  </a:lnTo>
                  <a:lnTo>
                    <a:pt x="26" y="16"/>
                  </a:lnTo>
                  <a:lnTo>
                    <a:pt x="27" y="16"/>
                  </a:lnTo>
                  <a:lnTo>
                    <a:pt x="0" y="16"/>
                  </a:lnTo>
                  <a:lnTo>
                    <a:pt x="1" y="16"/>
                  </a:lnTo>
                  <a:lnTo>
                    <a:pt x="8"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3" name="Freeform 128"/>
            <p:cNvSpPr>
              <a:spLocks/>
            </p:cNvSpPr>
            <p:nvPr/>
          </p:nvSpPr>
          <p:spPr bwMode="auto">
            <a:xfrm>
              <a:off x="3471" y="1380"/>
              <a:ext cx="17" cy="17"/>
            </a:xfrm>
            <a:custGeom>
              <a:avLst/>
              <a:gdLst>
                <a:gd name="T0" fmla="*/ 5 w 17"/>
                <a:gd name="T1" fmla="*/ 16 h 17"/>
                <a:gd name="T2" fmla="*/ 16 w 17"/>
                <a:gd name="T3" fmla="*/ 16 h 17"/>
                <a:gd name="T4" fmla="*/ 16 w 17"/>
                <a:gd name="T5" fmla="*/ 8 h 17"/>
                <a:gd name="T6" fmla="*/ 5 w 17"/>
                <a:gd name="T7" fmla="*/ 8 h 17"/>
                <a:gd name="T8" fmla="*/ 0 w 17"/>
                <a:gd name="T9" fmla="*/ 0 h 17"/>
                <a:gd name="T10" fmla="*/ 5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16"/>
                  </a:moveTo>
                  <a:lnTo>
                    <a:pt x="16" y="16"/>
                  </a:lnTo>
                  <a:lnTo>
                    <a:pt x="16" y="8"/>
                  </a:lnTo>
                  <a:lnTo>
                    <a:pt x="5" y="8"/>
                  </a:lnTo>
                  <a:lnTo>
                    <a:pt x="0" y="0"/>
                  </a:lnTo>
                  <a:lnTo>
                    <a:pt x="5"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4" name="Freeform 129"/>
            <p:cNvSpPr>
              <a:spLocks/>
            </p:cNvSpPr>
            <p:nvPr/>
          </p:nvSpPr>
          <p:spPr bwMode="auto">
            <a:xfrm>
              <a:off x="3483" y="1380"/>
              <a:ext cx="25" cy="17"/>
            </a:xfrm>
            <a:custGeom>
              <a:avLst/>
              <a:gdLst>
                <a:gd name="T0" fmla="*/ 3 w 25"/>
                <a:gd name="T1" fmla="*/ 16 h 17"/>
                <a:gd name="T2" fmla="*/ 7 w 25"/>
                <a:gd name="T3" fmla="*/ 16 h 17"/>
                <a:gd name="T4" fmla="*/ 9 w 25"/>
                <a:gd name="T5" fmla="*/ 12 h 17"/>
                <a:gd name="T6" fmla="*/ 10 w 25"/>
                <a:gd name="T7" fmla="*/ 16 h 17"/>
                <a:gd name="T8" fmla="*/ 15 w 25"/>
                <a:gd name="T9" fmla="*/ 16 h 17"/>
                <a:gd name="T10" fmla="*/ 17 w 25"/>
                <a:gd name="T11" fmla="*/ 8 h 17"/>
                <a:gd name="T12" fmla="*/ 17 w 25"/>
                <a:gd name="T13" fmla="*/ 16 h 17"/>
                <a:gd name="T14" fmla="*/ 23 w 25"/>
                <a:gd name="T15" fmla="*/ 16 h 17"/>
                <a:gd name="T16" fmla="*/ 24 w 25"/>
                <a:gd name="T17" fmla="*/ 8 h 17"/>
                <a:gd name="T18" fmla="*/ 18 w 25"/>
                <a:gd name="T19" fmla="*/ 8 h 17"/>
                <a:gd name="T20" fmla="*/ 15 w 25"/>
                <a:gd name="T21" fmla="*/ 8 h 17"/>
                <a:gd name="T22" fmla="*/ 10 w 25"/>
                <a:gd name="T23" fmla="*/ 8 h 17"/>
                <a:gd name="T24" fmla="*/ 8 w 25"/>
                <a:gd name="T25" fmla="*/ 0 h 17"/>
                <a:gd name="T26" fmla="*/ 7 w 25"/>
                <a:gd name="T27" fmla="*/ 8 h 17"/>
                <a:gd name="T28" fmla="*/ 2 w 25"/>
                <a:gd name="T29" fmla="*/ 8 h 17"/>
                <a:gd name="T30" fmla="*/ 0 w 25"/>
                <a:gd name="T31" fmla="*/ 4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12"/>
                  </a:lnTo>
                  <a:lnTo>
                    <a:pt x="10" y="16"/>
                  </a:lnTo>
                  <a:lnTo>
                    <a:pt x="15" y="16"/>
                  </a:lnTo>
                  <a:lnTo>
                    <a:pt x="17" y="8"/>
                  </a:lnTo>
                  <a:lnTo>
                    <a:pt x="17" y="16"/>
                  </a:lnTo>
                  <a:lnTo>
                    <a:pt x="23" y="16"/>
                  </a:lnTo>
                  <a:lnTo>
                    <a:pt x="24" y="8"/>
                  </a:lnTo>
                  <a:lnTo>
                    <a:pt x="18" y="8"/>
                  </a:lnTo>
                  <a:lnTo>
                    <a:pt x="15" y="8"/>
                  </a:lnTo>
                  <a:lnTo>
                    <a:pt x="10" y="8"/>
                  </a:lnTo>
                  <a:lnTo>
                    <a:pt x="8" y="0"/>
                  </a:lnTo>
                  <a:lnTo>
                    <a:pt x="7" y="8"/>
                  </a:lnTo>
                  <a:lnTo>
                    <a:pt x="2" y="8"/>
                  </a:lnTo>
                  <a:lnTo>
                    <a:pt x="0" y="4"/>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5" name="Freeform 130"/>
            <p:cNvSpPr>
              <a:spLocks/>
            </p:cNvSpPr>
            <p:nvPr/>
          </p:nvSpPr>
          <p:spPr bwMode="auto">
            <a:xfrm>
              <a:off x="3474" y="1382"/>
              <a:ext cx="38" cy="17"/>
            </a:xfrm>
            <a:custGeom>
              <a:avLst/>
              <a:gdLst>
                <a:gd name="T0" fmla="*/ 1 w 38"/>
                <a:gd name="T1" fmla="*/ 16 h 17"/>
                <a:gd name="T2" fmla="*/ 7 w 38"/>
                <a:gd name="T3" fmla="*/ 16 h 17"/>
                <a:gd name="T4" fmla="*/ 10 w 38"/>
                <a:gd name="T5" fmla="*/ 8 h 17"/>
                <a:gd name="T6" fmla="*/ 12 w 38"/>
                <a:gd name="T7" fmla="*/ 16 h 17"/>
                <a:gd name="T8" fmla="*/ 17 w 38"/>
                <a:gd name="T9" fmla="*/ 16 h 17"/>
                <a:gd name="T10" fmla="*/ 20 w 38"/>
                <a:gd name="T11" fmla="*/ 8 h 17"/>
                <a:gd name="T12" fmla="*/ 21 w 38"/>
                <a:gd name="T13" fmla="*/ 16 h 17"/>
                <a:gd name="T14" fmla="*/ 26 w 38"/>
                <a:gd name="T15" fmla="*/ 16 h 17"/>
                <a:gd name="T16" fmla="*/ 29 w 38"/>
                <a:gd name="T17" fmla="*/ 8 h 17"/>
                <a:gd name="T18" fmla="*/ 32 w 38"/>
                <a:gd name="T19" fmla="*/ 16 h 17"/>
                <a:gd name="T20" fmla="*/ 35 w 38"/>
                <a:gd name="T21" fmla="*/ 16 h 17"/>
                <a:gd name="T22" fmla="*/ 37 w 38"/>
                <a:gd name="T23" fmla="*/ 0 h 17"/>
                <a:gd name="T24" fmla="*/ 0 w 38"/>
                <a:gd name="T25" fmla="*/ 0 h 17"/>
                <a:gd name="T26" fmla="*/ 1 w 38"/>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7"/>
                <a:gd name="T44" fmla="*/ 38 w 38"/>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7">
                  <a:moveTo>
                    <a:pt x="1" y="16"/>
                  </a:moveTo>
                  <a:lnTo>
                    <a:pt x="7" y="16"/>
                  </a:lnTo>
                  <a:lnTo>
                    <a:pt x="10" y="8"/>
                  </a:lnTo>
                  <a:lnTo>
                    <a:pt x="12" y="16"/>
                  </a:lnTo>
                  <a:lnTo>
                    <a:pt x="17" y="16"/>
                  </a:lnTo>
                  <a:lnTo>
                    <a:pt x="20" y="8"/>
                  </a:lnTo>
                  <a:lnTo>
                    <a:pt x="21" y="16"/>
                  </a:lnTo>
                  <a:lnTo>
                    <a:pt x="26" y="16"/>
                  </a:lnTo>
                  <a:lnTo>
                    <a:pt x="29" y="8"/>
                  </a:lnTo>
                  <a:lnTo>
                    <a:pt x="32" y="16"/>
                  </a:lnTo>
                  <a:lnTo>
                    <a:pt x="35" y="16"/>
                  </a:lnTo>
                  <a:lnTo>
                    <a:pt x="37"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6" name="Freeform 131"/>
            <p:cNvSpPr>
              <a:spLocks/>
            </p:cNvSpPr>
            <p:nvPr/>
          </p:nvSpPr>
          <p:spPr bwMode="auto">
            <a:xfrm>
              <a:off x="3477" y="1391"/>
              <a:ext cx="25" cy="17"/>
            </a:xfrm>
            <a:custGeom>
              <a:avLst/>
              <a:gdLst>
                <a:gd name="T0" fmla="*/ 3 w 25"/>
                <a:gd name="T1" fmla="*/ 0 h 17"/>
                <a:gd name="T2" fmla="*/ 7 w 25"/>
                <a:gd name="T3" fmla="*/ 0 h 17"/>
                <a:gd name="T4" fmla="*/ 10 w 25"/>
                <a:gd name="T5" fmla="*/ 0 h 17"/>
                <a:gd name="T6" fmla="*/ 11 w 25"/>
                <a:gd name="T7" fmla="*/ 0 h 17"/>
                <a:gd name="T8" fmla="*/ 17 w 25"/>
                <a:gd name="T9" fmla="*/ 0 h 17"/>
                <a:gd name="T10" fmla="*/ 20 w 25"/>
                <a:gd name="T11" fmla="*/ 0 h 17"/>
                <a:gd name="T12" fmla="*/ 21 w 25"/>
                <a:gd name="T13" fmla="*/ 0 h 17"/>
                <a:gd name="T14" fmla="*/ 24 w 25"/>
                <a:gd name="T15" fmla="*/ 0 h 17"/>
                <a:gd name="T16" fmla="*/ 20 w 25"/>
                <a:gd name="T17" fmla="*/ 16 h 17"/>
                <a:gd name="T18" fmla="*/ 21 w 25"/>
                <a:gd name="T19" fmla="*/ 16 h 17"/>
                <a:gd name="T20" fmla="*/ 3 w 25"/>
                <a:gd name="T21" fmla="*/ 16 h 17"/>
                <a:gd name="T22" fmla="*/ 0 w 25"/>
                <a:gd name="T23" fmla="*/ 16 h 17"/>
                <a:gd name="T24" fmla="*/ 3 w 25"/>
                <a:gd name="T25" fmla="*/ 16 h 17"/>
                <a:gd name="T26" fmla="*/ 10 w 25"/>
                <a:gd name="T27" fmla="*/ 16 h 17"/>
                <a:gd name="T28" fmla="*/ 11 w 25"/>
                <a:gd name="T29" fmla="*/ 16 h 17"/>
                <a:gd name="T30" fmla="*/ 14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7" y="0"/>
                  </a:lnTo>
                  <a:lnTo>
                    <a:pt x="10" y="0"/>
                  </a:lnTo>
                  <a:lnTo>
                    <a:pt x="11" y="0"/>
                  </a:lnTo>
                  <a:lnTo>
                    <a:pt x="17" y="0"/>
                  </a:lnTo>
                  <a:lnTo>
                    <a:pt x="20" y="0"/>
                  </a:lnTo>
                  <a:lnTo>
                    <a:pt x="21" y="0"/>
                  </a:lnTo>
                  <a:lnTo>
                    <a:pt x="24" y="0"/>
                  </a:lnTo>
                  <a:lnTo>
                    <a:pt x="20" y="16"/>
                  </a:lnTo>
                  <a:lnTo>
                    <a:pt x="21" y="16"/>
                  </a:lnTo>
                  <a:lnTo>
                    <a:pt x="3" y="16"/>
                  </a:lnTo>
                  <a:lnTo>
                    <a:pt x="0" y="16"/>
                  </a:lnTo>
                  <a:lnTo>
                    <a:pt x="3" y="16"/>
                  </a:lnTo>
                  <a:lnTo>
                    <a:pt x="10" y="16"/>
                  </a:lnTo>
                  <a:lnTo>
                    <a:pt x="11" y="16"/>
                  </a:lnTo>
                  <a:lnTo>
                    <a:pt x="14"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7" name="Freeform 132"/>
            <p:cNvSpPr>
              <a:spLocks/>
            </p:cNvSpPr>
            <p:nvPr/>
          </p:nvSpPr>
          <p:spPr bwMode="auto">
            <a:xfrm>
              <a:off x="3480" y="1396"/>
              <a:ext cx="44" cy="1"/>
            </a:xfrm>
            <a:custGeom>
              <a:avLst/>
              <a:gdLst>
                <a:gd name="T0" fmla="*/ 1 w 44"/>
                <a:gd name="T1" fmla="*/ 0 h 1"/>
                <a:gd name="T2" fmla="*/ 19 w 44"/>
                <a:gd name="T3" fmla="*/ 0 h 1"/>
                <a:gd name="T4" fmla="*/ 22 w 44"/>
                <a:gd name="T5" fmla="*/ 0 h 1"/>
                <a:gd name="T6" fmla="*/ 29 w 44"/>
                <a:gd name="T7" fmla="*/ 0 h 1"/>
                <a:gd name="T8" fmla="*/ 24 w 44"/>
                <a:gd name="T9" fmla="*/ 0 h 1"/>
                <a:gd name="T10" fmla="*/ 22 w 44"/>
                <a:gd name="T11" fmla="*/ 0 h 1"/>
                <a:gd name="T12" fmla="*/ 24 w 44"/>
                <a:gd name="T13" fmla="*/ 0 h 1"/>
                <a:gd name="T14" fmla="*/ 27 w 44"/>
                <a:gd name="T15" fmla="*/ 0 h 1"/>
                <a:gd name="T16" fmla="*/ 31 w 44"/>
                <a:gd name="T17" fmla="*/ 0 h 1"/>
                <a:gd name="T18" fmla="*/ 34 w 44"/>
                <a:gd name="T19" fmla="*/ 0 h 1"/>
                <a:gd name="T20" fmla="*/ 36 w 44"/>
                <a:gd name="T21" fmla="*/ 0 h 1"/>
                <a:gd name="T22" fmla="*/ 40 w 44"/>
                <a:gd name="T23" fmla="*/ 0 h 1"/>
                <a:gd name="T24" fmla="*/ 43 w 44"/>
                <a:gd name="T25" fmla="*/ 0 h 1"/>
                <a:gd name="T26" fmla="*/ 0 w 44"/>
                <a:gd name="T27" fmla="*/ 0 h 1"/>
                <a:gd name="T28" fmla="*/ 1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1" y="0"/>
                  </a:moveTo>
                  <a:lnTo>
                    <a:pt x="19" y="0"/>
                  </a:lnTo>
                  <a:lnTo>
                    <a:pt x="22" y="0"/>
                  </a:lnTo>
                  <a:lnTo>
                    <a:pt x="29" y="0"/>
                  </a:lnTo>
                  <a:lnTo>
                    <a:pt x="24" y="0"/>
                  </a:lnTo>
                  <a:lnTo>
                    <a:pt x="22" y="0"/>
                  </a:lnTo>
                  <a:lnTo>
                    <a:pt x="24" y="0"/>
                  </a:lnTo>
                  <a:lnTo>
                    <a:pt x="27" y="0"/>
                  </a:lnTo>
                  <a:lnTo>
                    <a:pt x="31" y="0"/>
                  </a:lnTo>
                  <a:lnTo>
                    <a:pt x="34" y="0"/>
                  </a:lnTo>
                  <a:lnTo>
                    <a:pt x="36" y="0"/>
                  </a:lnTo>
                  <a:lnTo>
                    <a:pt x="40" y="0"/>
                  </a:lnTo>
                  <a:lnTo>
                    <a:pt x="43"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8" name="Freeform 133"/>
            <p:cNvSpPr>
              <a:spLocks/>
            </p:cNvSpPr>
            <p:nvPr/>
          </p:nvSpPr>
          <p:spPr bwMode="auto">
            <a:xfrm>
              <a:off x="3355" y="1368"/>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9" name="Freeform 134"/>
            <p:cNvSpPr>
              <a:spLocks/>
            </p:cNvSpPr>
            <p:nvPr/>
          </p:nvSpPr>
          <p:spPr bwMode="auto">
            <a:xfrm>
              <a:off x="3410" y="1368"/>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0" name="Freeform 135"/>
            <p:cNvSpPr>
              <a:spLocks/>
            </p:cNvSpPr>
            <p:nvPr/>
          </p:nvSpPr>
          <p:spPr bwMode="auto">
            <a:xfrm>
              <a:off x="3458" y="1368"/>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1" name="Freeform 136"/>
            <p:cNvSpPr>
              <a:spLocks/>
            </p:cNvSpPr>
            <p:nvPr/>
          </p:nvSpPr>
          <p:spPr bwMode="auto">
            <a:xfrm>
              <a:off x="3414" y="1344"/>
              <a:ext cx="48" cy="17"/>
            </a:xfrm>
            <a:custGeom>
              <a:avLst/>
              <a:gdLst>
                <a:gd name="T0" fmla="*/ 0 w 48"/>
                <a:gd name="T1" fmla="*/ 8 h 17"/>
                <a:gd name="T2" fmla="*/ 19 w 48"/>
                <a:gd name="T3" fmla="*/ 8 h 17"/>
                <a:gd name="T4" fmla="*/ 19 w 48"/>
                <a:gd name="T5" fmla="*/ 0 h 17"/>
                <a:gd name="T6" fmla="*/ 28 w 48"/>
                <a:gd name="T7" fmla="*/ 0 h 17"/>
                <a:gd name="T8" fmla="*/ 28 w 48"/>
                <a:gd name="T9" fmla="*/ 8 h 17"/>
                <a:gd name="T10" fmla="*/ 47 w 48"/>
                <a:gd name="T11" fmla="*/ 8 h 17"/>
                <a:gd name="T12" fmla="*/ 47 w 48"/>
                <a:gd name="T13" fmla="*/ 16 h 17"/>
                <a:gd name="T14" fmla="*/ 28 w 48"/>
                <a:gd name="T15" fmla="*/ 16 h 17"/>
                <a:gd name="T16" fmla="*/ 19 w 48"/>
                <a:gd name="T17" fmla="*/ 16 h 17"/>
                <a:gd name="T18" fmla="*/ 0 w 48"/>
                <a:gd name="T19" fmla="*/ 16 h 17"/>
                <a:gd name="T20" fmla="*/ 0 w 48"/>
                <a:gd name="T21" fmla="*/ 8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17"/>
                <a:gd name="T35" fmla="*/ 48 w 4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17">
                  <a:moveTo>
                    <a:pt x="0" y="8"/>
                  </a:moveTo>
                  <a:lnTo>
                    <a:pt x="19" y="8"/>
                  </a:lnTo>
                  <a:lnTo>
                    <a:pt x="19" y="0"/>
                  </a:lnTo>
                  <a:lnTo>
                    <a:pt x="28" y="0"/>
                  </a:lnTo>
                  <a:lnTo>
                    <a:pt x="28" y="8"/>
                  </a:lnTo>
                  <a:lnTo>
                    <a:pt x="47" y="8"/>
                  </a:lnTo>
                  <a:lnTo>
                    <a:pt x="47" y="16"/>
                  </a:lnTo>
                  <a:lnTo>
                    <a:pt x="28" y="16"/>
                  </a:lnTo>
                  <a:lnTo>
                    <a:pt x="19" y="16"/>
                  </a:lnTo>
                  <a:lnTo>
                    <a:pt x="0" y="16"/>
                  </a:lnTo>
                  <a:lnTo>
                    <a:pt x="0" y="8"/>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2" name="Freeform 137"/>
            <p:cNvSpPr>
              <a:spLocks/>
            </p:cNvSpPr>
            <p:nvPr/>
          </p:nvSpPr>
          <p:spPr bwMode="auto">
            <a:xfrm>
              <a:off x="3416" y="1345"/>
              <a:ext cx="48" cy="17"/>
            </a:xfrm>
            <a:custGeom>
              <a:avLst/>
              <a:gdLst>
                <a:gd name="T0" fmla="*/ 0 w 48"/>
                <a:gd name="T1" fmla="*/ 0 h 17"/>
                <a:gd name="T2" fmla="*/ 19 w 48"/>
                <a:gd name="T3" fmla="*/ 0 h 17"/>
                <a:gd name="T4" fmla="*/ 28 w 48"/>
                <a:gd name="T5" fmla="*/ 0 h 17"/>
                <a:gd name="T6" fmla="*/ 47 w 48"/>
                <a:gd name="T7" fmla="*/ 0 h 17"/>
                <a:gd name="T8" fmla="*/ 47 w 48"/>
                <a:gd name="T9" fmla="*/ 16 h 17"/>
                <a:gd name="T10" fmla="*/ 28 w 48"/>
                <a:gd name="T11" fmla="*/ 16 h 17"/>
                <a:gd name="T12" fmla="*/ 19 w 48"/>
                <a:gd name="T13" fmla="*/ 16 h 17"/>
                <a:gd name="T14" fmla="*/ 0 w 48"/>
                <a:gd name="T15" fmla="*/ 16 h 17"/>
                <a:gd name="T16" fmla="*/ 0 w 4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17"/>
                <a:gd name="T29" fmla="*/ 48 w 4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17">
                  <a:moveTo>
                    <a:pt x="0" y="0"/>
                  </a:moveTo>
                  <a:lnTo>
                    <a:pt x="19" y="0"/>
                  </a:lnTo>
                  <a:lnTo>
                    <a:pt x="28" y="0"/>
                  </a:lnTo>
                  <a:lnTo>
                    <a:pt x="47" y="0"/>
                  </a:lnTo>
                  <a:lnTo>
                    <a:pt x="47"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3" name="Freeform 138"/>
            <p:cNvSpPr>
              <a:spLocks/>
            </p:cNvSpPr>
            <p:nvPr/>
          </p:nvSpPr>
          <p:spPr bwMode="auto">
            <a:xfrm>
              <a:off x="3415" y="1345"/>
              <a:ext cx="48" cy="17"/>
            </a:xfrm>
            <a:custGeom>
              <a:avLst/>
              <a:gdLst>
                <a:gd name="T0" fmla="*/ 0 w 48"/>
                <a:gd name="T1" fmla="*/ 0 h 17"/>
                <a:gd name="T2" fmla="*/ 19 w 48"/>
                <a:gd name="T3" fmla="*/ 0 h 17"/>
                <a:gd name="T4" fmla="*/ 28 w 48"/>
                <a:gd name="T5" fmla="*/ 0 h 17"/>
                <a:gd name="T6" fmla="*/ 47 w 48"/>
                <a:gd name="T7" fmla="*/ 0 h 17"/>
                <a:gd name="T8" fmla="*/ 47 w 48"/>
                <a:gd name="T9" fmla="*/ 16 h 17"/>
                <a:gd name="T10" fmla="*/ 28 w 48"/>
                <a:gd name="T11" fmla="*/ 16 h 17"/>
                <a:gd name="T12" fmla="*/ 19 w 48"/>
                <a:gd name="T13" fmla="*/ 16 h 17"/>
                <a:gd name="T14" fmla="*/ 0 w 48"/>
                <a:gd name="T15" fmla="*/ 16 h 17"/>
                <a:gd name="T16" fmla="*/ 0 w 4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17"/>
                <a:gd name="T29" fmla="*/ 48 w 4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17">
                  <a:moveTo>
                    <a:pt x="0" y="0"/>
                  </a:moveTo>
                  <a:lnTo>
                    <a:pt x="19" y="0"/>
                  </a:lnTo>
                  <a:lnTo>
                    <a:pt x="28" y="0"/>
                  </a:lnTo>
                  <a:lnTo>
                    <a:pt x="47" y="0"/>
                  </a:lnTo>
                  <a:lnTo>
                    <a:pt x="47" y="16"/>
                  </a:lnTo>
                  <a:lnTo>
                    <a:pt x="28" y="16"/>
                  </a:lnTo>
                  <a:lnTo>
                    <a:pt x="19" y="16"/>
                  </a:lnTo>
                  <a:lnTo>
                    <a:pt x="0" y="16"/>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4" name="Freeform 139"/>
            <p:cNvSpPr>
              <a:spLocks/>
            </p:cNvSpPr>
            <p:nvPr/>
          </p:nvSpPr>
          <p:spPr bwMode="auto">
            <a:xfrm>
              <a:off x="3249" y="1355"/>
              <a:ext cx="230" cy="17"/>
            </a:xfrm>
            <a:custGeom>
              <a:avLst/>
              <a:gdLst>
                <a:gd name="T0" fmla="*/ 0 w 230"/>
                <a:gd name="T1" fmla="*/ 16 h 17"/>
                <a:gd name="T2" fmla="*/ 229 w 230"/>
                <a:gd name="T3" fmla="*/ 16 h 17"/>
                <a:gd name="T4" fmla="*/ 229 w 230"/>
                <a:gd name="T5" fmla="*/ 0 h 17"/>
                <a:gd name="T6" fmla="*/ 0 w 230"/>
                <a:gd name="T7" fmla="*/ 0 h 17"/>
                <a:gd name="T8" fmla="*/ 0 w 230"/>
                <a:gd name="T9" fmla="*/ 16 h 17"/>
                <a:gd name="T10" fmla="*/ 0 60000 65536"/>
                <a:gd name="T11" fmla="*/ 0 60000 65536"/>
                <a:gd name="T12" fmla="*/ 0 60000 65536"/>
                <a:gd name="T13" fmla="*/ 0 60000 65536"/>
                <a:gd name="T14" fmla="*/ 0 60000 65536"/>
                <a:gd name="T15" fmla="*/ 0 w 230"/>
                <a:gd name="T16" fmla="*/ 0 h 17"/>
                <a:gd name="T17" fmla="*/ 230 w 230"/>
                <a:gd name="T18" fmla="*/ 17 h 17"/>
              </a:gdLst>
              <a:ahLst/>
              <a:cxnLst>
                <a:cxn ang="T10">
                  <a:pos x="T0" y="T1"/>
                </a:cxn>
                <a:cxn ang="T11">
                  <a:pos x="T2" y="T3"/>
                </a:cxn>
                <a:cxn ang="T12">
                  <a:pos x="T4" y="T5"/>
                </a:cxn>
                <a:cxn ang="T13">
                  <a:pos x="T6" y="T7"/>
                </a:cxn>
                <a:cxn ang="T14">
                  <a:pos x="T8" y="T9"/>
                </a:cxn>
              </a:cxnLst>
              <a:rect l="T15" t="T16" r="T17" b="T18"/>
              <a:pathLst>
                <a:path w="230" h="17">
                  <a:moveTo>
                    <a:pt x="0" y="16"/>
                  </a:moveTo>
                  <a:lnTo>
                    <a:pt x="229" y="16"/>
                  </a:lnTo>
                  <a:lnTo>
                    <a:pt x="229"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5" name="Freeform 140"/>
            <p:cNvSpPr>
              <a:spLocks/>
            </p:cNvSpPr>
            <p:nvPr/>
          </p:nvSpPr>
          <p:spPr bwMode="auto">
            <a:xfrm>
              <a:off x="3249" y="1357"/>
              <a:ext cx="238" cy="17"/>
            </a:xfrm>
            <a:custGeom>
              <a:avLst/>
              <a:gdLst>
                <a:gd name="T0" fmla="*/ 0 w 238"/>
                <a:gd name="T1" fmla="*/ 16 h 17"/>
                <a:gd name="T2" fmla="*/ 0 w 238"/>
                <a:gd name="T3" fmla="*/ 0 h 17"/>
                <a:gd name="T4" fmla="*/ 237 w 238"/>
                <a:gd name="T5" fmla="*/ 0 h 17"/>
                <a:gd name="T6" fmla="*/ 237 w 238"/>
                <a:gd name="T7" fmla="*/ 16 h 17"/>
                <a:gd name="T8" fmla="*/ 0 w 238"/>
                <a:gd name="T9" fmla="*/ 16 h 17"/>
                <a:gd name="T10" fmla="*/ 0 60000 65536"/>
                <a:gd name="T11" fmla="*/ 0 60000 65536"/>
                <a:gd name="T12" fmla="*/ 0 60000 65536"/>
                <a:gd name="T13" fmla="*/ 0 60000 65536"/>
                <a:gd name="T14" fmla="*/ 0 60000 65536"/>
                <a:gd name="T15" fmla="*/ 0 w 238"/>
                <a:gd name="T16" fmla="*/ 0 h 17"/>
                <a:gd name="T17" fmla="*/ 238 w 238"/>
                <a:gd name="T18" fmla="*/ 17 h 17"/>
              </a:gdLst>
              <a:ahLst/>
              <a:cxnLst>
                <a:cxn ang="T10">
                  <a:pos x="T0" y="T1"/>
                </a:cxn>
                <a:cxn ang="T11">
                  <a:pos x="T2" y="T3"/>
                </a:cxn>
                <a:cxn ang="T12">
                  <a:pos x="T4" y="T5"/>
                </a:cxn>
                <a:cxn ang="T13">
                  <a:pos x="T6" y="T7"/>
                </a:cxn>
                <a:cxn ang="T14">
                  <a:pos x="T8" y="T9"/>
                </a:cxn>
              </a:cxnLst>
              <a:rect l="T15" t="T16" r="T17" b="T18"/>
              <a:pathLst>
                <a:path w="238" h="17">
                  <a:moveTo>
                    <a:pt x="0" y="16"/>
                  </a:moveTo>
                  <a:lnTo>
                    <a:pt x="0" y="0"/>
                  </a:lnTo>
                  <a:lnTo>
                    <a:pt x="237" y="0"/>
                  </a:lnTo>
                  <a:lnTo>
                    <a:pt x="237"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505" name="Line 141"/>
          <p:cNvSpPr>
            <a:spLocks noChangeShapeType="1"/>
          </p:cNvSpPr>
          <p:nvPr/>
        </p:nvSpPr>
        <p:spPr bwMode="auto">
          <a:xfrm>
            <a:off x="5334000" y="4310063"/>
            <a:ext cx="1666875" cy="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6" name="Line 142"/>
          <p:cNvSpPr>
            <a:spLocks noChangeShapeType="1"/>
          </p:cNvSpPr>
          <p:nvPr/>
        </p:nvSpPr>
        <p:spPr bwMode="auto">
          <a:xfrm flipH="1">
            <a:off x="5529263" y="4397375"/>
            <a:ext cx="14287" cy="23813"/>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7" name="Line 143"/>
          <p:cNvSpPr>
            <a:spLocks noChangeShapeType="1"/>
          </p:cNvSpPr>
          <p:nvPr/>
        </p:nvSpPr>
        <p:spPr bwMode="auto">
          <a:xfrm>
            <a:off x="5551488" y="4289425"/>
            <a:ext cx="0" cy="19685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3508" name="Group 144"/>
          <p:cNvGrpSpPr>
            <a:grpSpLocks/>
          </p:cNvGrpSpPr>
          <p:nvPr/>
        </p:nvGrpSpPr>
        <p:grpSpPr bwMode="auto">
          <a:xfrm>
            <a:off x="5932488" y="4503738"/>
            <a:ext cx="176212" cy="131762"/>
            <a:chOff x="3737" y="2756"/>
            <a:chExt cx="111" cy="83"/>
          </a:xfrm>
        </p:grpSpPr>
        <p:sp>
          <p:nvSpPr>
            <p:cNvPr id="63545" name="Oval 145"/>
            <p:cNvSpPr>
              <a:spLocks noChangeArrowheads="1"/>
            </p:cNvSpPr>
            <p:nvPr/>
          </p:nvSpPr>
          <p:spPr bwMode="auto">
            <a:xfrm>
              <a:off x="3737" y="2756"/>
              <a:ext cx="111"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546" name="Line 146"/>
            <p:cNvSpPr>
              <a:spLocks noChangeShapeType="1"/>
            </p:cNvSpPr>
            <p:nvPr/>
          </p:nvSpPr>
          <p:spPr bwMode="auto">
            <a:xfrm>
              <a:off x="3746" y="2761"/>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47" name="Line 147"/>
            <p:cNvSpPr>
              <a:spLocks noChangeShapeType="1"/>
            </p:cNvSpPr>
            <p:nvPr/>
          </p:nvSpPr>
          <p:spPr bwMode="auto">
            <a:xfrm flipV="1">
              <a:off x="3746" y="2762"/>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509" name="Line 148"/>
          <p:cNvSpPr>
            <a:spLocks noChangeShapeType="1"/>
          </p:cNvSpPr>
          <p:nvPr/>
        </p:nvSpPr>
        <p:spPr bwMode="auto">
          <a:xfrm>
            <a:off x="6026150" y="4287838"/>
            <a:ext cx="0" cy="19526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0" name="Line 149"/>
          <p:cNvSpPr>
            <a:spLocks noChangeShapeType="1"/>
          </p:cNvSpPr>
          <p:nvPr/>
        </p:nvSpPr>
        <p:spPr bwMode="auto">
          <a:xfrm>
            <a:off x="6515100" y="4287838"/>
            <a:ext cx="0" cy="19526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1" name="Line 150"/>
          <p:cNvSpPr>
            <a:spLocks noChangeShapeType="1"/>
          </p:cNvSpPr>
          <p:nvPr/>
        </p:nvSpPr>
        <p:spPr bwMode="auto">
          <a:xfrm>
            <a:off x="5340350" y="3182938"/>
            <a:ext cx="0" cy="1127125"/>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2" name="Rectangle 151"/>
          <p:cNvSpPr>
            <a:spLocks noChangeArrowheads="1"/>
          </p:cNvSpPr>
          <p:nvPr/>
        </p:nvSpPr>
        <p:spPr bwMode="auto">
          <a:xfrm>
            <a:off x="5927725" y="3890963"/>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现场总线</a:t>
            </a:r>
            <a:endParaRPr lang="zh-CN" altLang="zh-CN" sz="1400">
              <a:solidFill>
                <a:srgbClr val="000000"/>
              </a:solidFill>
              <a:latin typeface="Arial" pitchFamily="34" charset="0"/>
            </a:endParaRPr>
          </a:p>
        </p:txBody>
      </p:sp>
      <p:sp>
        <p:nvSpPr>
          <p:cNvPr id="63513" name="Rectangle 152"/>
          <p:cNvSpPr>
            <a:spLocks noChangeArrowheads="1"/>
          </p:cNvSpPr>
          <p:nvPr/>
        </p:nvSpPr>
        <p:spPr bwMode="auto">
          <a:xfrm>
            <a:off x="2324100" y="3133725"/>
            <a:ext cx="1717675" cy="463550"/>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pSp>
        <p:nvGrpSpPr>
          <p:cNvPr id="63514" name="Group 153"/>
          <p:cNvGrpSpPr>
            <a:grpSpLocks/>
          </p:cNvGrpSpPr>
          <p:nvPr/>
        </p:nvGrpSpPr>
        <p:grpSpPr bwMode="auto">
          <a:xfrm>
            <a:off x="2409825" y="4483100"/>
            <a:ext cx="179388" cy="131763"/>
            <a:chOff x="1518" y="2743"/>
            <a:chExt cx="113" cy="83"/>
          </a:xfrm>
        </p:grpSpPr>
        <p:sp>
          <p:nvSpPr>
            <p:cNvPr id="63542" name="Oval 154"/>
            <p:cNvSpPr>
              <a:spLocks noChangeArrowheads="1"/>
            </p:cNvSpPr>
            <p:nvPr/>
          </p:nvSpPr>
          <p:spPr bwMode="auto">
            <a:xfrm>
              <a:off x="1518" y="2743"/>
              <a:ext cx="113"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543" name="Line 155"/>
            <p:cNvSpPr>
              <a:spLocks noChangeShapeType="1"/>
            </p:cNvSpPr>
            <p:nvPr/>
          </p:nvSpPr>
          <p:spPr bwMode="auto">
            <a:xfrm>
              <a:off x="1527" y="2748"/>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44" name="Line 156"/>
            <p:cNvSpPr>
              <a:spLocks noChangeShapeType="1"/>
            </p:cNvSpPr>
            <p:nvPr/>
          </p:nvSpPr>
          <p:spPr bwMode="auto">
            <a:xfrm flipV="1">
              <a:off x="1527" y="2749"/>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515" name="Freeform 157"/>
          <p:cNvSpPr>
            <a:spLocks/>
          </p:cNvSpPr>
          <p:nvPr/>
        </p:nvSpPr>
        <p:spPr bwMode="auto">
          <a:xfrm>
            <a:off x="2503488" y="3879850"/>
            <a:ext cx="39687" cy="587375"/>
          </a:xfrm>
          <a:custGeom>
            <a:avLst/>
            <a:gdLst>
              <a:gd name="T0" fmla="*/ 0 w 25"/>
              <a:gd name="T1" fmla="*/ 2147483647 h 370"/>
              <a:gd name="T2" fmla="*/ 2147483647 w 25"/>
              <a:gd name="T3" fmla="*/ 2147483647 h 370"/>
              <a:gd name="T4" fmla="*/ 2147483647 w 25"/>
              <a:gd name="T5" fmla="*/ 2147483647 h 370"/>
              <a:gd name="T6" fmla="*/ 2147483647 w 25"/>
              <a:gd name="T7" fmla="*/ 2147483647 h 370"/>
              <a:gd name="T8" fmla="*/ 2147483647 w 25"/>
              <a:gd name="T9" fmla="*/ 2147483647 h 370"/>
              <a:gd name="T10" fmla="*/ 2147483647 w 25"/>
              <a:gd name="T11" fmla="*/ 2147483647 h 370"/>
              <a:gd name="T12" fmla="*/ 2147483647 w 25"/>
              <a:gd name="T13" fmla="*/ 2147483647 h 370"/>
              <a:gd name="T14" fmla="*/ 2147483647 w 25"/>
              <a:gd name="T15" fmla="*/ 2147483647 h 370"/>
              <a:gd name="T16" fmla="*/ 2147483647 w 25"/>
              <a:gd name="T17" fmla="*/ 2147483647 h 370"/>
              <a:gd name="T18" fmla="*/ 2147483647 w 25"/>
              <a:gd name="T19" fmla="*/ 2147483647 h 370"/>
              <a:gd name="T20" fmla="*/ 2147483647 w 25"/>
              <a:gd name="T21" fmla="*/ 2147483647 h 370"/>
              <a:gd name="T22" fmla="*/ 2147483647 w 25"/>
              <a:gd name="T23" fmla="*/ 2147483647 h 370"/>
              <a:gd name="T24" fmla="*/ 2147483647 w 25"/>
              <a:gd name="T25" fmla="*/ 2147483647 h 370"/>
              <a:gd name="T26" fmla="*/ 2147483647 w 25"/>
              <a:gd name="T27" fmla="*/ 2147483647 h 370"/>
              <a:gd name="T28" fmla="*/ 2147483647 w 25"/>
              <a:gd name="T29" fmla="*/ 2147483647 h 370"/>
              <a:gd name="T30" fmla="*/ 2147483647 w 25"/>
              <a:gd name="T31" fmla="*/ 2147483647 h 370"/>
              <a:gd name="T32" fmla="*/ 2147483647 w 25"/>
              <a:gd name="T33" fmla="*/ 2147483647 h 370"/>
              <a:gd name="T34" fmla="*/ 2147483647 w 25"/>
              <a:gd name="T35" fmla="*/ 2147483647 h 370"/>
              <a:gd name="T36" fmla="*/ 2147483647 w 25"/>
              <a:gd name="T37" fmla="*/ 2147483647 h 370"/>
              <a:gd name="T38" fmla="*/ 2147483647 w 25"/>
              <a:gd name="T39" fmla="*/ 2147483647 h 370"/>
              <a:gd name="T40" fmla="*/ 2147483647 w 25"/>
              <a:gd name="T41" fmla="*/ 0 h 3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370"/>
              <a:gd name="T65" fmla="*/ 25 w 25"/>
              <a:gd name="T66" fmla="*/ 370 h 3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370">
                <a:moveTo>
                  <a:pt x="0" y="369"/>
                </a:moveTo>
                <a:lnTo>
                  <a:pt x="1" y="343"/>
                </a:lnTo>
                <a:lnTo>
                  <a:pt x="3" y="330"/>
                </a:lnTo>
                <a:lnTo>
                  <a:pt x="5" y="317"/>
                </a:lnTo>
                <a:lnTo>
                  <a:pt x="6" y="299"/>
                </a:lnTo>
                <a:lnTo>
                  <a:pt x="7" y="286"/>
                </a:lnTo>
                <a:lnTo>
                  <a:pt x="9" y="267"/>
                </a:lnTo>
                <a:lnTo>
                  <a:pt x="11" y="254"/>
                </a:lnTo>
                <a:lnTo>
                  <a:pt x="11" y="235"/>
                </a:lnTo>
                <a:lnTo>
                  <a:pt x="13" y="216"/>
                </a:lnTo>
                <a:lnTo>
                  <a:pt x="14" y="197"/>
                </a:lnTo>
                <a:lnTo>
                  <a:pt x="15" y="179"/>
                </a:lnTo>
                <a:lnTo>
                  <a:pt x="16" y="159"/>
                </a:lnTo>
                <a:lnTo>
                  <a:pt x="18" y="127"/>
                </a:lnTo>
                <a:lnTo>
                  <a:pt x="20" y="115"/>
                </a:lnTo>
                <a:lnTo>
                  <a:pt x="21" y="95"/>
                </a:lnTo>
                <a:lnTo>
                  <a:pt x="22" y="76"/>
                </a:lnTo>
                <a:lnTo>
                  <a:pt x="23" y="58"/>
                </a:lnTo>
                <a:lnTo>
                  <a:pt x="23" y="39"/>
                </a:lnTo>
                <a:lnTo>
                  <a:pt x="24" y="20"/>
                </a:lnTo>
                <a:lnTo>
                  <a:pt x="24" y="0"/>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3516" name="Group 158"/>
          <p:cNvGrpSpPr>
            <a:grpSpLocks/>
          </p:cNvGrpSpPr>
          <p:nvPr/>
        </p:nvGrpSpPr>
        <p:grpSpPr bwMode="auto">
          <a:xfrm>
            <a:off x="3225800" y="4465638"/>
            <a:ext cx="179388" cy="131762"/>
            <a:chOff x="2032" y="2732"/>
            <a:chExt cx="113" cy="83"/>
          </a:xfrm>
        </p:grpSpPr>
        <p:sp>
          <p:nvSpPr>
            <p:cNvPr id="63539" name="Oval 159"/>
            <p:cNvSpPr>
              <a:spLocks noChangeArrowheads="1"/>
            </p:cNvSpPr>
            <p:nvPr/>
          </p:nvSpPr>
          <p:spPr bwMode="auto">
            <a:xfrm>
              <a:off x="2032" y="2732"/>
              <a:ext cx="113"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540" name="Line 160"/>
            <p:cNvSpPr>
              <a:spLocks noChangeShapeType="1"/>
            </p:cNvSpPr>
            <p:nvPr/>
          </p:nvSpPr>
          <p:spPr bwMode="auto">
            <a:xfrm>
              <a:off x="2041" y="2737"/>
              <a:ext cx="101"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41" name="Line 161"/>
            <p:cNvSpPr>
              <a:spLocks noChangeShapeType="1"/>
            </p:cNvSpPr>
            <p:nvPr/>
          </p:nvSpPr>
          <p:spPr bwMode="auto">
            <a:xfrm flipV="1">
              <a:off x="2042" y="2737"/>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3517" name="Group 162"/>
          <p:cNvGrpSpPr>
            <a:grpSpLocks/>
          </p:cNvGrpSpPr>
          <p:nvPr/>
        </p:nvGrpSpPr>
        <p:grpSpPr bwMode="auto">
          <a:xfrm>
            <a:off x="3756025" y="4348163"/>
            <a:ext cx="315913" cy="266700"/>
            <a:chOff x="2366" y="2658"/>
            <a:chExt cx="199" cy="168"/>
          </a:xfrm>
        </p:grpSpPr>
        <p:sp>
          <p:nvSpPr>
            <p:cNvPr id="63534" name="Freeform 163"/>
            <p:cNvSpPr>
              <a:spLocks/>
            </p:cNvSpPr>
            <p:nvPr/>
          </p:nvSpPr>
          <p:spPr bwMode="auto">
            <a:xfrm>
              <a:off x="2376" y="2658"/>
              <a:ext cx="159" cy="36"/>
            </a:xfrm>
            <a:custGeom>
              <a:avLst/>
              <a:gdLst>
                <a:gd name="T0" fmla="*/ 0 w 159"/>
                <a:gd name="T1" fmla="*/ 35 h 36"/>
                <a:gd name="T2" fmla="*/ 0 w 159"/>
                <a:gd name="T3" fmla="*/ 33 h 36"/>
                <a:gd name="T4" fmla="*/ 1 w 159"/>
                <a:gd name="T5" fmla="*/ 31 h 36"/>
                <a:gd name="T6" fmla="*/ 2 w 159"/>
                <a:gd name="T7" fmla="*/ 29 h 36"/>
                <a:gd name="T8" fmla="*/ 3 w 159"/>
                <a:gd name="T9" fmla="*/ 27 h 36"/>
                <a:gd name="T10" fmla="*/ 4 w 159"/>
                <a:gd name="T11" fmla="*/ 24 h 36"/>
                <a:gd name="T12" fmla="*/ 6 w 159"/>
                <a:gd name="T13" fmla="*/ 22 h 36"/>
                <a:gd name="T14" fmla="*/ 8 w 159"/>
                <a:gd name="T15" fmla="*/ 21 h 36"/>
                <a:gd name="T16" fmla="*/ 10 w 159"/>
                <a:gd name="T17" fmla="*/ 18 h 36"/>
                <a:gd name="T18" fmla="*/ 12 w 159"/>
                <a:gd name="T19" fmla="*/ 16 h 36"/>
                <a:gd name="T20" fmla="*/ 16 w 159"/>
                <a:gd name="T21" fmla="*/ 14 h 36"/>
                <a:gd name="T22" fmla="*/ 19 w 159"/>
                <a:gd name="T23" fmla="*/ 12 h 36"/>
                <a:gd name="T24" fmla="*/ 21 w 159"/>
                <a:gd name="T25" fmla="*/ 10 h 36"/>
                <a:gd name="T26" fmla="*/ 25 w 159"/>
                <a:gd name="T27" fmla="*/ 10 h 36"/>
                <a:gd name="T28" fmla="*/ 30 w 159"/>
                <a:gd name="T29" fmla="*/ 8 h 36"/>
                <a:gd name="T30" fmla="*/ 33 w 159"/>
                <a:gd name="T31" fmla="*/ 7 h 36"/>
                <a:gd name="T32" fmla="*/ 37 w 159"/>
                <a:gd name="T33" fmla="*/ 5 h 36"/>
                <a:gd name="T34" fmla="*/ 42 w 159"/>
                <a:gd name="T35" fmla="*/ 4 h 36"/>
                <a:gd name="T36" fmla="*/ 46 w 159"/>
                <a:gd name="T37" fmla="*/ 3 h 36"/>
                <a:gd name="T38" fmla="*/ 51 w 159"/>
                <a:gd name="T39" fmla="*/ 2 h 36"/>
                <a:gd name="T40" fmla="*/ 55 w 159"/>
                <a:gd name="T41" fmla="*/ 1 h 36"/>
                <a:gd name="T42" fmla="*/ 60 w 159"/>
                <a:gd name="T43" fmla="*/ 0 h 36"/>
                <a:gd name="T44" fmla="*/ 64 w 159"/>
                <a:gd name="T45" fmla="*/ 0 h 36"/>
                <a:gd name="T46" fmla="*/ 70 w 159"/>
                <a:gd name="T47" fmla="*/ 0 h 36"/>
                <a:gd name="T48" fmla="*/ 74 w 159"/>
                <a:gd name="T49" fmla="*/ 0 h 36"/>
                <a:gd name="T50" fmla="*/ 80 w 159"/>
                <a:gd name="T51" fmla="*/ 0 h 36"/>
                <a:gd name="T52" fmla="*/ 84 w 159"/>
                <a:gd name="T53" fmla="*/ 0 h 36"/>
                <a:gd name="T54" fmla="*/ 89 w 159"/>
                <a:gd name="T55" fmla="*/ 0 h 36"/>
                <a:gd name="T56" fmla="*/ 95 w 159"/>
                <a:gd name="T57" fmla="*/ 0 h 36"/>
                <a:gd name="T58" fmla="*/ 99 w 159"/>
                <a:gd name="T59" fmla="*/ 0 h 36"/>
                <a:gd name="T60" fmla="*/ 104 w 159"/>
                <a:gd name="T61" fmla="*/ 1 h 36"/>
                <a:gd name="T62" fmla="*/ 109 w 159"/>
                <a:gd name="T63" fmla="*/ 2 h 36"/>
                <a:gd name="T64" fmla="*/ 113 w 159"/>
                <a:gd name="T65" fmla="*/ 3 h 36"/>
                <a:gd name="T66" fmla="*/ 117 w 159"/>
                <a:gd name="T67" fmla="*/ 4 h 36"/>
                <a:gd name="T68" fmla="*/ 122 w 159"/>
                <a:gd name="T69" fmla="*/ 5 h 36"/>
                <a:gd name="T70" fmla="*/ 126 w 159"/>
                <a:gd name="T71" fmla="*/ 7 h 36"/>
                <a:gd name="T72" fmla="*/ 130 w 159"/>
                <a:gd name="T73" fmla="*/ 8 h 36"/>
                <a:gd name="T74" fmla="*/ 134 w 159"/>
                <a:gd name="T75" fmla="*/ 10 h 36"/>
                <a:gd name="T76" fmla="*/ 137 w 159"/>
                <a:gd name="T77" fmla="*/ 10 h 36"/>
                <a:gd name="T78" fmla="*/ 140 w 159"/>
                <a:gd name="T79" fmla="*/ 12 h 36"/>
                <a:gd name="T80" fmla="*/ 144 w 159"/>
                <a:gd name="T81" fmla="*/ 14 h 36"/>
                <a:gd name="T82" fmla="*/ 147 w 159"/>
                <a:gd name="T83" fmla="*/ 16 h 36"/>
                <a:gd name="T84" fmla="*/ 148 w 159"/>
                <a:gd name="T85" fmla="*/ 18 h 36"/>
                <a:gd name="T86" fmla="*/ 151 w 159"/>
                <a:gd name="T87" fmla="*/ 21 h 36"/>
                <a:gd name="T88" fmla="*/ 153 w 159"/>
                <a:gd name="T89" fmla="*/ 22 h 36"/>
                <a:gd name="T90" fmla="*/ 155 w 159"/>
                <a:gd name="T91" fmla="*/ 24 h 36"/>
                <a:gd name="T92" fmla="*/ 157 w 159"/>
                <a:gd name="T93" fmla="*/ 27 h 36"/>
                <a:gd name="T94" fmla="*/ 157 w 159"/>
                <a:gd name="T95" fmla="*/ 29 h 36"/>
                <a:gd name="T96" fmla="*/ 158 w 159"/>
                <a:gd name="T97" fmla="*/ 31 h 36"/>
                <a:gd name="T98" fmla="*/ 158 w 159"/>
                <a:gd name="T99" fmla="*/ 33 h 36"/>
                <a:gd name="T100" fmla="*/ 158 w 159"/>
                <a:gd name="T101" fmla="*/ 35 h 36"/>
                <a:gd name="T102" fmla="*/ 0 w 159"/>
                <a:gd name="T103" fmla="*/ 35 h 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9"/>
                <a:gd name="T157" fmla="*/ 0 h 36"/>
                <a:gd name="T158" fmla="*/ 159 w 159"/>
                <a:gd name="T159" fmla="*/ 36 h 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9" h="36">
                  <a:moveTo>
                    <a:pt x="0" y="35"/>
                  </a:moveTo>
                  <a:lnTo>
                    <a:pt x="0" y="33"/>
                  </a:lnTo>
                  <a:lnTo>
                    <a:pt x="1" y="31"/>
                  </a:lnTo>
                  <a:lnTo>
                    <a:pt x="2" y="29"/>
                  </a:lnTo>
                  <a:lnTo>
                    <a:pt x="3" y="27"/>
                  </a:lnTo>
                  <a:lnTo>
                    <a:pt x="4" y="24"/>
                  </a:lnTo>
                  <a:lnTo>
                    <a:pt x="6" y="22"/>
                  </a:lnTo>
                  <a:lnTo>
                    <a:pt x="8" y="21"/>
                  </a:lnTo>
                  <a:lnTo>
                    <a:pt x="10" y="18"/>
                  </a:lnTo>
                  <a:lnTo>
                    <a:pt x="12" y="16"/>
                  </a:lnTo>
                  <a:lnTo>
                    <a:pt x="16" y="14"/>
                  </a:lnTo>
                  <a:lnTo>
                    <a:pt x="19" y="12"/>
                  </a:lnTo>
                  <a:lnTo>
                    <a:pt x="21" y="10"/>
                  </a:lnTo>
                  <a:lnTo>
                    <a:pt x="25" y="10"/>
                  </a:lnTo>
                  <a:lnTo>
                    <a:pt x="30" y="8"/>
                  </a:lnTo>
                  <a:lnTo>
                    <a:pt x="33" y="7"/>
                  </a:lnTo>
                  <a:lnTo>
                    <a:pt x="37" y="5"/>
                  </a:lnTo>
                  <a:lnTo>
                    <a:pt x="42" y="4"/>
                  </a:lnTo>
                  <a:lnTo>
                    <a:pt x="46" y="3"/>
                  </a:lnTo>
                  <a:lnTo>
                    <a:pt x="51" y="2"/>
                  </a:lnTo>
                  <a:lnTo>
                    <a:pt x="55" y="1"/>
                  </a:lnTo>
                  <a:lnTo>
                    <a:pt x="60" y="0"/>
                  </a:lnTo>
                  <a:lnTo>
                    <a:pt x="64" y="0"/>
                  </a:lnTo>
                  <a:lnTo>
                    <a:pt x="70" y="0"/>
                  </a:lnTo>
                  <a:lnTo>
                    <a:pt x="74" y="0"/>
                  </a:lnTo>
                  <a:lnTo>
                    <a:pt x="80" y="0"/>
                  </a:lnTo>
                  <a:lnTo>
                    <a:pt x="84" y="0"/>
                  </a:lnTo>
                  <a:lnTo>
                    <a:pt x="89" y="0"/>
                  </a:lnTo>
                  <a:lnTo>
                    <a:pt x="95" y="0"/>
                  </a:lnTo>
                  <a:lnTo>
                    <a:pt x="99" y="0"/>
                  </a:lnTo>
                  <a:lnTo>
                    <a:pt x="104" y="1"/>
                  </a:lnTo>
                  <a:lnTo>
                    <a:pt x="109" y="2"/>
                  </a:lnTo>
                  <a:lnTo>
                    <a:pt x="113" y="3"/>
                  </a:lnTo>
                  <a:lnTo>
                    <a:pt x="117" y="4"/>
                  </a:lnTo>
                  <a:lnTo>
                    <a:pt x="122" y="5"/>
                  </a:lnTo>
                  <a:lnTo>
                    <a:pt x="126" y="7"/>
                  </a:lnTo>
                  <a:lnTo>
                    <a:pt x="130" y="8"/>
                  </a:lnTo>
                  <a:lnTo>
                    <a:pt x="134" y="10"/>
                  </a:lnTo>
                  <a:lnTo>
                    <a:pt x="137" y="10"/>
                  </a:lnTo>
                  <a:lnTo>
                    <a:pt x="140" y="12"/>
                  </a:lnTo>
                  <a:lnTo>
                    <a:pt x="144" y="14"/>
                  </a:lnTo>
                  <a:lnTo>
                    <a:pt x="147" y="16"/>
                  </a:lnTo>
                  <a:lnTo>
                    <a:pt x="148" y="18"/>
                  </a:lnTo>
                  <a:lnTo>
                    <a:pt x="151" y="21"/>
                  </a:lnTo>
                  <a:lnTo>
                    <a:pt x="153" y="22"/>
                  </a:lnTo>
                  <a:lnTo>
                    <a:pt x="155" y="24"/>
                  </a:lnTo>
                  <a:lnTo>
                    <a:pt x="157" y="27"/>
                  </a:lnTo>
                  <a:lnTo>
                    <a:pt x="157" y="29"/>
                  </a:lnTo>
                  <a:lnTo>
                    <a:pt x="158" y="31"/>
                  </a:lnTo>
                  <a:lnTo>
                    <a:pt x="158" y="33"/>
                  </a:lnTo>
                  <a:lnTo>
                    <a:pt x="158" y="35"/>
                  </a:lnTo>
                  <a:lnTo>
                    <a:pt x="0" y="35"/>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3535" name="Line 164"/>
            <p:cNvSpPr>
              <a:spLocks noChangeShapeType="1"/>
            </p:cNvSpPr>
            <p:nvPr/>
          </p:nvSpPr>
          <p:spPr bwMode="auto">
            <a:xfrm>
              <a:off x="2387" y="2700"/>
              <a:ext cx="15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6" name="Line 165"/>
            <p:cNvSpPr>
              <a:spLocks noChangeShapeType="1"/>
            </p:cNvSpPr>
            <p:nvPr/>
          </p:nvSpPr>
          <p:spPr bwMode="auto">
            <a:xfrm>
              <a:off x="2465" y="2705"/>
              <a:ext cx="0" cy="8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7" name="Freeform 166"/>
            <p:cNvSpPr>
              <a:spLocks/>
            </p:cNvSpPr>
            <p:nvPr/>
          </p:nvSpPr>
          <p:spPr bwMode="auto">
            <a:xfrm>
              <a:off x="2465" y="2749"/>
              <a:ext cx="100" cy="76"/>
            </a:xfrm>
            <a:custGeom>
              <a:avLst/>
              <a:gdLst>
                <a:gd name="T0" fmla="*/ 99 w 100"/>
                <a:gd name="T1" fmla="*/ 0 h 76"/>
                <a:gd name="T2" fmla="*/ 99 w 100"/>
                <a:gd name="T3" fmla="*/ 75 h 76"/>
                <a:gd name="T4" fmla="*/ 0 w 100"/>
                <a:gd name="T5" fmla="*/ 37 h 76"/>
                <a:gd name="T6" fmla="*/ 99 w 100"/>
                <a:gd name="T7" fmla="*/ 0 h 76"/>
                <a:gd name="T8" fmla="*/ 0 60000 65536"/>
                <a:gd name="T9" fmla="*/ 0 60000 65536"/>
                <a:gd name="T10" fmla="*/ 0 60000 65536"/>
                <a:gd name="T11" fmla="*/ 0 60000 65536"/>
                <a:gd name="T12" fmla="*/ 0 w 100"/>
                <a:gd name="T13" fmla="*/ 0 h 76"/>
                <a:gd name="T14" fmla="*/ 100 w 100"/>
                <a:gd name="T15" fmla="*/ 76 h 76"/>
              </a:gdLst>
              <a:ahLst/>
              <a:cxnLst>
                <a:cxn ang="T8">
                  <a:pos x="T0" y="T1"/>
                </a:cxn>
                <a:cxn ang="T9">
                  <a:pos x="T2" y="T3"/>
                </a:cxn>
                <a:cxn ang="T10">
                  <a:pos x="T4" y="T5"/>
                </a:cxn>
                <a:cxn ang="T11">
                  <a:pos x="T6" y="T7"/>
                </a:cxn>
              </a:cxnLst>
              <a:rect l="T12" t="T13" r="T14" b="T15"/>
              <a:pathLst>
                <a:path w="100" h="76">
                  <a:moveTo>
                    <a:pt x="99" y="0"/>
                  </a:moveTo>
                  <a:lnTo>
                    <a:pt x="99" y="75"/>
                  </a:lnTo>
                  <a:lnTo>
                    <a:pt x="0" y="37"/>
                  </a:lnTo>
                  <a:lnTo>
                    <a:pt x="99"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3538" name="Freeform 167"/>
            <p:cNvSpPr>
              <a:spLocks/>
            </p:cNvSpPr>
            <p:nvPr/>
          </p:nvSpPr>
          <p:spPr bwMode="auto">
            <a:xfrm>
              <a:off x="2366" y="2749"/>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3518" name="Freeform 168"/>
          <p:cNvSpPr>
            <a:spLocks/>
          </p:cNvSpPr>
          <p:nvPr/>
        </p:nvSpPr>
        <p:spPr bwMode="auto">
          <a:xfrm>
            <a:off x="3200400" y="3870325"/>
            <a:ext cx="98425" cy="598488"/>
          </a:xfrm>
          <a:custGeom>
            <a:avLst/>
            <a:gdLst>
              <a:gd name="T0" fmla="*/ 2147483647 w 62"/>
              <a:gd name="T1" fmla="*/ 0 h 377"/>
              <a:gd name="T2" fmla="*/ 2147483647 w 62"/>
              <a:gd name="T3" fmla="*/ 2147483647 h 377"/>
              <a:gd name="T4" fmla="*/ 2147483647 w 62"/>
              <a:gd name="T5" fmla="*/ 2147483647 h 377"/>
              <a:gd name="T6" fmla="*/ 2147483647 w 62"/>
              <a:gd name="T7" fmla="*/ 2147483647 h 377"/>
              <a:gd name="T8" fmla="*/ 2147483647 w 62"/>
              <a:gd name="T9" fmla="*/ 2147483647 h 377"/>
              <a:gd name="T10" fmla="*/ 2147483647 w 62"/>
              <a:gd name="T11" fmla="*/ 2147483647 h 377"/>
              <a:gd name="T12" fmla="*/ 2147483647 w 62"/>
              <a:gd name="T13" fmla="*/ 2147483647 h 377"/>
              <a:gd name="T14" fmla="*/ 2147483647 w 62"/>
              <a:gd name="T15" fmla="*/ 2147483647 h 377"/>
              <a:gd name="T16" fmla="*/ 0 w 62"/>
              <a:gd name="T17" fmla="*/ 2147483647 h 377"/>
              <a:gd name="T18" fmla="*/ 0 w 62"/>
              <a:gd name="T19" fmla="*/ 2147483647 h 377"/>
              <a:gd name="T20" fmla="*/ 2147483647 w 62"/>
              <a:gd name="T21" fmla="*/ 2147483647 h 377"/>
              <a:gd name="T22" fmla="*/ 2147483647 w 62"/>
              <a:gd name="T23" fmla="*/ 2147483647 h 377"/>
              <a:gd name="T24" fmla="*/ 2147483647 w 62"/>
              <a:gd name="T25" fmla="*/ 2147483647 h 377"/>
              <a:gd name="T26" fmla="*/ 2147483647 w 62"/>
              <a:gd name="T27" fmla="*/ 2147483647 h 377"/>
              <a:gd name="T28" fmla="*/ 2147483647 w 62"/>
              <a:gd name="T29" fmla="*/ 2147483647 h 377"/>
              <a:gd name="T30" fmla="*/ 2147483647 w 62"/>
              <a:gd name="T31" fmla="*/ 2147483647 h 377"/>
              <a:gd name="T32" fmla="*/ 2147483647 w 62"/>
              <a:gd name="T33" fmla="*/ 2147483647 h 377"/>
              <a:gd name="T34" fmla="*/ 2147483647 w 62"/>
              <a:gd name="T35" fmla="*/ 2147483647 h 377"/>
              <a:gd name="T36" fmla="*/ 2147483647 w 62"/>
              <a:gd name="T37" fmla="*/ 2147483647 h 377"/>
              <a:gd name="T38" fmla="*/ 2147483647 w 62"/>
              <a:gd name="T39" fmla="*/ 2147483647 h 377"/>
              <a:gd name="T40" fmla="*/ 2147483647 w 62"/>
              <a:gd name="T41" fmla="*/ 2147483647 h 377"/>
              <a:gd name="T42" fmla="*/ 2147483647 w 62"/>
              <a:gd name="T43" fmla="*/ 2147483647 h 377"/>
              <a:gd name="T44" fmla="*/ 2147483647 w 62"/>
              <a:gd name="T45" fmla="*/ 2147483647 h 377"/>
              <a:gd name="T46" fmla="*/ 2147483647 w 62"/>
              <a:gd name="T47" fmla="*/ 2147483647 h 377"/>
              <a:gd name="T48" fmla="*/ 2147483647 w 62"/>
              <a:gd name="T49" fmla="*/ 2147483647 h 377"/>
              <a:gd name="T50" fmla="*/ 2147483647 w 62"/>
              <a:gd name="T51" fmla="*/ 2147483647 h 377"/>
              <a:gd name="T52" fmla="*/ 2147483647 w 62"/>
              <a:gd name="T53" fmla="*/ 2147483647 h 3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2"/>
              <a:gd name="T82" fmla="*/ 0 h 377"/>
              <a:gd name="T83" fmla="*/ 62 w 62"/>
              <a:gd name="T84" fmla="*/ 377 h 37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2" h="377">
                <a:moveTo>
                  <a:pt x="18" y="0"/>
                </a:moveTo>
                <a:lnTo>
                  <a:pt x="18" y="14"/>
                </a:lnTo>
                <a:lnTo>
                  <a:pt x="25" y="28"/>
                </a:lnTo>
                <a:lnTo>
                  <a:pt x="25" y="43"/>
                </a:lnTo>
                <a:lnTo>
                  <a:pt x="25" y="57"/>
                </a:lnTo>
                <a:lnTo>
                  <a:pt x="18" y="76"/>
                </a:lnTo>
                <a:lnTo>
                  <a:pt x="12" y="90"/>
                </a:lnTo>
                <a:lnTo>
                  <a:pt x="6" y="105"/>
                </a:lnTo>
                <a:lnTo>
                  <a:pt x="0" y="119"/>
                </a:lnTo>
                <a:lnTo>
                  <a:pt x="0" y="133"/>
                </a:lnTo>
                <a:lnTo>
                  <a:pt x="6" y="148"/>
                </a:lnTo>
                <a:lnTo>
                  <a:pt x="6" y="161"/>
                </a:lnTo>
                <a:lnTo>
                  <a:pt x="6" y="176"/>
                </a:lnTo>
                <a:lnTo>
                  <a:pt x="6" y="191"/>
                </a:lnTo>
                <a:lnTo>
                  <a:pt x="6" y="204"/>
                </a:lnTo>
                <a:lnTo>
                  <a:pt x="12" y="219"/>
                </a:lnTo>
                <a:lnTo>
                  <a:pt x="18" y="234"/>
                </a:lnTo>
                <a:lnTo>
                  <a:pt x="25" y="247"/>
                </a:lnTo>
                <a:lnTo>
                  <a:pt x="25" y="262"/>
                </a:lnTo>
                <a:lnTo>
                  <a:pt x="31" y="276"/>
                </a:lnTo>
                <a:lnTo>
                  <a:pt x="36" y="290"/>
                </a:lnTo>
                <a:lnTo>
                  <a:pt x="49" y="305"/>
                </a:lnTo>
                <a:lnTo>
                  <a:pt x="49" y="319"/>
                </a:lnTo>
                <a:lnTo>
                  <a:pt x="55" y="333"/>
                </a:lnTo>
                <a:lnTo>
                  <a:pt x="61" y="348"/>
                </a:lnTo>
                <a:lnTo>
                  <a:pt x="61" y="362"/>
                </a:lnTo>
                <a:lnTo>
                  <a:pt x="61" y="376"/>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519" name="Freeform 169"/>
          <p:cNvSpPr>
            <a:spLocks/>
          </p:cNvSpPr>
          <p:nvPr/>
        </p:nvSpPr>
        <p:spPr bwMode="auto">
          <a:xfrm>
            <a:off x="3676650" y="3890963"/>
            <a:ext cx="249238" cy="469900"/>
          </a:xfrm>
          <a:custGeom>
            <a:avLst/>
            <a:gdLst>
              <a:gd name="T0" fmla="*/ 0 w 157"/>
              <a:gd name="T1" fmla="*/ 0 h 296"/>
              <a:gd name="T2" fmla="*/ 2147483647 w 157"/>
              <a:gd name="T3" fmla="*/ 2147483647 h 296"/>
              <a:gd name="T4" fmla="*/ 2147483647 w 157"/>
              <a:gd name="T5" fmla="*/ 2147483647 h 296"/>
              <a:gd name="T6" fmla="*/ 2147483647 w 157"/>
              <a:gd name="T7" fmla="*/ 2147483647 h 296"/>
              <a:gd name="T8" fmla="*/ 2147483647 w 157"/>
              <a:gd name="T9" fmla="*/ 2147483647 h 296"/>
              <a:gd name="T10" fmla="*/ 2147483647 w 157"/>
              <a:gd name="T11" fmla="*/ 2147483647 h 296"/>
              <a:gd name="T12" fmla="*/ 2147483647 w 157"/>
              <a:gd name="T13" fmla="*/ 2147483647 h 296"/>
              <a:gd name="T14" fmla="*/ 2147483647 w 157"/>
              <a:gd name="T15" fmla="*/ 2147483647 h 296"/>
              <a:gd name="T16" fmla="*/ 2147483647 w 157"/>
              <a:gd name="T17" fmla="*/ 2147483647 h 296"/>
              <a:gd name="T18" fmla="*/ 2147483647 w 157"/>
              <a:gd name="T19" fmla="*/ 2147483647 h 296"/>
              <a:gd name="T20" fmla="*/ 2147483647 w 157"/>
              <a:gd name="T21" fmla="*/ 2147483647 h 296"/>
              <a:gd name="T22" fmla="*/ 2147483647 w 157"/>
              <a:gd name="T23" fmla="*/ 2147483647 h 296"/>
              <a:gd name="T24" fmla="*/ 2147483647 w 157"/>
              <a:gd name="T25" fmla="*/ 2147483647 h 296"/>
              <a:gd name="T26" fmla="*/ 2147483647 w 157"/>
              <a:gd name="T27" fmla="*/ 2147483647 h 296"/>
              <a:gd name="T28" fmla="*/ 2147483647 w 157"/>
              <a:gd name="T29" fmla="*/ 2147483647 h 296"/>
              <a:gd name="T30" fmla="*/ 2147483647 w 157"/>
              <a:gd name="T31" fmla="*/ 2147483647 h 296"/>
              <a:gd name="T32" fmla="*/ 2147483647 w 157"/>
              <a:gd name="T33" fmla="*/ 2147483647 h 296"/>
              <a:gd name="T34" fmla="*/ 2147483647 w 157"/>
              <a:gd name="T35" fmla="*/ 2147483647 h 296"/>
              <a:gd name="T36" fmla="*/ 2147483647 w 157"/>
              <a:gd name="T37" fmla="*/ 2147483647 h 296"/>
              <a:gd name="T38" fmla="*/ 2147483647 w 157"/>
              <a:gd name="T39" fmla="*/ 2147483647 h 296"/>
              <a:gd name="T40" fmla="*/ 2147483647 w 157"/>
              <a:gd name="T41" fmla="*/ 2147483647 h 296"/>
              <a:gd name="T42" fmla="*/ 2147483647 w 157"/>
              <a:gd name="T43" fmla="*/ 2147483647 h 2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296"/>
              <a:gd name="T68" fmla="*/ 157 w 157"/>
              <a:gd name="T69" fmla="*/ 296 h 2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296">
                <a:moveTo>
                  <a:pt x="0" y="0"/>
                </a:moveTo>
                <a:lnTo>
                  <a:pt x="7" y="19"/>
                </a:lnTo>
                <a:lnTo>
                  <a:pt x="7" y="33"/>
                </a:lnTo>
                <a:lnTo>
                  <a:pt x="13" y="47"/>
                </a:lnTo>
                <a:lnTo>
                  <a:pt x="13" y="62"/>
                </a:lnTo>
                <a:lnTo>
                  <a:pt x="19" y="76"/>
                </a:lnTo>
                <a:lnTo>
                  <a:pt x="19" y="90"/>
                </a:lnTo>
                <a:lnTo>
                  <a:pt x="31" y="105"/>
                </a:lnTo>
                <a:lnTo>
                  <a:pt x="44" y="119"/>
                </a:lnTo>
                <a:lnTo>
                  <a:pt x="50" y="133"/>
                </a:lnTo>
                <a:lnTo>
                  <a:pt x="57" y="148"/>
                </a:lnTo>
                <a:lnTo>
                  <a:pt x="69" y="161"/>
                </a:lnTo>
                <a:lnTo>
                  <a:pt x="75" y="176"/>
                </a:lnTo>
                <a:lnTo>
                  <a:pt x="81" y="190"/>
                </a:lnTo>
                <a:lnTo>
                  <a:pt x="94" y="204"/>
                </a:lnTo>
                <a:lnTo>
                  <a:pt x="106" y="219"/>
                </a:lnTo>
                <a:lnTo>
                  <a:pt x="119" y="233"/>
                </a:lnTo>
                <a:lnTo>
                  <a:pt x="137" y="243"/>
                </a:lnTo>
                <a:lnTo>
                  <a:pt x="144" y="256"/>
                </a:lnTo>
                <a:lnTo>
                  <a:pt x="150" y="271"/>
                </a:lnTo>
                <a:lnTo>
                  <a:pt x="156" y="286"/>
                </a:lnTo>
                <a:lnTo>
                  <a:pt x="156" y="295"/>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520" name="Rectangle 170"/>
          <p:cNvSpPr>
            <a:spLocks noChangeArrowheads="1"/>
          </p:cNvSpPr>
          <p:nvPr/>
        </p:nvSpPr>
        <p:spPr bwMode="auto">
          <a:xfrm>
            <a:off x="2581275" y="3117850"/>
            <a:ext cx="944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输入</a:t>
            </a:r>
            <a:r>
              <a:rPr lang="en-US" altLang="zh-CN" sz="1400">
                <a:solidFill>
                  <a:srgbClr val="000000"/>
                </a:solidFill>
                <a:latin typeface="Arial" pitchFamily="34" charset="0"/>
              </a:rPr>
              <a:t>/</a:t>
            </a:r>
            <a:r>
              <a:rPr lang="zh-CN" altLang="en-US" sz="1400">
                <a:solidFill>
                  <a:srgbClr val="000000"/>
                </a:solidFill>
                <a:latin typeface="Arial" pitchFamily="34" charset="0"/>
              </a:rPr>
              <a:t>输出</a:t>
            </a:r>
            <a:endParaRPr lang="zh-CN" altLang="zh-CN" sz="1400">
              <a:solidFill>
                <a:srgbClr val="000000"/>
              </a:solidFill>
              <a:latin typeface="Arial" pitchFamily="34" charset="0"/>
            </a:endParaRPr>
          </a:p>
        </p:txBody>
      </p:sp>
      <p:sp>
        <p:nvSpPr>
          <p:cNvPr id="63521" name="Rectangle 171"/>
          <p:cNvSpPr>
            <a:spLocks noChangeArrowheads="1"/>
          </p:cNvSpPr>
          <p:nvPr/>
        </p:nvSpPr>
        <p:spPr bwMode="auto">
          <a:xfrm>
            <a:off x="2640013" y="333375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子系统</a:t>
            </a:r>
            <a:endParaRPr lang="zh-CN" altLang="zh-CN" sz="1400">
              <a:solidFill>
                <a:srgbClr val="000000"/>
              </a:solidFill>
              <a:latin typeface="Arial" pitchFamily="34" charset="0"/>
            </a:endParaRPr>
          </a:p>
        </p:txBody>
      </p:sp>
      <p:sp>
        <p:nvSpPr>
          <p:cNvPr id="63522" name="Line 172"/>
          <p:cNvSpPr>
            <a:spLocks noChangeShapeType="1"/>
          </p:cNvSpPr>
          <p:nvPr/>
        </p:nvSpPr>
        <p:spPr bwMode="auto">
          <a:xfrm flipV="1">
            <a:off x="2540000" y="3617913"/>
            <a:ext cx="282575" cy="2825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3" name="Line 173"/>
          <p:cNvSpPr>
            <a:spLocks noChangeShapeType="1"/>
          </p:cNvSpPr>
          <p:nvPr/>
        </p:nvSpPr>
        <p:spPr bwMode="auto">
          <a:xfrm>
            <a:off x="3121025" y="3617913"/>
            <a:ext cx="95250" cy="2651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4" name="Line 174"/>
          <p:cNvSpPr>
            <a:spLocks noChangeShapeType="1"/>
          </p:cNvSpPr>
          <p:nvPr/>
        </p:nvSpPr>
        <p:spPr bwMode="auto">
          <a:xfrm>
            <a:off x="3455988" y="3616325"/>
            <a:ext cx="233362" cy="2540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5" name="Line 175"/>
          <p:cNvSpPr>
            <a:spLocks noChangeShapeType="1"/>
          </p:cNvSpPr>
          <p:nvPr/>
        </p:nvSpPr>
        <p:spPr bwMode="auto">
          <a:xfrm flipH="1">
            <a:off x="4938713" y="3375025"/>
            <a:ext cx="6350" cy="1422400"/>
          </a:xfrm>
          <a:prstGeom prst="line">
            <a:avLst/>
          </a:prstGeom>
          <a:noFill/>
          <a:ln w="50800">
            <a:solidFill>
              <a:srgbClr val="FD8304"/>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6" name="Line 176"/>
          <p:cNvSpPr>
            <a:spLocks noChangeShapeType="1"/>
          </p:cNvSpPr>
          <p:nvPr/>
        </p:nvSpPr>
        <p:spPr bwMode="auto">
          <a:xfrm>
            <a:off x="1838325" y="3829050"/>
            <a:ext cx="0" cy="685800"/>
          </a:xfrm>
          <a:prstGeom prst="line">
            <a:avLst/>
          </a:prstGeom>
          <a:noFill/>
          <a:ln w="508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7" name="Rectangle 177"/>
          <p:cNvSpPr>
            <a:spLocks noChangeArrowheads="1"/>
          </p:cNvSpPr>
          <p:nvPr/>
        </p:nvSpPr>
        <p:spPr bwMode="auto">
          <a:xfrm>
            <a:off x="4872038" y="2782888"/>
            <a:ext cx="931862"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528" name="Rectangle 178"/>
          <p:cNvSpPr>
            <a:spLocks noChangeArrowheads="1"/>
          </p:cNvSpPr>
          <p:nvPr/>
        </p:nvSpPr>
        <p:spPr bwMode="auto">
          <a:xfrm>
            <a:off x="4819650" y="285115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3529" name="Line 179"/>
          <p:cNvSpPr>
            <a:spLocks noChangeShapeType="1"/>
          </p:cNvSpPr>
          <p:nvPr/>
        </p:nvSpPr>
        <p:spPr bwMode="auto">
          <a:xfrm>
            <a:off x="5370513" y="2376488"/>
            <a:ext cx="0" cy="22701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0" name="Rectangle 180"/>
          <p:cNvSpPr>
            <a:spLocks noChangeArrowheads="1"/>
          </p:cNvSpPr>
          <p:nvPr/>
        </p:nvSpPr>
        <p:spPr bwMode="auto">
          <a:xfrm>
            <a:off x="5673725" y="2052638"/>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sp>
        <p:nvSpPr>
          <p:cNvPr id="63531" name="Line 181"/>
          <p:cNvSpPr>
            <a:spLocks noChangeShapeType="1"/>
          </p:cNvSpPr>
          <p:nvPr/>
        </p:nvSpPr>
        <p:spPr bwMode="auto">
          <a:xfrm>
            <a:off x="4516438" y="2613025"/>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2" name="Line 182"/>
          <p:cNvSpPr>
            <a:spLocks noChangeShapeType="1"/>
          </p:cNvSpPr>
          <p:nvPr/>
        </p:nvSpPr>
        <p:spPr bwMode="auto">
          <a:xfrm>
            <a:off x="5065713" y="2635250"/>
            <a:ext cx="0" cy="13652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3" name="Rectangle 183"/>
          <p:cNvSpPr>
            <a:spLocks noChangeArrowheads="1"/>
          </p:cNvSpPr>
          <p:nvPr/>
        </p:nvSpPr>
        <p:spPr bwMode="auto">
          <a:xfrm>
            <a:off x="838200" y="0"/>
            <a:ext cx="7086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nchor="b"/>
          <a:lstStyle>
            <a:lvl1pPr defTabSz="804863">
              <a:defRPr sz="2400" b="1">
                <a:solidFill>
                  <a:schemeClr val="bg1"/>
                </a:solidFill>
                <a:latin typeface="Times New Roman" pitchFamily="18" charset="0"/>
                <a:ea typeface="宋体" pitchFamily="2" charset="-122"/>
              </a:defRPr>
            </a:lvl1pPr>
            <a:lvl2pPr marL="742950" indent="-285750" defTabSz="804863">
              <a:defRPr sz="2400" b="1">
                <a:solidFill>
                  <a:schemeClr val="bg1"/>
                </a:solidFill>
                <a:latin typeface="Times New Roman" pitchFamily="18" charset="0"/>
                <a:ea typeface="宋体" pitchFamily="2" charset="-122"/>
              </a:defRPr>
            </a:lvl2pPr>
            <a:lvl3pPr marL="1143000" indent="-228600" defTabSz="804863">
              <a:defRPr sz="2400" b="1">
                <a:solidFill>
                  <a:schemeClr val="bg1"/>
                </a:solidFill>
                <a:latin typeface="Times New Roman" pitchFamily="18" charset="0"/>
                <a:ea typeface="宋体" pitchFamily="2" charset="-122"/>
              </a:defRPr>
            </a:lvl3pPr>
            <a:lvl4pPr marL="1600200" indent="-228600" defTabSz="804863">
              <a:defRPr sz="2400" b="1">
                <a:solidFill>
                  <a:schemeClr val="bg1"/>
                </a:solidFill>
                <a:latin typeface="Times New Roman" pitchFamily="18" charset="0"/>
                <a:ea typeface="宋体" pitchFamily="2" charset="-122"/>
              </a:defRPr>
            </a:lvl4pPr>
            <a:lvl5pPr marL="2057400" indent="-228600" defTabSz="804863">
              <a:defRPr sz="2400" b="1">
                <a:solidFill>
                  <a:schemeClr val="bg1"/>
                </a:solidFill>
                <a:latin typeface="Times New Roman" pitchFamily="18" charset="0"/>
                <a:ea typeface="宋体" pitchFamily="2" charset="-122"/>
              </a:defRPr>
            </a:lvl5pPr>
            <a:lvl6pPr marL="25146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89000"/>
              </a:lnSpc>
            </a:pPr>
            <a:r>
              <a:rPr lang="zh-CN" altLang="en-US" sz="3200">
                <a:solidFill>
                  <a:schemeClr val="folHlink"/>
                </a:solidFill>
                <a:latin typeface="Arial" pitchFamily="34" charset="0"/>
              </a:rPr>
              <a:t>现场总线带来的好处</a:t>
            </a:r>
            <a:endParaRPr lang="zh-CN" altLang="zh-CN" sz="3200">
              <a:solidFill>
                <a:schemeClr val="folHlink"/>
              </a:solidFill>
              <a:latin typeface="Arial" pitchFamily="34" charset="0"/>
            </a:endParaRPr>
          </a:p>
        </p:txBody>
      </p:sp>
    </p:spTree>
    <p:extLst>
      <p:ext uri="{BB962C8B-B14F-4D97-AF65-F5344CB8AC3E}">
        <p14:creationId xmlns:p14="http://schemas.microsoft.com/office/powerpoint/2010/main" val="2732266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515"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516" name="Rectangle 4"/>
          <p:cNvSpPr>
            <a:spLocks noChangeArrowheads="1"/>
          </p:cNvSpPr>
          <p:nvPr/>
        </p:nvSpPr>
        <p:spPr bwMode="auto">
          <a:xfrm>
            <a:off x="3276600" y="1309688"/>
            <a:ext cx="1973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lnSpc>
                <a:spcPct val="90000"/>
              </a:lnSpc>
            </a:pPr>
            <a:r>
              <a:rPr lang="zh-CN" altLang="zh-CN" sz="2000">
                <a:solidFill>
                  <a:schemeClr val="tx1"/>
                </a:solidFill>
                <a:latin typeface="Arial" pitchFamily="34" charset="0"/>
              </a:rPr>
              <a:t>扩大了操作视野</a:t>
            </a:r>
          </a:p>
        </p:txBody>
      </p:sp>
      <p:sp>
        <p:nvSpPr>
          <p:cNvPr id="64517" name="Rectangle 5"/>
          <p:cNvSpPr>
            <a:spLocks noChangeArrowheads="1"/>
          </p:cNvSpPr>
          <p:nvPr/>
        </p:nvSpPr>
        <p:spPr bwMode="auto">
          <a:xfrm>
            <a:off x="114300" y="6265863"/>
            <a:ext cx="344646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518" name="Rectangle 6"/>
          <p:cNvSpPr>
            <a:spLocks noChangeArrowheads="1"/>
          </p:cNvSpPr>
          <p:nvPr/>
        </p:nvSpPr>
        <p:spPr bwMode="auto">
          <a:xfrm>
            <a:off x="1981200" y="4984750"/>
            <a:ext cx="20050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传统</a:t>
            </a:r>
            <a:r>
              <a:rPr lang="zh-CN" altLang="zh-CN" sz="1600">
                <a:solidFill>
                  <a:srgbClr val="000000"/>
                </a:solidFill>
                <a:latin typeface="Arial" pitchFamily="34" charset="0"/>
              </a:rPr>
              <a:t> 4-20 </a:t>
            </a:r>
            <a:r>
              <a:rPr lang="en-US" altLang="zh-CN" sz="1600">
                <a:solidFill>
                  <a:srgbClr val="000000"/>
                </a:solidFill>
                <a:latin typeface="Arial" pitchFamily="34" charset="0"/>
              </a:rPr>
              <a:t>mA</a:t>
            </a:r>
          </a:p>
          <a:p>
            <a:r>
              <a:rPr lang="zh-CN" altLang="en-US" sz="1600">
                <a:solidFill>
                  <a:srgbClr val="000000"/>
                </a:solidFill>
                <a:latin typeface="Arial" pitchFamily="34" charset="0"/>
              </a:rPr>
              <a:t>只能看到</a:t>
            </a:r>
            <a:r>
              <a:rPr lang="zh-CN" altLang="zh-CN" sz="1600">
                <a:solidFill>
                  <a:srgbClr val="000000"/>
                </a:solidFill>
                <a:latin typeface="Arial" pitchFamily="34" charset="0"/>
              </a:rPr>
              <a:t> </a:t>
            </a:r>
            <a:r>
              <a:rPr lang="en-US" altLang="zh-CN" sz="1600">
                <a:solidFill>
                  <a:srgbClr val="000000"/>
                </a:solidFill>
                <a:latin typeface="Arial" pitchFamily="34" charset="0"/>
              </a:rPr>
              <a:t>I/O </a:t>
            </a:r>
            <a:r>
              <a:rPr lang="zh-CN" altLang="en-US" sz="1600">
                <a:solidFill>
                  <a:srgbClr val="000000"/>
                </a:solidFill>
                <a:latin typeface="Arial" pitchFamily="34" charset="0"/>
              </a:rPr>
              <a:t>子系统</a:t>
            </a:r>
            <a:endParaRPr lang="zh-CN" altLang="zh-CN" sz="1600">
              <a:solidFill>
                <a:srgbClr val="000000"/>
              </a:solidFill>
              <a:latin typeface="Arial" pitchFamily="34" charset="0"/>
            </a:endParaRPr>
          </a:p>
        </p:txBody>
      </p:sp>
      <p:sp>
        <p:nvSpPr>
          <p:cNvPr id="64519" name="Rectangle 7"/>
          <p:cNvSpPr>
            <a:spLocks noChangeArrowheads="1"/>
          </p:cNvSpPr>
          <p:nvPr/>
        </p:nvSpPr>
        <p:spPr bwMode="auto">
          <a:xfrm>
            <a:off x="5213350" y="5149850"/>
            <a:ext cx="24368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现场总线</a:t>
            </a:r>
          </a:p>
          <a:p>
            <a:r>
              <a:rPr lang="zh-CN" altLang="en-US" sz="1600">
                <a:solidFill>
                  <a:srgbClr val="000000"/>
                </a:solidFill>
                <a:latin typeface="Arial" pitchFamily="34" charset="0"/>
              </a:rPr>
              <a:t>视野可以扩展到现场仪表</a:t>
            </a:r>
            <a:endParaRPr lang="zh-CN" altLang="zh-CN" sz="1600">
              <a:solidFill>
                <a:srgbClr val="000000"/>
              </a:solidFill>
              <a:latin typeface="Arial" pitchFamily="34" charset="0"/>
            </a:endParaRPr>
          </a:p>
        </p:txBody>
      </p:sp>
      <p:sp>
        <p:nvSpPr>
          <p:cNvPr id="64520" name="Rectangle 8"/>
          <p:cNvSpPr>
            <a:spLocks noChangeArrowheads="1"/>
          </p:cNvSpPr>
          <p:nvPr/>
        </p:nvSpPr>
        <p:spPr bwMode="auto">
          <a:xfrm>
            <a:off x="1536700" y="2752725"/>
            <a:ext cx="931863"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521" name="Line 9"/>
          <p:cNvSpPr>
            <a:spLocks noChangeShapeType="1"/>
          </p:cNvSpPr>
          <p:nvPr/>
        </p:nvSpPr>
        <p:spPr bwMode="auto">
          <a:xfrm>
            <a:off x="1912938" y="2649538"/>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2" name="Rectangle 10"/>
          <p:cNvSpPr>
            <a:spLocks noChangeArrowheads="1"/>
          </p:cNvSpPr>
          <p:nvPr/>
        </p:nvSpPr>
        <p:spPr bwMode="auto">
          <a:xfrm>
            <a:off x="1485900" y="278606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4523" name="Freeform 11"/>
          <p:cNvSpPr>
            <a:spLocks/>
          </p:cNvSpPr>
          <p:nvPr/>
        </p:nvSpPr>
        <p:spPr bwMode="auto">
          <a:xfrm>
            <a:off x="1781175" y="3155950"/>
            <a:ext cx="315913" cy="368300"/>
          </a:xfrm>
          <a:custGeom>
            <a:avLst/>
            <a:gdLst>
              <a:gd name="T0" fmla="*/ 0 w 199"/>
              <a:gd name="T1" fmla="*/ 0 h 232"/>
              <a:gd name="T2" fmla="*/ 0 w 199"/>
              <a:gd name="T3" fmla="*/ 2147483647 h 232"/>
              <a:gd name="T4" fmla="*/ 0 w 199"/>
              <a:gd name="T5" fmla="*/ 2147483647 h 232"/>
              <a:gd name="T6" fmla="*/ 0 w 199"/>
              <a:gd name="T7" fmla="*/ 2147483647 h 232"/>
              <a:gd name="T8" fmla="*/ 0 w 199"/>
              <a:gd name="T9" fmla="*/ 2147483647 h 232"/>
              <a:gd name="T10" fmla="*/ 2147483647 w 199"/>
              <a:gd name="T11" fmla="*/ 2147483647 h 232"/>
              <a:gd name="T12" fmla="*/ 2147483647 w 199"/>
              <a:gd name="T13" fmla="*/ 2147483647 h 232"/>
              <a:gd name="T14" fmla="*/ 2147483647 w 199"/>
              <a:gd name="T15" fmla="*/ 2147483647 h 232"/>
              <a:gd name="T16" fmla="*/ 2147483647 w 199"/>
              <a:gd name="T17" fmla="*/ 2147483647 h 232"/>
              <a:gd name="T18" fmla="*/ 2147483647 w 199"/>
              <a:gd name="T19" fmla="*/ 2147483647 h 232"/>
              <a:gd name="T20" fmla="*/ 2147483647 w 199"/>
              <a:gd name="T21" fmla="*/ 2147483647 h 232"/>
              <a:gd name="T22" fmla="*/ 2147483647 w 199"/>
              <a:gd name="T23" fmla="*/ 2147483647 h 232"/>
              <a:gd name="T24" fmla="*/ 2147483647 w 199"/>
              <a:gd name="T25" fmla="*/ 2147483647 h 232"/>
              <a:gd name="T26" fmla="*/ 2147483647 w 199"/>
              <a:gd name="T27" fmla="*/ 2147483647 h 232"/>
              <a:gd name="T28" fmla="*/ 2147483647 w 199"/>
              <a:gd name="T29" fmla="*/ 2147483647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232"/>
              <a:gd name="T47" fmla="*/ 199 w 199"/>
              <a:gd name="T48" fmla="*/ 232 h 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232">
                <a:moveTo>
                  <a:pt x="0" y="0"/>
                </a:moveTo>
                <a:lnTo>
                  <a:pt x="0" y="21"/>
                </a:lnTo>
                <a:lnTo>
                  <a:pt x="0" y="43"/>
                </a:lnTo>
                <a:lnTo>
                  <a:pt x="0" y="64"/>
                </a:lnTo>
                <a:lnTo>
                  <a:pt x="0" y="87"/>
                </a:lnTo>
                <a:lnTo>
                  <a:pt x="8" y="109"/>
                </a:lnTo>
                <a:lnTo>
                  <a:pt x="14" y="130"/>
                </a:lnTo>
                <a:lnTo>
                  <a:pt x="28" y="152"/>
                </a:lnTo>
                <a:lnTo>
                  <a:pt x="50" y="167"/>
                </a:lnTo>
                <a:lnTo>
                  <a:pt x="71" y="181"/>
                </a:lnTo>
                <a:lnTo>
                  <a:pt x="92" y="194"/>
                </a:lnTo>
                <a:lnTo>
                  <a:pt x="114" y="203"/>
                </a:lnTo>
                <a:lnTo>
                  <a:pt x="155" y="224"/>
                </a:lnTo>
                <a:lnTo>
                  <a:pt x="177" y="224"/>
                </a:lnTo>
                <a:lnTo>
                  <a:pt x="198" y="231"/>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24" name="Line 12"/>
          <p:cNvSpPr>
            <a:spLocks noChangeShapeType="1"/>
          </p:cNvSpPr>
          <p:nvPr/>
        </p:nvSpPr>
        <p:spPr bwMode="auto">
          <a:xfrm>
            <a:off x="1393825" y="2640013"/>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5" name="Line 13"/>
          <p:cNvSpPr>
            <a:spLocks noChangeShapeType="1"/>
          </p:cNvSpPr>
          <p:nvPr/>
        </p:nvSpPr>
        <p:spPr bwMode="auto">
          <a:xfrm>
            <a:off x="2516188" y="2384425"/>
            <a:ext cx="0" cy="255588"/>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526" name="Group 14"/>
          <p:cNvGrpSpPr>
            <a:grpSpLocks/>
          </p:cNvGrpSpPr>
          <p:nvPr/>
        </p:nvGrpSpPr>
        <p:grpSpPr bwMode="auto">
          <a:xfrm>
            <a:off x="2227263" y="2057400"/>
            <a:ext cx="538162" cy="339725"/>
            <a:chOff x="1403" y="1143"/>
            <a:chExt cx="339" cy="214"/>
          </a:xfrm>
        </p:grpSpPr>
        <p:sp>
          <p:nvSpPr>
            <p:cNvPr id="64640" name="Freeform 15"/>
            <p:cNvSpPr>
              <a:spLocks/>
            </p:cNvSpPr>
            <p:nvPr/>
          </p:nvSpPr>
          <p:spPr bwMode="auto">
            <a:xfrm>
              <a:off x="1533"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1" name="Freeform 16"/>
            <p:cNvSpPr>
              <a:spLocks/>
            </p:cNvSpPr>
            <p:nvPr/>
          </p:nvSpPr>
          <p:spPr bwMode="auto">
            <a:xfrm>
              <a:off x="1544"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2" name="Freeform 17"/>
            <p:cNvSpPr>
              <a:spLocks/>
            </p:cNvSpPr>
            <p:nvPr/>
          </p:nvSpPr>
          <p:spPr bwMode="auto">
            <a:xfrm>
              <a:off x="1554"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3" name="Freeform 18"/>
            <p:cNvSpPr>
              <a:spLocks/>
            </p:cNvSpPr>
            <p:nvPr/>
          </p:nvSpPr>
          <p:spPr bwMode="auto">
            <a:xfrm>
              <a:off x="1565"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4" name="Freeform 19"/>
            <p:cNvSpPr>
              <a:spLocks/>
            </p:cNvSpPr>
            <p:nvPr/>
          </p:nvSpPr>
          <p:spPr bwMode="auto">
            <a:xfrm>
              <a:off x="1576"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5" name="Freeform 20"/>
            <p:cNvSpPr>
              <a:spLocks/>
            </p:cNvSpPr>
            <p:nvPr/>
          </p:nvSpPr>
          <p:spPr bwMode="auto">
            <a:xfrm>
              <a:off x="1586"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6" name="Freeform 21"/>
            <p:cNvSpPr>
              <a:spLocks/>
            </p:cNvSpPr>
            <p:nvPr/>
          </p:nvSpPr>
          <p:spPr bwMode="auto">
            <a:xfrm>
              <a:off x="1597"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7" name="Freeform 22"/>
            <p:cNvSpPr>
              <a:spLocks/>
            </p:cNvSpPr>
            <p:nvPr/>
          </p:nvSpPr>
          <p:spPr bwMode="auto">
            <a:xfrm>
              <a:off x="1607"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8" name="Freeform 23"/>
            <p:cNvSpPr>
              <a:spLocks/>
            </p:cNvSpPr>
            <p:nvPr/>
          </p:nvSpPr>
          <p:spPr bwMode="auto">
            <a:xfrm>
              <a:off x="1452" y="1143"/>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9" name="Freeform 24"/>
            <p:cNvSpPr>
              <a:spLocks/>
            </p:cNvSpPr>
            <p:nvPr/>
          </p:nvSpPr>
          <p:spPr bwMode="auto">
            <a:xfrm>
              <a:off x="1469" y="1161"/>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0" name="Freeform 25"/>
            <p:cNvSpPr>
              <a:spLocks/>
            </p:cNvSpPr>
            <p:nvPr/>
          </p:nvSpPr>
          <p:spPr bwMode="auto">
            <a:xfrm>
              <a:off x="1458" y="1291"/>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1" name="Freeform 26"/>
            <p:cNvSpPr>
              <a:spLocks/>
            </p:cNvSpPr>
            <p:nvPr/>
          </p:nvSpPr>
          <p:spPr bwMode="auto">
            <a:xfrm>
              <a:off x="1467" y="1158"/>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2" name="Freeform 27"/>
            <p:cNvSpPr>
              <a:spLocks/>
            </p:cNvSpPr>
            <p:nvPr/>
          </p:nvSpPr>
          <p:spPr bwMode="auto">
            <a:xfrm>
              <a:off x="1661" y="1158"/>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3" name="Freeform 28"/>
            <p:cNvSpPr>
              <a:spLocks/>
            </p:cNvSpPr>
            <p:nvPr/>
          </p:nvSpPr>
          <p:spPr bwMode="auto">
            <a:xfrm>
              <a:off x="1467" y="1268"/>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4" name="Freeform 29"/>
            <p:cNvSpPr>
              <a:spLocks/>
            </p:cNvSpPr>
            <p:nvPr/>
          </p:nvSpPr>
          <p:spPr bwMode="auto">
            <a:xfrm>
              <a:off x="1467" y="1158"/>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5" name="Freeform 30"/>
            <p:cNvSpPr>
              <a:spLocks/>
            </p:cNvSpPr>
            <p:nvPr/>
          </p:nvSpPr>
          <p:spPr bwMode="auto">
            <a:xfrm>
              <a:off x="1467" y="1158"/>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56" name="Freeform 31"/>
            <p:cNvSpPr>
              <a:spLocks/>
            </p:cNvSpPr>
            <p:nvPr/>
          </p:nvSpPr>
          <p:spPr bwMode="auto">
            <a:xfrm>
              <a:off x="1403" y="1307"/>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7" name="Freeform 32"/>
            <p:cNvSpPr>
              <a:spLocks/>
            </p:cNvSpPr>
            <p:nvPr/>
          </p:nvSpPr>
          <p:spPr bwMode="auto">
            <a:xfrm>
              <a:off x="1403" y="1340"/>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8" name="Freeform 33"/>
            <p:cNvSpPr>
              <a:spLocks/>
            </p:cNvSpPr>
            <p:nvPr/>
          </p:nvSpPr>
          <p:spPr bwMode="auto">
            <a:xfrm>
              <a:off x="1437" y="1302"/>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9" name="Freeform 34"/>
            <p:cNvSpPr>
              <a:spLocks/>
            </p:cNvSpPr>
            <p:nvPr/>
          </p:nvSpPr>
          <p:spPr bwMode="auto">
            <a:xfrm>
              <a:off x="1435" y="1307"/>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0" name="Freeform 35"/>
            <p:cNvSpPr>
              <a:spLocks/>
            </p:cNvSpPr>
            <p:nvPr/>
          </p:nvSpPr>
          <p:spPr bwMode="auto">
            <a:xfrm>
              <a:off x="1490" y="1307"/>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1" name="Freeform 36"/>
            <p:cNvSpPr>
              <a:spLocks/>
            </p:cNvSpPr>
            <p:nvPr/>
          </p:nvSpPr>
          <p:spPr bwMode="auto">
            <a:xfrm>
              <a:off x="1558" y="1307"/>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2" name="Freeform 37"/>
            <p:cNvSpPr>
              <a:spLocks/>
            </p:cNvSpPr>
            <p:nvPr/>
          </p:nvSpPr>
          <p:spPr bwMode="auto">
            <a:xfrm>
              <a:off x="1625" y="1307"/>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3" name="Freeform 38"/>
            <p:cNvSpPr>
              <a:spLocks/>
            </p:cNvSpPr>
            <p:nvPr/>
          </p:nvSpPr>
          <p:spPr bwMode="auto">
            <a:xfrm>
              <a:off x="1671" y="1307"/>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4" name="Freeform 39"/>
            <p:cNvSpPr>
              <a:spLocks/>
            </p:cNvSpPr>
            <p:nvPr/>
          </p:nvSpPr>
          <p:spPr bwMode="auto">
            <a:xfrm>
              <a:off x="1442" y="1312"/>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5" name="Freeform 40"/>
            <p:cNvSpPr>
              <a:spLocks/>
            </p:cNvSpPr>
            <p:nvPr/>
          </p:nvSpPr>
          <p:spPr bwMode="auto">
            <a:xfrm>
              <a:off x="1427" y="131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6" name="Freeform 41"/>
            <p:cNvSpPr>
              <a:spLocks/>
            </p:cNvSpPr>
            <p:nvPr/>
          </p:nvSpPr>
          <p:spPr bwMode="auto">
            <a:xfrm>
              <a:off x="1425" y="1329"/>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7" name="Freeform 42"/>
            <p:cNvSpPr>
              <a:spLocks/>
            </p:cNvSpPr>
            <p:nvPr/>
          </p:nvSpPr>
          <p:spPr bwMode="auto">
            <a:xfrm>
              <a:off x="1438" y="1318"/>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8" name="Freeform 43"/>
            <p:cNvSpPr>
              <a:spLocks/>
            </p:cNvSpPr>
            <p:nvPr/>
          </p:nvSpPr>
          <p:spPr bwMode="auto">
            <a:xfrm>
              <a:off x="1458" y="1325"/>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9" name="Freeform 44"/>
            <p:cNvSpPr>
              <a:spLocks/>
            </p:cNvSpPr>
            <p:nvPr/>
          </p:nvSpPr>
          <p:spPr bwMode="auto">
            <a:xfrm>
              <a:off x="1465" y="1318"/>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0" name="Freeform 45"/>
            <p:cNvSpPr>
              <a:spLocks/>
            </p:cNvSpPr>
            <p:nvPr/>
          </p:nvSpPr>
          <p:spPr bwMode="auto">
            <a:xfrm>
              <a:off x="1476" y="1318"/>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1" name="Freeform 46"/>
            <p:cNvSpPr>
              <a:spLocks/>
            </p:cNvSpPr>
            <p:nvPr/>
          </p:nvSpPr>
          <p:spPr bwMode="auto">
            <a:xfrm>
              <a:off x="1488" y="1313"/>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2" name="Freeform 47"/>
            <p:cNvSpPr>
              <a:spLocks/>
            </p:cNvSpPr>
            <p:nvPr/>
          </p:nvSpPr>
          <p:spPr bwMode="auto">
            <a:xfrm>
              <a:off x="1491" y="1321"/>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3" name="Freeform 48"/>
            <p:cNvSpPr>
              <a:spLocks/>
            </p:cNvSpPr>
            <p:nvPr/>
          </p:nvSpPr>
          <p:spPr bwMode="auto">
            <a:xfrm>
              <a:off x="1499" y="1318"/>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4" name="Freeform 49"/>
            <p:cNvSpPr>
              <a:spLocks/>
            </p:cNvSpPr>
            <p:nvPr/>
          </p:nvSpPr>
          <p:spPr bwMode="auto">
            <a:xfrm>
              <a:off x="1510" y="1318"/>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5" name="Freeform 50"/>
            <p:cNvSpPr>
              <a:spLocks/>
            </p:cNvSpPr>
            <p:nvPr/>
          </p:nvSpPr>
          <p:spPr bwMode="auto">
            <a:xfrm>
              <a:off x="1523" y="1318"/>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6" name="Freeform 51"/>
            <p:cNvSpPr>
              <a:spLocks/>
            </p:cNvSpPr>
            <p:nvPr/>
          </p:nvSpPr>
          <p:spPr bwMode="auto">
            <a:xfrm>
              <a:off x="1534" y="1318"/>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7" name="Freeform 52"/>
            <p:cNvSpPr>
              <a:spLocks/>
            </p:cNvSpPr>
            <p:nvPr/>
          </p:nvSpPr>
          <p:spPr bwMode="auto">
            <a:xfrm>
              <a:off x="1546" y="1318"/>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8" name="Freeform 53"/>
            <p:cNvSpPr>
              <a:spLocks/>
            </p:cNvSpPr>
            <p:nvPr/>
          </p:nvSpPr>
          <p:spPr bwMode="auto">
            <a:xfrm>
              <a:off x="1558" y="1318"/>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9" name="Freeform 54"/>
            <p:cNvSpPr>
              <a:spLocks/>
            </p:cNvSpPr>
            <p:nvPr/>
          </p:nvSpPr>
          <p:spPr bwMode="auto">
            <a:xfrm>
              <a:off x="1570" y="1318"/>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0" name="Freeform 55"/>
            <p:cNvSpPr>
              <a:spLocks/>
            </p:cNvSpPr>
            <p:nvPr/>
          </p:nvSpPr>
          <p:spPr bwMode="auto">
            <a:xfrm>
              <a:off x="1580" y="1318"/>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1" name="Freeform 56"/>
            <p:cNvSpPr>
              <a:spLocks/>
            </p:cNvSpPr>
            <p:nvPr/>
          </p:nvSpPr>
          <p:spPr bwMode="auto">
            <a:xfrm>
              <a:off x="1571" y="1318"/>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2" name="Freeform 57"/>
            <p:cNvSpPr>
              <a:spLocks/>
            </p:cNvSpPr>
            <p:nvPr/>
          </p:nvSpPr>
          <p:spPr bwMode="auto">
            <a:xfrm>
              <a:off x="1629" y="1312"/>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3" name="Freeform 58"/>
            <p:cNvSpPr>
              <a:spLocks/>
            </p:cNvSpPr>
            <p:nvPr/>
          </p:nvSpPr>
          <p:spPr bwMode="auto">
            <a:xfrm>
              <a:off x="1628" y="1316"/>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4" name="Freeform 59"/>
            <p:cNvSpPr>
              <a:spLocks/>
            </p:cNvSpPr>
            <p:nvPr/>
          </p:nvSpPr>
          <p:spPr bwMode="auto">
            <a:xfrm>
              <a:off x="1631" y="1325"/>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5" name="Freeform 60"/>
            <p:cNvSpPr>
              <a:spLocks/>
            </p:cNvSpPr>
            <p:nvPr/>
          </p:nvSpPr>
          <p:spPr bwMode="auto">
            <a:xfrm>
              <a:off x="1674" y="1313"/>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6" name="Freeform 61"/>
            <p:cNvSpPr>
              <a:spLocks/>
            </p:cNvSpPr>
            <p:nvPr/>
          </p:nvSpPr>
          <p:spPr bwMode="auto">
            <a:xfrm>
              <a:off x="1685" y="1313"/>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7" name="Freeform 62"/>
            <p:cNvSpPr>
              <a:spLocks/>
            </p:cNvSpPr>
            <p:nvPr/>
          </p:nvSpPr>
          <p:spPr bwMode="auto">
            <a:xfrm>
              <a:off x="1677" y="1316"/>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8" name="Freeform 63"/>
            <p:cNvSpPr>
              <a:spLocks/>
            </p:cNvSpPr>
            <p:nvPr/>
          </p:nvSpPr>
          <p:spPr bwMode="auto">
            <a:xfrm>
              <a:off x="1678" y="1325"/>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9" name="Freeform 64"/>
            <p:cNvSpPr>
              <a:spLocks/>
            </p:cNvSpPr>
            <p:nvPr/>
          </p:nvSpPr>
          <p:spPr bwMode="auto">
            <a:xfrm>
              <a:off x="1681" y="1330"/>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0" name="Freeform 65"/>
            <p:cNvSpPr>
              <a:spLocks/>
            </p:cNvSpPr>
            <p:nvPr/>
          </p:nvSpPr>
          <p:spPr bwMode="auto">
            <a:xfrm>
              <a:off x="1558" y="130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1" name="Freeform 66"/>
            <p:cNvSpPr>
              <a:spLocks/>
            </p:cNvSpPr>
            <p:nvPr/>
          </p:nvSpPr>
          <p:spPr bwMode="auto">
            <a:xfrm>
              <a:off x="1613" y="130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2" name="Freeform 67"/>
            <p:cNvSpPr>
              <a:spLocks/>
            </p:cNvSpPr>
            <p:nvPr/>
          </p:nvSpPr>
          <p:spPr bwMode="auto">
            <a:xfrm>
              <a:off x="1659" y="130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3" name="Freeform 68"/>
            <p:cNvSpPr>
              <a:spLocks/>
            </p:cNvSpPr>
            <p:nvPr/>
          </p:nvSpPr>
          <p:spPr bwMode="auto">
            <a:xfrm>
              <a:off x="1615" y="1278"/>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4" name="Freeform 69"/>
            <p:cNvSpPr>
              <a:spLocks/>
            </p:cNvSpPr>
            <p:nvPr/>
          </p:nvSpPr>
          <p:spPr bwMode="auto">
            <a:xfrm>
              <a:off x="1617" y="1279"/>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5" name="Freeform 70"/>
            <p:cNvSpPr>
              <a:spLocks/>
            </p:cNvSpPr>
            <p:nvPr/>
          </p:nvSpPr>
          <p:spPr bwMode="auto">
            <a:xfrm>
              <a:off x="1616" y="1279"/>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6" name="Freeform 71"/>
            <p:cNvSpPr>
              <a:spLocks/>
            </p:cNvSpPr>
            <p:nvPr/>
          </p:nvSpPr>
          <p:spPr bwMode="auto">
            <a:xfrm>
              <a:off x="1452" y="1289"/>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7" name="Freeform 72"/>
            <p:cNvSpPr>
              <a:spLocks/>
            </p:cNvSpPr>
            <p:nvPr/>
          </p:nvSpPr>
          <p:spPr bwMode="auto">
            <a:xfrm>
              <a:off x="1452" y="1291"/>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27" name="Rectangle 73"/>
          <p:cNvSpPr>
            <a:spLocks noChangeArrowheads="1"/>
          </p:cNvSpPr>
          <p:nvPr/>
        </p:nvSpPr>
        <p:spPr bwMode="auto">
          <a:xfrm>
            <a:off x="2938463" y="2130425"/>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grpSp>
        <p:nvGrpSpPr>
          <p:cNvPr id="64528" name="Group 74"/>
          <p:cNvGrpSpPr>
            <a:grpSpLocks/>
          </p:cNvGrpSpPr>
          <p:nvPr/>
        </p:nvGrpSpPr>
        <p:grpSpPr bwMode="auto">
          <a:xfrm>
            <a:off x="5614988" y="4648200"/>
            <a:ext cx="177800" cy="131763"/>
            <a:chOff x="3537" y="2775"/>
            <a:chExt cx="112" cy="83"/>
          </a:xfrm>
        </p:grpSpPr>
        <p:sp>
          <p:nvSpPr>
            <p:cNvPr id="64637" name="Oval 75"/>
            <p:cNvSpPr>
              <a:spLocks noChangeArrowheads="1"/>
            </p:cNvSpPr>
            <p:nvPr/>
          </p:nvSpPr>
          <p:spPr bwMode="auto">
            <a:xfrm>
              <a:off x="3537" y="2775"/>
              <a:ext cx="112"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638" name="Line 76"/>
            <p:cNvSpPr>
              <a:spLocks noChangeShapeType="1"/>
            </p:cNvSpPr>
            <p:nvPr/>
          </p:nvSpPr>
          <p:spPr bwMode="auto">
            <a:xfrm>
              <a:off x="3546" y="2780"/>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9" name="Line 77"/>
            <p:cNvSpPr>
              <a:spLocks noChangeShapeType="1"/>
            </p:cNvSpPr>
            <p:nvPr/>
          </p:nvSpPr>
          <p:spPr bwMode="auto">
            <a:xfrm flipV="1">
              <a:off x="3547" y="2781"/>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4529" name="Group 78"/>
          <p:cNvGrpSpPr>
            <a:grpSpLocks/>
          </p:cNvGrpSpPr>
          <p:nvPr/>
        </p:nvGrpSpPr>
        <p:grpSpPr bwMode="auto">
          <a:xfrm>
            <a:off x="6516688" y="4638675"/>
            <a:ext cx="312737" cy="269875"/>
            <a:chOff x="4105" y="2769"/>
            <a:chExt cx="197" cy="170"/>
          </a:xfrm>
        </p:grpSpPr>
        <p:sp>
          <p:nvSpPr>
            <p:cNvPr id="64632" name="Freeform 79"/>
            <p:cNvSpPr>
              <a:spLocks/>
            </p:cNvSpPr>
            <p:nvPr/>
          </p:nvSpPr>
          <p:spPr bwMode="auto">
            <a:xfrm>
              <a:off x="4115" y="2769"/>
              <a:ext cx="158" cy="38"/>
            </a:xfrm>
            <a:custGeom>
              <a:avLst/>
              <a:gdLst>
                <a:gd name="T0" fmla="*/ 0 w 158"/>
                <a:gd name="T1" fmla="*/ 37 h 38"/>
                <a:gd name="T2" fmla="*/ 0 w 158"/>
                <a:gd name="T3" fmla="*/ 34 h 38"/>
                <a:gd name="T4" fmla="*/ 1 w 158"/>
                <a:gd name="T5" fmla="*/ 32 h 38"/>
                <a:gd name="T6" fmla="*/ 2 w 158"/>
                <a:gd name="T7" fmla="*/ 30 h 38"/>
                <a:gd name="T8" fmla="*/ 2 w 158"/>
                <a:gd name="T9" fmla="*/ 28 h 38"/>
                <a:gd name="T10" fmla="*/ 4 w 158"/>
                <a:gd name="T11" fmla="*/ 25 h 38"/>
                <a:gd name="T12" fmla="*/ 5 w 158"/>
                <a:gd name="T13" fmla="*/ 23 h 38"/>
                <a:gd name="T14" fmla="*/ 7 w 158"/>
                <a:gd name="T15" fmla="*/ 21 h 38"/>
                <a:gd name="T16" fmla="*/ 10 w 158"/>
                <a:gd name="T17" fmla="*/ 19 h 38"/>
                <a:gd name="T18" fmla="*/ 12 w 158"/>
                <a:gd name="T19" fmla="*/ 17 h 38"/>
                <a:gd name="T20" fmla="*/ 15 w 158"/>
                <a:gd name="T21" fmla="*/ 16 h 38"/>
                <a:gd name="T22" fmla="*/ 18 w 158"/>
                <a:gd name="T23" fmla="*/ 13 h 38"/>
                <a:gd name="T24" fmla="*/ 21 w 158"/>
                <a:gd name="T25" fmla="*/ 11 h 38"/>
                <a:gd name="T26" fmla="*/ 25 w 158"/>
                <a:gd name="T27" fmla="*/ 10 h 38"/>
                <a:gd name="T28" fmla="*/ 28 w 158"/>
                <a:gd name="T29" fmla="*/ 9 h 38"/>
                <a:gd name="T30" fmla="*/ 32 w 158"/>
                <a:gd name="T31" fmla="*/ 8 h 38"/>
                <a:gd name="T32" fmla="*/ 36 w 158"/>
                <a:gd name="T33" fmla="*/ 6 h 38"/>
                <a:gd name="T34" fmla="*/ 40 w 158"/>
                <a:gd name="T35" fmla="*/ 5 h 38"/>
                <a:gd name="T36" fmla="*/ 45 w 158"/>
                <a:gd name="T37" fmla="*/ 4 h 38"/>
                <a:gd name="T38" fmla="*/ 49 w 158"/>
                <a:gd name="T39" fmla="*/ 3 h 38"/>
                <a:gd name="T40" fmla="*/ 54 w 158"/>
                <a:gd name="T41" fmla="*/ 2 h 38"/>
                <a:gd name="T42" fmla="*/ 59 w 158"/>
                <a:gd name="T43" fmla="*/ 1 h 38"/>
                <a:gd name="T44" fmla="*/ 64 w 158"/>
                <a:gd name="T45" fmla="*/ 1 h 38"/>
                <a:gd name="T46" fmla="*/ 68 w 158"/>
                <a:gd name="T47" fmla="*/ 0 h 38"/>
                <a:gd name="T48" fmla="*/ 74 w 158"/>
                <a:gd name="T49" fmla="*/ 0 h 38"/>
                <a:gd name="T50" fmla="*/ 78 w 158"/>
                <a:gd name="T51" fmla="*/ 0 h 38"/>
                <a:gd name="T52" fmla="*/ 84 w 158"/>
                <a:gd name="T53" fmla="*/ 0 h 38"/>
                <a:gd name="T54" fmla="*/ 89 w 158"/>
                <a:gd name="T55" fmla="*/ 0 h 38"/>
                <a:gd name="T56" fmla="*/ 93 w 158"/>
                <a:gd name="T57" fmla="*/ 1 h 38"/>
                <a:gd name="T58" fmla="*/ 98 w 158"/>
                <a:gd name="T59" fmla="*/ 1 h 38"/>
                <a:gd name="T60" fmla="*/ 103 w 158"/>
                <a:gd name="T61" fmla="*/ 2 h 38"/>
                <a:gd name="T62" fmla="*/ 108 w 158"/>
                <a:gd name="T63" fmla="*/ 3 h 38"/>
                <a:gd name="T64" fmla="*/ 112 w 158"/>
                <a:gd name="T65" fmla="*/ 4 h 38"/>
                <a:gd name="T66" fmla="*/ 117 w 158"/>
                <a:gd name="T67" fmla="*/ 5 h 38"/>
                <a:gd name="T68" fmla="*/ 121 w 158"/>
                <a:gd name="T69" fmla="*/ 6 h 38"/>
                <a:gd name="T70" fmla="*/ 125 w 158"/>
                <a:gd name="T71" fmla="*/ 8 h 38"/>
                <a:gd name="T72" fmla="*/ 129 w 158"/>
                <a:gd name="T73" fmla="*/ 9 h 38"/>
                <a:gd name="T74" fmla="*/ 132 w 158"/>
                <a:gd name="T75" fmla="*/ 10 h 38"/>
                <a:gd name="T76" fmla="*/ 136 w 158"/>
                <a:gd name="T77" fmla="*/ 11 h 38"/>
                <a:gd name="T78" fmla="*/ 140 w 158"/>
                <a:gd name="T79" fmla="*/ 13 h 38"/>
                <a:gd name="T80" fmla="*/ 142 w 158"/>
                <a:gd name="T81" fmla="*/ 16 h 38"/>
                <a:gd name="T82" fmla="*/ 145 w 158"/>
                <a:gd name="T83" fmla="*/ 17 h 38"/>
                <a:gd name="T84" fmla="*/ 148 w 158"/>
                <a:gd name="T85" fmla="*/ 19 h 38"/>
                <a:gd name="T86" fmla="*/ 150 w 158"/>
                <a:gd name="T87" fmla="*/ 21 h 38"/>
                <a:gd name="T88" fmla="*/ 152 w 158"/>
                <a:gd name="T89" fmla="*/ 23 h 38"/>
                <a:gd name="T90" fmla="*/ 153 w 158"/>
                <a:gd name="T91" fmla="*/ 25 h 38"/>
                <a:gd name="T92" fmla="*/ 155 w 158"/>
                <a:gd name="T93" fmla="*/ 28 h 38"/>
                <a:gd name="T94" fmla="*/ 156 w 158"/>
                <a:gd name="T95" fmla="*/ 30 h 38"/>
                <a:gd name="T96" fmla="*/ 157 w 158"/>
                <a:gd name="T97" fmla="*/ 32 h 38"/>
                <a:gd name="T98" fmla="*/ 157 w 158"/>
                <a:gd name="T99" fmla="*/ 34 h 38"/>
                <a:gd name="T100" fmla="*/ 157 w 158"/>
                <a:gd name="T101" fmla="*/ 37 h 38"/>
                <a:gd name="T102" fmla="*/ 0 w 158"/>
                <a:gd name="T103" fmla="*/ 37 h 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8"/>
                <a:gd name="T157" fmla="*/ 0 h 38"/>
                <a:gd name="T158" fmla="*/ 158 w 158"/>
                <a:gd name="T159" fmla="*/ 38 h 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8" h="38">
                  <a:moveTo>
                    <a:pt x="0" y="37"/>
                  </a:moveTo>
                  <a:lnTo>
                    <a:pt x="0" y="34"/>
                  </a:lnTo>
                  <a:lnTo>
                    <a:pt x="1" y="32"/>
                  </a:lnTo>
                  <a:lnTo>
                    <a:pt x="2" y="30"/>
                  </a:lnTo>
                  <a:lnTo>
                    <a:pt x="2" y="28"/>
                  </a:lnTo>
                  <a:lnTo>
                    <a:pt x="4" y="25"/>
                  </a:lnTo>
                  <a:lnTo>
                    <a:pt x="5" y="23"/>
                  </a:lnTo>
                  <a:lnTo>
                    <a:pt x="7" y="21"/>
                  </a:lnTo>
                  <a:lnTo>
                    <a:pt x="10" y="19"/>
                  </a:lnTo>
                  <a:lnTo>
                    <a:pt x="12" y="17"/>
                  </a:lnTo>
                  <a:lnTo>
                    <a:pt x="15" y="16"/>
                  </a:lnTo>
                  <a:lnTo>
                    <a:pt x="18" y="13"/>
                  </a:lnTo>
                  <a:lnTo>
                    <a:pt x="21" y="11"/>
                  </a:lnTo>
                  <a:lnTo>
                    <a:pt x="25" y="10"/>
                  </a:lnTo>
                  <a:lnTo>
                    <a:pt x="28" y="9"/>
                  </a:lnTo>
                  <a:lnTo>
                    <a:pt x="32" y="8"/>
                  </a:lnTo>
                  <a:lnTo>
                    <a:pt x="36" y="6"/>
                  </a:lnTo>
                  <a:lnTo>
                    <a:pt x="40" y="5"/>
                  </a:lnTo>
                  <a:lnTo>
                    <a:pt x="45" y="4"/>
                  </a:lnTo>
                  <a:lnTo>
                    <a:pt x="49" y="3"/>
                  </a:lnTo>
                  <a:lnTo>
                    <a:pt x="54" y="2"/>
                  </a:lnTo>
                  <a:lnTo>
                    <a:pt x="59" y="1"/>
                  </a:lnTo>
                  <a:lnTo>
                    <a:pt x="64" y="1"/>
                  </a:lnTo>
                  <a:lnTo>
                    <a:pt x="68" y="0"/>
                  </a:lnTo>
                  <a:lnTo>
                    <a:pt x="74" y="0"/>
                  </a:lnTo>
                  <a:lnTo>
                    <a:pt x="78" y="0"/>
                  </a:lnTo>
                  <a:lnTo>
                    <a:pt x="84" y="0"/>
                  </a:lnTo>
                  <a:lnTo>
                    <a:pt x="89" y="0"/>
                  </a:lnTo>
                  <a:lnTo>
                    <a:pt x="93" y="1"/>
                  </a:lnTo>
                  <a:lnTo>
                    <a:pt x="98" y="1"/>
                  </a:lnTo>
                  <a:lnTo>
                    <a:pt x="103" y="2"/>
                  </a:lnTo>
                  <a:lnTo>
                    <a:pt x="108" y="3"/>
                  </a:lnTo>
                  <a:lnTo>
                    <a:pt x="112" y="4"/>
                  </a:lnTo>
                  <a:lnTo>
                    <a:pt x="117" y="5"/>
                  </a:lnTo>
                  <a:lnTo>
                    <a:pt x="121" y="6"/>
                  </a:lnTo>
                  <a:lnTo>
                    <a:pt x="125" y="8"/>
                  </a:lnTo>
                  <a:lnTo>
                    <a:pt x="129" y="9"/>
                  </a:lnTo>
                  <a:lnTo>
                    <a:pt x="132" y="10"/>
                  </a:lnTo>
                  <a:lnTo>
                    <a:pt x="136" y="11"/>
                  </a:lnTo>
                  <a:lnTo>
                    <a:pt x="140" y="13"/>
                  </a:lnTo>
                  <a:lnTo>
                    <a:pt x="142" y="16"/>
                  </a:lnTo>
                  <a:lnTo>
                    <a:pt x="145" y="17"/>
                  </a:lnTo>
                  <a:lnTo>
                    <a:pt x="148" y="19"/>
                  </a:lnTo>
                  <a:lnTo>
                    <a:pt x="150" y="21"/>
                  </a:lnTo>
                  <a:lnTo>
                    <a:pt x="152" y="23"/>
                  </a:lnTo>
                  <a:lnTo>
                    <a:pt x="153" y="25"/>
                  </a:lnTo>
                  <a:lnTo>
                    <a:pt x="155" y="28"/>
                  </a:lnTo>
                  <a:lnTo>
                    <a:pt x="156" y="30"/>
                  </a:lnTo>
                  <a:lnTo>
                    <a:pt x="157" y="32"/>
                  </a:lnTo>
                  <a:lnTo>
                    <a:pt x="157" y="34"/>
                  </a:lnTo>
                  <a:lnTo>
                    <a:pt x="157" y="37"/>
                  </a:lnTo>
                  <a:lnTo>
                    <a:pt x="0" y="37"/>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4633" name="Line 80"/>
            <p:cNvSpPr>
              <a:spLocks noChangeShapeType="1"/>
            </p:cNvSpPr>
            <p:nvPr/>
          </p:nvSpPr>
          <p:spPr bwMode="auto">
            <a:xfrm>
              <a:off x="4125" y="2813"/>
              <a:ext cx="15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4" name="Line 81"/>
            <p:cNvSpPr>
              <a:spLocks noChangeShapeType="1"/>
            </p:cNvSpPr>
            <p:nvPr/>
          </p:nvSpPr>
          <p:spPr bwMode="auto">
            <a:xfrm>
              <a:off x="4204" y="2818"/>
              <a:ext cx="0" cy="7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5" name="Freeform 82"/>
            <p:cNvSpPr>
              <a:spLocks/>
            </p:cNvSpPr>
            <p:nvPr/>
          </p:nvSpPr>
          <p:spPr bwMode="auto">
            <a:xfrm>
              <a:off x="4204" y="2861"/>
              <a:ext cx="98" cy="77"/>
            </a:xfrm>
            <a:custGeom>
              <a:avLst/>
              <a:gdLst>
                <a:gd name="T0" fmla="*/ 97 w 98"/>
                <a:gd name="T1" fmla="*/ 0 h 77"/>
                <a:gd name="T2" fmla="*/ 97 w 98"/>
                <a:gd name="T3" fmla="*/ 76 h 77"/>
                <a:gd name="T4" fmla="*/ 0 w 98"/>
                <a:gd name="T5" fmla="*/ 38 h 77"/>
                <a:gd name="T6" fmla="*/ 97 w 98"/>
                <a:gd name="T7" fmla="*/ 0 h 77"/>
                <a:gd name="T8" fmla="*/ 0 60000 65536"/>
                <a:gd name="T9" fmla="*/ 0 60000 65536"/>
                <a:gd name="T10" fmla="*/ 0 60000 65536"/>
                <a:gd name="T11" fmla="*/ 0 60000 65536"/>
                <a:gd name="T12" fmla="*/ 0 w 98"/>
                <a:gd name="T13" fmla="*/ 0 h 77"/>
                <a:gd name="T14" fmla="*/ 98 w 98"/>
                <a:gd name="T15" fmla="*/ 77 h 77"/>
              </a:gdLst>
              <a:ahLst/>
              <a:cxnLst>
                <a:cxn ang="T8">
                  <a:pos x="T0" y="T1"/>
                </a:cxn>
                <a:cxn ang="T9">
                  <a:pos x="T2" y="T3"/>
                </a:cxn>
                <a:cxn ang="T10">
                  <a:pos x="T4" y="T5"/>
                </a:cxn>
                <a:cxn ang="T11">
                  <a:pos x="T6" y="T7"/>
                </a:cxn>
              </a:cxnLst>
              <a:rect l="T12" t="T13" r="T14" b="T15"/>
              <a:pathLst>
                <a:path w="98" h="77">
                  <a:moveTo>
                    <a:pt x="97" y="0"/>
                  </a:moveTo>
                  <a:lnTo>
                    <a:pt x="97" y="76"/>
                  </a:lnTo>
                  <a:lnTo>
                    <a:pt x="0" y="38"/>
                  </a:lnTo>
                  <a:lnTo>
                    <a:pt x="97"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4636" name="Freeform 83"/>
            <p:cNvSpPr>
              <a:spLocks/>
            </p:cNvSpPr>
            <p:nvPr/>
          </p:nvSpPr>
          <p:spPr bwMode="auto">
            <a:xfrm>
              <a:off x="4105" y="2862"/>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4530" name="Line 84"/>
          <p:cNvSpPr>
            <a:spLocks noChangeShapeType="1"/>
          </p:cNvSpPr>
          <p:nvPr/>
        </p:nvSpPr>
        <p:spPr bwMode="auto">
          <a:xfrm>
            <a:off x="5502275" y="4445000"/>
            <a:ext cx="1666875" cy="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1" name="Line 85"/>
          <p:cNvSpPr>
            <a:spLocks noChangeShapeType="1"/>
          </p:cNvSpPr>
          <p:nvPr/>
        </p:nvSpPr>
        <p:spPr bwMode="auto">
          <a:xfrm flipH="1">
            <a:off x="5697538" y="4530725"/>
            <a:ext cx="14287" cy="23813"/>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2" name="Line 86"/>
          <p:cNvSpPr>
            <a:spLocks noChangeShapeType="1"/>
          </p:cNvSpPr>
          <p:nvPr/>
        </p:nvSpPr>
        <p:spPr bwMode="auto">
          <a:xfrm>
            <a:off x="5719763" y="4422775"/>
            <a:ext cx="0" cy="19685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533" name="Group 87"/>
          <p:cNvGrpSpPr>
            <a:grpSpLocks/>
          </p:cNvGrpSpPr>
          <p:nvPr/>
        </p:nvGrpSpPr>
        <p:grpSpPr bwMode="auto">
          <a:xfrm>
            <a:off x="6100763" y="4637088"/>
            <a:ext cx="176212" cy="131762"/>
            <a:chOff x="3843" y="2768"/>
            <a:chExt cx="111" cy="83"/>
          </a:xfrm>
        </p:grpSpPr>
        <p:sp>
          <p:nvSpPr>
            <p:cNvPr id="64629" name="Oval 88"/>
            <p:cNvSpPr>
              <a:spLocks noChangeArrowheads="1"/>
            </p:cNvSpPr>
            <p:nvPr/>
          </p:nvSpPr>
          <p:spPr bwMode="auto">
            <a:xfrm>
              <a:off x="3843" y="2768"/>
              <a:ext cx="111"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630" name="Line 89"/>
            <p:cNvSpPr>
              <a:spLocks noChangeShapeType="1"/>
            </p:cNvSpPr>
            <p:nvPr/>
          </p:nvSpPr>
          <p:spPr bwMode="auto">
            <a:xfrm>
              <a:off x="3852" y="2773"/>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1" name="Line 90"/>
            <p:cNvSpPr>
              <a:spLocks noChangeShapeType="1"/>
            </p:cNvSpPr>
            <p:nvPr/>
          </p:nvSpPr>
          <p:spPr bwMode="auto">
            <a:xfrm flipV="1">
              <a:off x="3852" y="2774"/>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34" name="Line 91"/>
          <p:cNvSpPr>
            <a:spLocks noChangeShapeType="1"/>
          </p:cNvSpPr>
          <p:nvPr/>
        </p:nvSpPr>
        <p:spPr bwMode="auto">
          <a:xfrm>
            <a:off x="6194425" y="4421188"/>
            <a:ext cx="0" cy="19526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5" name="Line 92"/>
          <p:cNvSpPr>
            <a:spLocks noChangeShapeType="1"/>
          </p:cNvSpPr>
          <p:nvPr/>
        </p:nvSpPr>
        <p:spPr bwMode="auto">
          <a:xfrm>
            <a:off x="6683375" y="4421188"/>
            <a:ext cx="0" cy="19526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6" name="Line 93"/>
          <p:cNvSpPr>
            <a:spLocks noChangeShapeType="1"/>
          </p:cNvSpPr>
          <p:nvPr/>
        </p:nvSpPr>
        <p:spPr bwMode="auto">
          <a:xfrm>
            <a:off x="5508625" y="3217863"/>
            <a:ext cx="0" cy="121761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7" name="Rectangle 94"/>
          <p:cNvSpPr>
            <a:spLocks noChangeArrowheads="1"/>
          </p:cNvSpPr>
          <p:nvPr/>
        </p:nvSpPr>
        <p:spPr bwMode="auto">
          <a:xfrm>
            <a:off x="6096000" y="4076700"/>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现场总线</a:t>
            </a:r>
            <a:endParaRPr lang="zh-CN" altLang="zh-CN" sz="1400">
              <a:solidFill>
                <a:srgbClr val="000000"/>
              </a:solidFill>
              <a:latin typeface="Arial" pitchFamily="34" charset="0"/>
            </a:endParaRPr>
          </a:p>
        </p:txBody>
      </p:sp>
      <p:sp>
        <p:nvSpPr>
          <p:cNvPr id="64538" name="Rectangle 95"/>
          <p:cNvSpPr>
            <a:spLocks noChangeArrowheads="1"/>
          </p:cNvSpPr>
          <p:nvPr/>
        </p:nvSpPr>
        <p:spPr bwMode="auto">
          <a:xfrm>
            <a:off x="2111375" y="3260725"/>
            <a:ext cx="1973263" cy="425450"/>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pSp>
        <p:nvGrpSpPr>
          <p:cNvPr id="64539" name="Group 96"/>
          <p:cNvGrpSpPr>
            <a:grpSpLocks/>
          </p:cNvGrpSpPr>
          <p:nvPr/>
        </p:nvGrpSpPr>
        <p:grpSpPr bwMode="auto">
          <a:xfrm>
            <a:off x="2135188" y="4603750"/>
            <a:ext cx="179387" cy="131763"/>
            <a:chOff x="1345" y="2747"/>
            <a:chExt cx="113" cy="83"/>
          </a:xfrm>
        </p:grpSpPr>
        <p:sp>
          <p:nvSpPr>
            <p:cNvPr id="64626" name="Oval 97"/>
            <p:cNvSpPr>
              <a:spLocks noChangeArrowheads="1"/>
            </p:cNvSpPr>
            <p:nvPr/>
          </p:nvSpPr>
          <p:spPr bwMode="auto">
            <a:xfrm>
              <a:off x="1345" y="2747"/>
              <a:ext cx="113"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627" name="Line 98"/>
            <p:cNvSpPr>
              <a:spLocks noChangeShapeType="1"/>
            </p:cNvSpPr>
            <p:nvPr/>
          </p:nvSpPr>
          <p:spPr bwMode="auto">
            <a:xfrm>
              <a:off x="1354" y="2752"/>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8" name="Line 99"/>
            <p:cNvSpPr>
              <a:spLocks noChangeShapeType="1"/>
            </p:cNvSpPr>
            <p:nvPr/>
          </p:nvSpPr>
          <p:spPr bwMode="auto">
            <a:xfrm flipV="1">
              <a:off x="1354" y="2753"/>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40" name="Freeform 100"/>
          <p:cNvSpPr>
            <a:spLocks/>
          </p:cNvSpPr>
          <p:nvPr/>
        </p:nvSpPr>
        <p:spPr bwMode="auto">
          <a:xfrm>
            <a:off x="2228850" y="3995738"/>
            <a:ext cx="106363" cy="592137"/>
          </a:xfrm>
          <a:custGeom>
            <a:avLst/>
            <a:gdLst>
              <a:gd name="T0" fmla="*/ 0 w 67"/>
              <a:gd name="T1" fmla="*/ 2147483647 h 373"/>
              <a:gd name="T2" fmla="*/ 2147483647 w 67"/>
              <a:gd name="T3" fmla="*/ 2147483647 h 373"/>
              <a:gd name="T4" fmla="*/ 2147483647 w 67"/>
              <a:gd name="T5" fmla="*/ 2147483647 h 373"/>
              <a:gd name="T6" fmla="*/ 2147483647 w 67"/>
              <a:gd name="T7" fmla="*/ 2147483647 h 373"/>
              <a:gd name="T8" fmla="*/ 2147483647 w 67"/>
              <a:gd name="T9" fmla="*/ 2147483647 h 373"/>
              <a:gd name="T10" fmla="*/ 2147483647 w 67"/>
              <a:gd name="T11" fmla="*/ 2147483647 h 373"/>
              <a:gd name="T12" fmla="*/ 2147483647 w 67"/>
              <a:gd name="T13" fmla="*/ 2147483647 h 373"/>
              <a:gd name="T14" fmla="*/ 2147483647 w 67"/>
              <a:gd name="T15" fmla="*/ 2147483647 h 373"/>
              <a:gd name="T16" fmla="*/ 2147483647 w 67"/>
              <a:gd name="T17" fmla="*/ 2147483647 h 373"/>
              <a:gd name="T18" fmla="*/ 2147483647 w 67"/>
              <a:gd name="T19" fmla="*/ 2147483647 h 373"/>
              <a:gd name="T20" fmla="*/ 2147483647 w 67"/>
              <a:gd name="T21" fmla="*/ 2147483647 h 373"/>
              <a:gd name="T22" fmla="*/ 2147483647 w 67"/>
              <a:gd name="T23" fmla="*/ 2147483647 h 373"/>
              <a:gd name="T24" fmla="*/ 2147483647 w 67"/>
              <a:gd name="T25" fmla="*/ 2147483647 h 373"/>
              <a:gd name="T26" fmla="*/ 2147483647 w 67"/>
              <a:gd name="T27" fmla="*/ 2147483647 h 373"/>
              <a:gd name="T28" fmla="*/ 2147483647 w 67"/>
              <a:gd name="T29" fmla="*/ 2147483647 h 373"/>
              <a:gd name="T30" fmla="*/ 2147483647 w 67"/>
              <a:gd name="T31" fmla="*/ 2147483647 h 373"/>
              <a:gd name="T32" fmla="*/ 2147483647 w 67"/>
              <a:gd name="T33" fmla="*/ 2147483647 h 373"/>
              <a:gd name="T34" fmla="*/ 2147483647 w 67"/>
              <a:gd name="T35" fmla="*/ 2147483647 h 373"/>
              <a:gd name="T36" fmla="*/ 2147483647 w 67"/>
              <a:gd name="T37" fmla="*/ 2147483647 h 373"/>
              <a:gd name="T38" fmla="*/ 2147483647 w 67"/>
              <a:gd name="T39" fmla="*/ 2147483647 h 373"/>
              <a:gd name="T40" fmla="*/ 2147483647 w 67"/>
              <a:gd name="T41" fmla="*/ 0 h 3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373"/>
              <a:gd name="T65" fmla="*/ 67 w 67"/>
              <a:gd name="T66" fmla="*/ 373 h 3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373">
                <a:moveTo>
                  <a:pt x="0" y="372"/>
                </a:moveTo>
                <a:lnTo>
                  <a:pt x="3" y="346"/>
                </a:lnTo>
                <a:lnTo>
                  <a:pt x="8" y="333"/>
                </a:lnTo>
                <a:lnTo>
                  <a:pt x="14" y="320"/>
                </a:lnTo>
                <a:lnTo>
                  <a:pt x="17" y="301"/>
                </a:lnTo>
                <a:lnTo>
                  <a:pt x="19" y="288"/>
                </a:lnTo>
                <a:lnTo>
                  <a:pt x="25" y="269"/>
                </a:lnTo>
                <a:lnTo>
                  <a:pt x="30" y="256"/>
                </a:lnTo>
                <a:lnTo>
                  <a:pt x="30" y="237"/>
                </a:lnTo>
                <a:lnTo>
                  <a:pt x="36" y="218"/>
                </a:lnTo>
                <a:lnTo>
                  <a:pt x="39" y="199"/>
                </a:lnTo>
                <a:lnTo>
                  <a:pt x="41" y="180"/>
                </a:lnTo>
                <a:lnTo>
                  <a:pt x="44" y="160"/>
                </a:lnTo>
                <a:lnTo>
                  <a:pt x="50" y="128"/>
                </a:lnTo>
                <a:lnTo>
                  <a:pt x="55" y="116"/>
                </a:lnTo>
                <a:lnTo>
                  <a:pt x="58" y="96"/>
                </a:lnTo>
                <a:lnTo>
                  <a:pt x="61" y="77"/>
                </a:lnTo>
                <a:lnTo>
                  <a:pt x="63" y="58"/>
                </a:lnTo>
                <a:lnTo>
                  <a:pt x="63" y="39"/>
                </a:lnTo>
                <a:lnTo>
                  <a:pt x="66" y="20"/>
                </a:lnTo>
                <a:lnTo>
                  <a:pt x="66" y="0"/>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4541" name="Group 101"/>
          <p:cNvGrpSpPr>
            <a:grpSpLocks/>
          </p:cNvGrpSpPr>
          <p:nvPr/>
        </p:nvGrpSpPr>
        <p:grpSpPr bwMode="auto">
          <a:xfrm>
            <a:off x="2951163" y="4586288"/>
            <a:ext cx="179387" cy="131762"/>
            <a:chOff x="1859" y="2736"/>
            <a:chExt cx="113" cy="83"/>
          </a:xfrm>
        </p:grpSpPr>
        <p:sp>
          <p:nvSpPr>
            <p:cNvPr id="64623" name="Oval 102"/>
            <p:cNvSpPr>
              <a:spLocks noChangeArrowheads="1"/>
            </p:cNvSpPr>
            <p:nvPr/>
          </p:nvSpPr>
          <p:spPr bwMode="auto">
            <a:xfrm>
              <a:off x="1859" y="2736"/>
              <a:ext cx="113"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624" name="Line 103"/>
            <p:cNvSpPr>
              <a:spLocks noChangeShapeType="1"/>
            </p:cNvSpPr>
            <p:nvPr/>
          </p:nvSpPr>
          <p:spPr bwMode="auto">
            <a:xfrm>
              <a:off x="1868" y="2741"/>
              <a:ext cx="101"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5" name="Line 104"/>
            <p:cNvSpPr>
              <a:spLocks noChangeShapeType="1"/>
            </p:cNvSpPr>
            <p:nvPr/>
          </p:nvSpPr>
          <p:spPr bwMode="auto">
            <a:xfrm flipV="1">
              <a:off x="1869" y="2741"/>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4542" name="Group 105"/>
          <p:cNvGrpSpPr>
            <a:grpSpLocks/>
          </p:cNvGrpSpPr>
          <p:nvPr/>
        </p:nvGrpSpPr>
        <p:grpSpPr bwMode="auto">
          <a:xfrm>
            <a:off x="3541713" y="4468813"/>
            <a:ext cx="315912" cy="266700"/>
            <a:chOff x="2231" y="2662"/>
            <a:chExt cx="199" cy="168"/>
          </a:xfrm>
        </p:grpSpPr>
        <p:sp>
          <p:nvSpPr>
            <p:cNvPr id="64618" name="Freeform 106"/>
            <p:cNvSpPr>
              <a:spLocks/>
            </p:cNvSpPr>
            <p:nvPr/>
          </p:nvSpPr>
          <p:spPr bwMode="auto">
            <a:xfrm>
              <a:off x="2241" y="2662"/>
              <a:ext cx="159" cy="36"/>
            </a:xfrm>
            <a:custGeom>
              <a:avLst/>
              <a:gdLst>
                <a:gd name="T0" fmla="*/ 0 w 159"/>
                <a:gd name="T1" fmla="*/ 35 h 36"/>
                <a:gd name="T2" fmla="*/ 0 w 159"/>
                <a:gd name="T3" fmla="*/ 33 h 36"/>
                <a:gd name="T4" fmla="*/ 1 w 159"/>
                <a:gd name="T5" fmla="*/ 31 h 36"/>
                <a:gd name="T6" fmla="*/ 2 w 159"/>
                <a:gd name="T7" fmla="*/ 29 h 36"/>
                <a:gd name="T8" fmla="*/ 3 w 159"/>
                <a:gd name="T9" fmla="*/ 27 h 36"/>
                <a:gd name="T10" fmla="*/ 4 w 159"/>
                <a:gd name="T11" fmla="*/ 24 h 36"/>
                <a:gd name="T12" fmla="*/ 6 w 159"/>
                <a:gd name="T13" fmla="*/ 22 h 36"/>
                <a:gd name="T14" fmla="*/ 8 w 159"/>
                <a:gd name="T15" fmla="*/ 21 h 36"/>
                <a:gd name="T16" fmla="*/ 10 w 159"/>
                <a:gd name="T17" fmla="*/ 18 h 36"/>
                <a:gd name="T18" fmla="*/ 12 w 159"/>
                <a:gd name="T19" fmla="*/ 16 h 36"/>
                <a:gd name="T20" fmla="*/ 16 w 159"/>
                <a:gd name="T21" fmla="*/ 14 h 36"/>
                <a:gd name="T22" fmla="*/ 19 w 159"/>
                <a:gd name="T23" fmla="*/ 12 h 36"/>
                <a:gd name="T24" fmla="*/ 21 w 159"/>
                <a:gd name="T25" fmla="*/ 10 h 36"/>
                <a:gd name="T26" fmla="*/ 25 w 159"/>
                <a:gd name="T27" fmla="*/ 10 h 36"/>
                <a:gd name="T28" fmla="*/ 30 w 159"/>
                <a:gd name="T29" fmla="*/ 8 h 36"/>
                <a:gd name="T30" fmla="*/ 33 w 159"/>
                <a:gd name="T31" fmla="*/ 7 h 36"/>
                <a:gd name="T32" fmla="*/ 37 w 159"/>
                <a:gd name="T33" fmla="*/ 5 h 36"/>
                <a:gd name="T34" fmla="*/ 42 w 159"/>
                <a:gd name="T35" fmla="*/ 4 h 36"/>
                <a:gd name="T36" fmla="*/ 46 w 159"/>
                <a:gd name="T37" fmla="*/ 3 h 36"/>
                <a:gd name="T38" fmla="*/ 51 w 159"/>
                <a:gd name="T39" fmla="*/ 2 h 36"/>
                <a:gd name="T40" fmla="*/ 55 w 159"/>
                <a:gd name="T41" fmla="*/ 1 h 36"/>
                <a:gd name="T42" fmla="*/ 60 w 159"/>
                <a:gd name="T43" fmla="*/ 0 h 36"/>
                <a:gd name="T44" fmla="*/ 64 w 159"/>
                <a:gd name="T45" fmla="*/ 0 h 36"/>
                <a:gd name="T46" fmla="*/ 70 w 159"/>
                <a:gd name="T47" fmla="*/ 0 h 36"/>
                <a:gd name="T48" fmla="*/ 74 w 159"/>
                <a:gd name="T49" fmla="*/ 0 h 36"/>
                <a:gd name="T50" fmla="*/ 80 w 159"/>
                <a:gd name="T51" fmla="*/ 0 h 36"/>
                <a:gd name="T52" fmla="*/ 84 w 159"/>
                <a:gd name="T53" fmla="*/ 0 h 36"/>
                <a:gd name="T54" fmla="*/ 89 w 159"/>
                <a:gd name="T55" fmla="*/ 0 h 36"/>
                <a:gd name="T56" fmla="*/ 95 w 159"/>
                <a:gd name="T57" fmla="*/ 0 h 36"/>
                <a:gd name="T58" fmla="*/ 99 w 159"/>
                <a:gd name="T59" fmla="*/ 0 h 36"/>
                <a:gd name="T60" fmla="*/ 104 w 159"/>
                <a:gd name="T61" fmla="*/ 1 h 36"/>
                <a:gd name="T62" fmla="*/ 109 w 159"/>
                <a:gd name="T63" fmla="*/ 2 h 36"/>
                <a:gd name="T64" fmla="*/ 113 w 159"/>
                <a:gd name="T65" fmla="*/ 3 h 36"/>
                <a:gd name="T66" fmla="*/ 117 w 159"/>
                <a:gd name="T67" fmla="*/ 4 h 36"/>
                <a:gd name="T68" fmla="*/ 122 w 159"/>
                <a:gd name="T69" fmla="*/ 5 h 36"/>
                <a:gd name="T70" fmla="*/ 126 w 159"/>
                <a:gd name="T71" fmla="*/ 7 h 36"/>
                <a:gd name="T72" fmla="*/ 130 w 159"/>
                <a:gd name="T73" fmla="*/ 8 h 36"/>
                <a:gd name="T74" fmla="*/ 134 w 159"/>
                <a:gd name="T75" fmla="*/ 10 h 36"/>
                <a:gd name="T76" fmla="*/ 137 w 159"/>
                <a:gd name="T77" fmla="*/ 10 h 36"/>
                <a:gd name="T78" fmla="*/ 140 w 159"/>
                <a:gd name="T79" fmla="*/ 12 h 36"/>
                <a:gd name="T80" fmla="*/ 144 w 159"/>
                <a:gd name="T81" fmla="*/ 14 h 36"/>
                <a:gd name="T82" fmla="*/ 147 w 159"/>
                <a:gd name="T83" fmla="*/ 16 h 36"/>
                <a:gd name="T84" fmla="*/ 148 w 159"/>
                <a:gd name="T85" fmla="*/ 18 h 36"/>
                <a:gd name="T86" fmla="*/ 151 w 159"/>
                <a:gd name="T87" fmla="*/ 21 h 36"/>
                <a:gd name="T88" fmla="*/ 153 w 159"/>
                <a:gd name="T89" fmla="*/ 22 h 36"/>
                <a:gd name="T90" fmla="*/ 155 w 159"/>
                <a:gd name="T91" fmla="*/ 24 h 36"/>
                <a:gd name="T92" fmla="*/ 157 w 159"/>
                <a:gd name="T93" fmla="*/ 27 h 36"/>
                <a:gd name="T94" fmla="*/ 157 w 159"/>
                <a:gd name="T95" fmla="*/ 29 h 36"/>
                <a:gd name="T96" fmla="*/ 158 w 159"/>
                <a:gd name="T97" fmla="*/ 31 h 36"/>
                <a:gd name="T98" fmla="*/ 158 w 159"/>
                <a:gd name="T99" fmla="*/ 33 h 36"/>
                <a:gd name="T100" fmla="*/ 158 w 159"/>
                <a:gd name="T101" fmla="*/ 35 h 36"/>
                <a:gd name="T102" fmla="*/ 0 w 159"/>
                <a:gd name="T103" fmla="*/ 35 h 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9"/>
                <a:gd name="T157" fmla="*/ 0 h 36"/>
                <a:gd name="T158" fmla="*/ 159 w 159"/>
                <a:gd name="T159" fmla="*/ 36 h 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9" h="36">
                  <a:moveTo>
                    <a:pt x="0" y="35"/>
                  </a:moveTo>
                  <a:lnTo>
                    <a:pt x="0" y="33"/>
                  </a:lnTo>
                  <a:lnTo>
                    <a:pt x="1" y="31"/>
                  </a:lnTo>
                  <a:lnTo>
                    <a:pt x="2" y="29"/>
                  </a:lnTo>
                  <a:lnTo>
                    <a:pt x="3" y="27"/>
                  </a:lnTo>
                  <a:lnTo>
                    <a:pt x="4" y="24"/>
                  </a:lnTo>
                  <a:lnTo>
                    <a:pt x="6" y="22"/>
                  </a:lnTo>
                  <a:lnTo>
                    <a:pt x="8" y="21"/>
                  </a:lnTo>
                  <a:lnTo>
                    <a:pt x="10" y="18"/>
                  </a:lnTo>
                  <a:lnTo>
                    <a:pt x="12" y="16"/>
                  </a:lnTo>
                  <a:lnTo>
                    <a:pt x="16" y="14"/>
                  </a:lnTo>
                  <a:lnTo>
                    <a:pt x="19" y="12"/>
                  </a:lnTo>
                  <a:lnTo>
                    <a:pt x="21" y="10"/>
                  </a:lnTo>
                  <a:lnTo>
                    <a:pt x="25" y="10"/>
                  </a:lnTo>
                  <a:lnTo>
                    <a:pt x="30" y="8"/>
                  </a:lnTo>
                  <a:lnTo>
                    <a:pt x="33" y="7"/>
                  </a:lnTo>
                  <a:lnTo>
                    <a:pt x="37" y="5"/>
                  </a:lnTo>
                  <a:lnTo>
                    <a:pt x="42" y="4"/>
                  </a:lnTo>
                  <a:lnTo>
                    <a:pt x="46" y="3"/>
                  </a:lnTo>
                  <a:lnTo>
                    <a:pt x="51" y="2"/>
                  </a:lnTo>
                  <a:lnTo>
                    <a:pt x="55" y="1"/>
                  </a:lnTo>
                  <a:lnTo>
                    <a:pt x="60" y="0"/>
                  </a:lnTo>
                  <a:lnTo>
                    <a:pt x="64" y="0"/>
                  </a:lnTo>
                  <a:lnTo>
                    <a:pt x="70" y="0"/>
                  </a:lnTo>
                  <a:lnTo>
                    <a:pt x="74" y="0"/>
                  </a:lnTo>
                  <a:lnTo>
                    <a:pt x="80" y="0"/>
                  </a:lnTo>
                  <a:lnTo>
                    <a:pt x="84" y="0"/>
                  </a:lnTo>
                  <a:lnTo>
                    <a:pt x="89" y="0"/>
                  </a:lnTo>
                  <a:lnTo>
                    <a:pt x="95" y="0"/>
                  </a:lnTo>
                  <a:lnTo>
                    <a:pt x="99" y="0"/>
                  </a:lnTo>
                  <a:lnTo>
                    <a:pt x="104" y="1"/>
                  </a:lnTo>
                  <a:lnTo>
                    <a:pt x="109" y="2"/>
                  </a:lnTo>
                  <a:lnTo>
                    <a:pt x="113" y="3"/>
                  </a:lnTo>
                  <a:lnTo>
                    <a:pt x="117" y="4"/>
                  </a:lnTo>
                  <a:lnTo>
                    <a:pt x="122" y="5"/>
                  </a:lnTo>
                  <a:lnTo>
                    <a:pt x="126" y="7"/>
                  </a:lnTo>
                  <a:lnTo>
                    <a:pt x="130" y="8"/>
                  </a:lnTo>
                  <a:lnTo>
                    <a:pt x="134" y="10"/>
                  </a:lnTo>
                  <a:lnTo>
                    <a:pt x="137" y="10"/>
                  </a:lnTo>
                  <a:lnTo>
                    <a:pt x="140" y="12"/>
                  </a:lnTo>
                  <a:lnTo>
                    <a:pt x="144" y="14"/>
                  </a:lnTo>
                  <a:lnTo>
                    <a:pt x="147" y="16"/>
                  </a:lnTo>
                  <a:lnTo>
                    <a:pt x="148" y="18"/>
                  </a:lnTo>
                  <a:lnTo>
                    <a:pt x="151" y="21"/>
                  </a:lnTo>
                  <a:lnTo>
                    <a:pt x="153" y="22"/>
                  </a:lnTo>
                  <a:lnTo>
                    <a:pt x="155" y="24"/>
                  </a:lnTo>
                  <a:lnTo>
                    <a:pt x="157" y="27"/>
                  </a:lnTo>
                  <a:lnTo>
                    <a:pt x="157" y="29"/>
                  </a:lnTo>
                  <a:lnTo>
                    <a:pt x="158" y="31"/>
                  </a:lnTo>
                  <a:lnTo>
                    <a:pt x="158" y="33"/>
                  </a:lnTo>
                  <a:lnTo>
                    <a:pt x="158" y="35"/>
                  </a:lnTo>
                  <a:lnTo>
                    <a:pt x="0" y="35"/>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4619" name="Line 107"/>
            <p:cNvSpPr>
              <a:spLocks noChangeShapeType="1"/>
            </p:cNvSpPr>
            <p:nvPr/>
          </p:nvSpPr>
          <p:spPr bwMode="auto">
            <a:xfrm>
              <a:off x="2252" y="2704"/>
              <a:ext cx="15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0" name="Line 108"/>
            <p:cNvSpPr>
              <a:spLocks noChangeShapeType="1"/>
            </p:cNvSpPr>
            <p:nvPr/>
          </p:nvSpPr>
          <p:spPr bwMode="auto">
            <a:xfrm>
              <a:off x="2330" y="2709"/>
              <a:ext cx="0" cy="8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1" name="Freeform 109"/>
            <p:cNvSpPr>
              <a:spLocks/>
            </p:cNvSpPr>
            <p:nvPr/>
          </p:nvSpPr>
          <p:spPr bwMode="auto">
            <a:xfrm>
              <a:off x="2330" y="2753"/>
              <a:ext cx="100" cy="76"/>
            </a:xfrm>
            <a:custGeom>
              <a:avLst/>
              <a:gdLst>
                <a:gd name="T0" fmla="*/ 99 w 100"/>
                <a:gd name="T1" fmla="*/ 0 h 76"/>
                <a:gd name="T2" fmla="*/ 99 w 100"/>
                <a:gd name="T3" fmla="*/ 75 h 76"/>
                <a:gd name="T4" fmla="*/ 0 w 100"/>
                <a:gd name="T5" fmla="*/ 37 h 76"/>
                <a:gd name="T6" fmla="*/ 99 w 100"/>
                <a:gd name="T7" fmla="*/ 0 h 76"/>
                <a:gd name="T8" fmla="*/ 0 60000 65536"/>
                <a:gd name="T9" fmla="*/ 0 60000 65536"/>
                <a:gd name="T10" fmla="*/ 0 60000 65536"/>
                <a:gd name="T11" fmla="*/ 0 60000 65536"/>
                <a:gd name="T12" fmla="*/ 0 w 100"/>
                <a:gd name="T13" fmla="*/ 0 h 76"/>
                <a:gd name="T14" fmla="*/ 100 w 100"/>
                <a:gd name="T15" fmla="*/ 76 h 76"/>
              </a:gdLst>
              <a:ahLst/>
              <a:cxnLst>
                <a:cxn ang="T8">
                  <a:pos x="T0" y="T1"/>
                </a:cxn>
                <a:cxn ang="T9">
                  <a:pos x="T2" y="T3"/>
                </a:cxn>
                <a:cxn ang="T10">
                  <a:pos x="T4" y="T5"/>
                </a:cxn>
                <a:cxn ang="T11">
                  <a:pos x="T6" y="T7"/>
                </a:cxn>
              </a:cxnLst>
              <a:rect l="T12" t="T13" r="T14" b="T15"/>
              <a:pathLst>
                <a:path w="100" h="76">
                  <a:moveTo>
                    <a:pt x="99" y="0"/>
                  </a:moveTo>
                  <a:lnTo>
                    <a:pt x="99" y="75"/>
                  </a:lnTo>
                  <a:lnTo>
                    <a:pt x="0" y="37"/>
                  </a:lnTo>
                  <a:lnTo>
                    <a:pt x="99"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4622" name="Freeform 110"/>
            <p:cNvSpPr>
              <a:spLocks/>
            </p:cNvSpPr>
            <p:nvPr/>
          </p:nvSpPr>
          <p:spPr bwMode="auto">
            <a:xfrm>
              <a:off x="2231" y="2753"/>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4543" name="Freeform 111"/>
          <p:cNvSpPr>
            <a:spLocks/>
          </p:cNvSpPr>
          <p:nvPr/>
        </p:nvSpPr>
        <p:spPr bwMode="auto">
          <a:xfrm>
            <a:off x="2925763" y="3990975"/>
            <a:ext cx="98425" cy="598488"/>
          </a:xfrm>
          <a:custGeom>
            <a:avLst/>
            <a:gdLst>
              <a:gd name="T0" fmla="*/ 2147483647 w 62"/>
              <a:gd name="T1" fmla="*/ 0 h 377"/>
              <a:gd name="T2" fmla="*/ 2147483647 w 62"/>
              <a:gd name="T3" fmla="*/ 2147483647 h 377"/>
              <a:gd name="T4" fmla="*/ 2147483647 w 62"/>
              <a:gd name="T5" fmla="*/ 2147483647 h 377"/>
              <a:gd name="T6" fmla="*/ 2147483647 w 62"/>
              <a:gd name="T7" fmla="*/ 2147483647 h 377"/>
              <a:gd name="T8" fmla="*/ 2147483647 w 62"/>
              <a:gd name="T9" fmla="*/ 2147483647 h 377"/>
              <a:gd name="T10" fmla="*/ 2147483647 w 62"/>
              <a:gd name="T11" fmla="*/ 2147483647 h 377"/>
              <a:gd name="T12" fmla="*/ 2147483647 w 62"/>
              <a:gd name="T13" fmla="*/ 2147483647 h 377"/>
              <a:gd name="T14" fmla="*/ 2147483647 w 62"/>
              <a:gd name="T15" fmla="*/ 2147483647 h 377"/>
              <a:gd name="T16" fmla="*/ 0 w 62"/>
              <a:gd name="T17" fmla="*/ 2147483647 h 377"/>
              <a:gd name="T18" fmla="*/ 0 w 62"/>
              <a:gd name="T19" fmla="*/ 2147483647 h 377"/>
              <a:gd name="T20" fmla="*/ 2147483647 w 62"/>
              <a:gd name="T21" fmla="*/ 2147483647 h 377"/>
              <a:gd name="T22" fmla="*/ 2147483647 w 62"/>
              <a:gd name="T23" fmla="*/ 2147483647 h 377"/>
              <a:gd name="T24" fmla="*/ 2147483647 w 62"/>
              <a:gd name="T25" fmla="*/ 2147483647 h 377"/>
              <a:gd name="T26" fmla="*/ 2147483647 w 62"/>
              <a:gd name="T27" fmla="*/ 2147483647 h 377"/>
              <a:gd name="T28" fmla="*/ 2147483647 w 62"/>
              <a:gd name="T29" fmla="*/ 2147483647 h 377"/>
              <a:gd name="T30" fmla="*/ 2147483647 w 62"/>
              <a:gd name="T31" fmla="*/ 2147483647 h 377"/>
              <a:gd name="T32" fmla="*/ 2147483647 w 62"/>
              <a:gd name="T33" fmla="*/ 2147483647 h 377"/>
              <a:gd name="T34" fmla="*/ 2147483647 w 62"/>
              <a:gd name="T35" fmla="*/ 2147483647 h 377"/>
              <a:gd name="T36" fmla="*/ 2147483647 w 62"/>
              <a:gd name="T37" fmla="*/ 2147483647 h 377"/>
              <a:gd name="T38" fmla="*/ 2147483647 w 62"/>
              <a:gd name="T39" fmla="*/ 2147483647 h 377"/>
              <a:gd name="T40" fmla="*/ 2147483647 w 62"/>
              <a:gd name="T41" fmla="*/ 2147483647 h 377"/>
              <a:gd name="T42" fmla="*/ 2147483647 w 62"/>
              <a:gd name="T43" fmla="*/ 2147483647 h 377"/>
              <a:gd name="T44" fmla="*/ 2147483647 w 62"/>
              <a:gd name="T45" fmla="*/ 2147483647 h 377"/>
              <a:gd name="T46" fmla="*/ 2147483647 w 62"/>
              <a:gd name="T47" fmla="*/ 2147483647 h 377"/>
              <a:gd name="T48" fmla="*/ 2147483647 w 62"/>
              <a:gd name="T49" fmla="*/ 2147483647 h 377"/>
              <a:gd name="T50" fmla="*/ 2147483647 w 62"/>
              <a:gd name="T51" fmla="*/ 2147483647 h 377"/>
              <a:gd name="T52" fmla="*/ 2147483647 w 62"/>
              <a:gd name="T53" fmla="*/ 2147483647 h 3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2"/>
              <a:gd name="T82" fmla="*/ 0 h 377"/>
              <a:gd name="T83" fmla="*/ 62 w 62"/>
              <a:gd name="T84" fmla="*/ 377 h 37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2" h="377">
                <a:moveTo>
                  <a:pt x="18" y="0"/>
                </a:moveTo>
                <a:lnTo>
                  <a:pt x="18" y="14"/>
                </a:lnTo>
                <a:lnTo>
                  <a:pt x="25" y="28"/>
                </a:lnTo>
                <a:lnTo>
                  <a:pt x="25" y="43"/>
                </a:lnTo>
                <a:lnTo>
                  <a:pt x="25" y="57"/>
                </a:lnTo>
                <a:lnTo>
                  <a:pt x="18" y="76"/>
                </a:lnTo>
                <a:lnTo>
                  <a:pt x="12" y="90"/>
                </a:lnTo>
                <a:lnTo>
                  <a:pt x="6" y="105"/>
                </a:lnTo>
                <a:lnTo>
                  <a:pt x="0" y="119"/>
                </a:lnTo>
                <a:lnTo>
                  <a:pt x="0" y="133"/>
                </a:lnTo>
                <a:lnTo>
                  <a:pt x="6" y="148"/>
                </a:lnTo>
                <a:lnTo>
                  <a:pt x="6" y="161"/>
                </a:lnTo>
                <a:lnTo>
                  <a:pt x="6" y="176"/>
                </a:lnTo>
                <a:lnTo>
                  <a:pt x="6" y="191"/>
                </a:lnTo>
                <a:lnTo>
                  <a:pt x="6" y="204"/>
                </a:lnTo>
                <a:lnTo>
                  <a:pt x="12" y="219"/>
                </a:lnTo>
                <a:lnTo>
                  <a:pt x="18" y="234"/>
                </a:lnTo>
                <a:lnTo>
                  <a:pt x="25" y="247"/>
                </a:lnTo>
                <a:lnTo>
                  <a:pt x="25" y="262"/>
                </a:lnTo>
                <a:lnTo>
                  <a:pt x="31" y="276"/>
                </a:lnTo>
                <a:lnTo>
                  <a:pt x="36" y="290"/>
                </a:lnTo>
                <a:lnTo>
                  <a:pt x="49" y="305"/>
                </a:lnTo>
                <a:lnTo>
                  <a:pt x="49" y="319"/>
                </a:lnTo>
                <a:lnTo>
                  <a:pt x="55" y="333"/>
                </a:lnTo>
                <a:lnTo>
                  <a:pt x="61" y="348"/>
                </a:lnTo>
                <a:lnTo>
                  <a:pt x="61" y="362"/>
                </a:lnTo>
                <a:lnTo>
                  <a:pt x="61" y="376"/>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4" name="Freeform 112"/>
          <p:cNvSpPr>
            <a:spLocks/>
          </p:cNvSpPr>
          <p:nvPr/>
        </p:nvSpPr>
        <p:spPr bwMode="auto">
          <a:xfrm>
            <a:off x="3462338" y="4011613"/>
            <a:ext cx="249237" cy="469900"/>
          </a:xfrm>
          <a:custGeom>
            <a:avLst/>
            <a:gdLst>
              <a:gd name="T0" fmla="*/ 0 w 157"/>
              <a:gd name="T1" fmla="*/ 0 h 296"/>
              <a:gd name="T2" fmla="*/ 2147483647 w 157"/>
              <a:gd name="T3" fmla="*/ 2147483647 h 296"/>
              <a:gd name="T4" fmla="*/ 2147483647 w 157"/>
              <a:gd name="T5" fmla="*/ 2147483647 h 296"/>
              <a:gd name="T6" fmla="*/ 2147483647 w 157"/>
              <a:gd name="T7" fmla="*/ 2147483647 h 296"/>
              <a:gd name="T8" fmla="*/ 2147483647 w 157"/>
              <a:gd name="T9" fmla="*/ 2147483647 h 296"/>
              <a:gd name="T10" fmla="*/ 2147483647 w 157"/>
              <a:gd name="T11" fmla="*/ 2147483647 h 296"/>
              <a:gd name="T12" fmla="*/ 2147483647 w 157"/>
              <a:gd name="T13" fmla="*/ 2147483647 h 296"/>
              <a:gd name="T14" fmla="*/ 2147483647 w 157"/>
              <a:gd name="T15" fmla="*/ 2147483647 h 296"/>
              <a:gd name="T16" fmla="*/ 2147483647 w 157"/>
              <a:gd name="T17" fmla="*/ 2147483647 h 296"/>
              <a:gd name="T18" fmla="*/ 2147483647 w 157"/>
              <a:gd name="T19" fmla="*/ 2147483647 h 296"/>
              <a:gd name="T20" fmla="*/ 2147483647 w 157"/>
              <a:gd name="T21" fmla="*/ 2147483647 h 296"/>
              <a:gd name="T22" fmla="*/ 2147483647 w 157"/>
              <a:gd name="T23" fmla="*/ 2147483647 h 296"/>
              <a:gd name="T24" fmla="*/ 2147483647 w 157"/>
              <a:gd name="T25" fmla="*/ 2147483647 h 296"/>
              <a:gd name="T26" fmla="*/ 2147483647 w 157"/>
              <a:gd name="T27" fmla="*/ 2147483647 h 296"/>
              <a:gd name="T28" fmla="*/ 2147483647 w 157"/>
              <a:gd name="T29" fmla="*/ 2147483647 h 296"/>
              <a:gd name="T30" fmla="*/ 2147483647 w 157"/>
              <a:gd name="T31" fmla="*/ 2147483647 h 296"/>
              <a:gd name="T32" fmla="*/ 2147483647 w 157"/>
              <a:gd name="T33" fmla="*/ 2147483647 h 296"/>
              <a:gd name="T34" fmla="*/ 2147483647 w 157"/>
              <a:gd name="T35" fmla="*/ 2147483647 h 296"/>
              <a:gd name="T36" fmla="*/ 2147483647 w 157"/>
              <a:gd name="T37" fmla="*/ 2147483647 h 296"/>
              <a:gd name="T38" fmla="*/ 2147483647 w 157"/>
              <a:gd name="T39" fmla="*/ 2147483647 h 296"/>
              <a:gd name="T40" fmla="*/ 2147483647 w 157"/>
              <a:gd name="T41" fmla="*/ 2147483647 h 296"/>
              <a:gd name="T42" fmla="*/ 2147483647 w 157"/>
              <a:gd name="T43" fmla="*/ 2147483647 h 2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296"/>
              <a:gd name="T68" fmla="*/ 157 w 157"/>
              <a:gd name="T69" fmla="*/ 296 h 2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296">
                <a:moveTo>
                  <a:pt x="0" y="0"/>
                </a:moveTo>
                <a:lnTo>
                  <a:pt x="7" y="19"/>
                </a:lnTo>
                <a:lnTo>
                  <a:pt x="7" y="33"/>
                </a:lnTo>
                <a:lnTo>
                  <a:pt x="13" y="47"/>
                </a:lnTo>
                <a:lnTo>
                  <a:pt x="13" y="62"/>
                </a:lnTo>
                <a:lnTo>
                  <a:pt x="19" y="76"/>
                </a:lnTo>
                <a:lnTo>
                  <a:pt x="19" y="90"/>
                </a:lnTo>
                <a:lnTo>
                  <a:pt x="31" y="105"/>
                </a:lnTo>
                <a:lnTo>
                  <a:pt x="44" y="119"/>
                </a:lnTo>
                <a:lnTo>
                  <a:pt x="50" y="133"/>
                </a:lnTo>
                <a:lnTo>
                  <a:pt x="57" y="148"/>
                </a:lnTo>
                <a:lnTo>
                  <a:pt x="69" y="161"/>
                </a:lnTo>
                <a:lnTo>
                  <a:pt x="75" y="176"/>
                </a:lnTo>
                <a:lnTo>
                  <a:pt x="81" y="190"/>
                </a:lnTo>
                <a:lnTo>
                  <a:pt x="94" y="204"/>
                </a:lnTo>
                <a:lnTo>
                  <a:pt x="106" y="219"/>
                </a:lnTo>
                <a:lnTo>
                  <a:pt x="119" y="233"/>
                </a:lnTo>
                <a:lnTo>
                  <a:pt x="137" y="243"/>
                </a:lnTo>
                <a:lnTo>
                  <a:pt x="144" y="256"/>
                </a:lnTo>
                <a:lnTo>
                  <a:pt x="150" y="271"/>
                </a:lnTo>
                <a:lnTo>
                  <a:pt x="156" y="286"/>
                </a:lnTo>
                <a:lnTo>
                  <a:pt x="156" y="295"/>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5" name="Rectangle 113"/>
          <p:cNvSpPr>
            <a:spLocks noChangeArrowheads="1"/>
          </p:cNvSpPr>
          <p:nvPr/>
        </p:nvSpPr>
        <p:spPr bwMode="auto">
          <a:xfrm>
            <a:off x="2063750" y="3268663"/>
            <a:ext cx="1300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远程输入</a:t>
            </a:r>
            <a:r>
              <a:rPr lang="en-US" altLang="zh-CN" sz="1400">
                <a:solidFill>
                  <a:srgbClr val="000000"/>
                </a:solidFill>
                <a:latin typeface="Arial" pitchFamily="34" charset="0"/>
              </a:rPr>
              <a:t>/</a:t>
            </a:r>
            <a:r>
              <a:rPr lang="zh-CN" altLang="en-US" sz="1400">
                <a:solidFill>
                  <a:srgbClr val="000000"/>
                </a:solidFill>
                <a:latin typeface="Arial" pitchFamily="34" charset="0"/>
              </a:rPr>
              <a:t>输出</a:t>
            </a:r>
            <a:endParaRPr lang="zh-CN" altLang="zh-CN" sz="1400">
              <a:solidFill>
                <a:srgbClr val="000000"/>
              </a:solidFill>
              <a:latin typeface="Arial" pitchFamily="34" charset="0"/>
            </a:endParaRPr>
          </a:p>
        </p:txBody>
      </p:sp>
      <p:sp>
        <p:nvSpPr>
          <p:cNvPr id="64546" name="Rectangle 114"/>
          <p:cNvSpPr>
            <a:spLocks noChangeArrowheads="1"/>
          </p:cNvSpPr>
          <p:nvPr/>
        </p:nvSpPr>
        <p:spPr bwMode="auto">
          <a:xfrm>
            <a:off x="2427288" y="342265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子系统</a:t>
            </a:r>
            <a:endParaRPr lang="zh-CN" altLang="zh-CN" sz="1400">
              <a:solidFill>
                <a:srgbClr val="000000"/>
              </a:solidFill>
              <a:latin typeface="Arial" pitchFamily="34" charset="0"/>
            </a:endParaRPr>
          </a:p>
        </p:txBody>
      </p:sp>
      <p:sp>
        <p:nvSpPr>
          <p:cNvPr id="64547" name="Line 115"/>
          <p:cNvSpPr>
            <a:spLocks noChangeShapeType="1"/>
          </p:cNvSpPr>
          <p:nvPr/>
        </p:nvSpPr>
        <p:spPr bwMode="auto">
          <a:xfrm flipV="1">
            <a:off x="2327275" y="3706813"/>
            <a:ext cx="282575" cy="2825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8" name="Line 116"/>
          <p:cNvSpPr>
            <a:spLocks noChangeShapeType="1"/>
          </p:cNvSpPr>
          <p:nvPr/>
        </p:nvSpPr>
        <p:spPr bwMode="auto">
          <a:xfrm>
            <a:off x="2908300" y="3706813"/>
            <a:ext cx="69850" cy="2524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9" name="Line 117"/>
          <p:cNvSpPr>
            <a:spLocks noChangeShapeType="1"/>
          </p:cNvSpPr>
          <p:nvPr/>
        </p:nvSpPr>
        <p:spPr bwMode="auto">
          <a:xfrm>
            <a:off x="3243263" y="3705225"/>
            <a:ext cx="233362" cy="2540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50" name="Freeform 118"/>
          <p:cNvSpPr>
            <a:spLocks/>
          </p:cNvSpPr>
          <p:nvPr/>
        </p:nvSpPr>
        <p:spPr bwMode="auto">
          <a:xfrm>
            <a:off x="4818063" y="2765425"/>
            <a:ext cx="2868612" cy="2301875"/>
          </a:xfrm>
          <a:custGeom>
            <a:avLst/>
            <a:gdLst>
              <a:gd name="T0" fmla="*/ 2147483647 w 1807"/>
              <a:gd name="T1" fmla="*/ 2147483647 h 1450"/>
              <a:gd name="T2" fmla="*/ 2147483647 w 1807"/>
              <a:gd name="T3" fmla="*/ 2147483647 h 1450"/>
              <a:gd name="T4" fmla="*/ 2147483647 w 1807"/>
              <a:gd name="T5" fmla="*/ 2147483647 h 1450"/>
              <a:gd name="T6" fmla="*/ 2147483647 w 1807"/>
              <a:gd name="T7" fmla="*/ 2147483647 h 1450"/>
              <a:gd name="T8" fmla="*/ 2147483647 w 1807"/>
              <a:gd name="T9" fmla="*/ 2147483647 h 1450"/>
              <a:gd name="T10" fmla="*/ 2147483647 w 1807"/>
              <a:gd name="T11" fmla="*/ 2147483647 h 1450"/>
              <a:gd name="T12" fmla="*/ 2147483647 w 1807"/>
              <a:gd name="T13" fmla="*/ 2147483647 h 1450"/>
              <a:gd name="T14" fmla="*/ 2147483647 w 1807"/>
              <a:gd name="T15" fmla="*/ 2147483647 h 1450"/>
              <a:gd name="T16" fmla="*/ 2147483647 w 1807"/>
              <a:gd name="T17" fmla="*/ 2147483647 h 1450"/>
              <a:gd name="T18" fmla="*/ 2147483647 w 1807"/>
              <a:gd name="T19" fmla="*/ 2147483647 h 1450"/>
              <a:gd name="T20" fmla="*/ 2147483647 w 1807"/>
              <a:gd name="T21" fmla="*/ 2147483647 h 1450"/>
              <a:gd name="T22" fmla="*/ 2147483647 w 1807"/>
              <a:gd name="T23" fmla="*/ 2147483647 h 1450"/>
              <a:gd name="T24" fmla="*/ 2147483647 w 1807"/>
              <a:gd name="T25" fmla="*/ 2147483647 h 1450"/>
              <a:gd name="T26" fmla="*/ 2147483647 w 1807"/>
              <a:gd name="T27" fmla="*/ 2147483647 h 1450"/>
              <a:gd name="T28" fmla="*/ 2147483647 w 1807"/>
              <a:gd name="T29" fmla="*/ 2147483647 h 1450"/>
              <a:gd name="T30" fmla="*/ 2147483647 w 1807"/>
              <a:gd name="T31" fmla="*/ 2147483647 h 1450"/>
              <a:gd name="T32" fmla="*/ 2147483647 w 1807"/>
              <a:gd name="T33" fmla="*/ 2147483647 h 1450"/>
              <a:gd name="T34" fmla="*/ 2147483647 w 1807"/>
              <a:gd name="T35" fmla="*/ 2147483647 h 1450"/>
              <a:gd name="T36" fmla="*/ 2147483647 w 1807"/>
              <a:gd name="T37" fmla="*/ 2147483647 h 1450"/>
              <a:gd name="T38" fmla="*/ 2147483647 w 1807"/>
              <a:gd name="T39" fmla="*/ 2147483647 h 1450"/>
              <a:gd name="T40" fmla="*/ 2147483647 w 1807"/>
              <a:gd name="T41" fmla="*/ 2147483647 h 1450"/>
              <a:gd name="T42" fmla="*/ 2147483647 w 1807"/>
              <a:gd name="T43" fmla="*/ 2147483647 h 1450"/>
              <a:gd name="T44" fmla="*/ 2147483647 w 1807"/>
              <a:gd name="T45" fmla="*/ 2147483647 h 1450"/>
              <a:gd name="T46" fmla="*/ 2147483647 w 1807"/>
              <a:gd name="T47" fmla="*/ 2147483647 h 1450"/>
              <a:gd name="T48" fmla="*/ 2147483647 w 1807"/>
              <a:gd name="T49" fmla="*/ 2147483647 h 1450"/>
              <a:gd name="T50" fmla="*/ 2147483647 w 1807"/>
              <a:gd name="T51" fmla="*/ 2147483647 h 1450"/>
              <a:gd name="T52" fmla="*/ 2147483647 w 1807"/>
              <a:gd name="T53" fmla="*/ 2147483647 h 1450"/>
              <a:gd name="T54" fmla="*/ 2147483647 w 1807"/>
              <a:gd name="T55" fmla="*/ 2147483647 h 1450"/>
              <a:gd name="T56" fmla="*/ 2147483647 w 1807"/>
              <a:gd name="T57" fmla="*/ 2147483647 h 1450"/>
              <a:gd name="T58" fmla="*/ 2147483647 w 1807"/>
              <a:gd name="T59" fmla="*/ 2147483647 h 1450"/>
              <a:gd name="T60" fmla="*/ 2147483647 w 1807"/>
              <a:gd name="T61" fmla="*/ 2147483647 h 1450"/>
              <a:gd name="T62" fmla="*/ 2147483647 w 1807"/>
              <a:gd name="T63" fmla="*/ 2147483647 h 1450"/>
              <a:gd name="T64" fmla="*/ 2147483647 w 1807"/>
              <a:gd name="T65" fmla="*/ 2147483647 h 1450"/>
              <a:gd name="T66" fmla="*/ 2147483647 w 1807"/>
              <a:gd name="T67" fmla="*/ 2147483647 h 1450"/>
              <a:gd name="T68" fmla="*/ 2147483647 w 1807"/>
              <a:gd name="T69" fmla="*/ 2147483647 h 1450"/>
              <a:gd name="T70" fmla="*/ 2147483647 w 1807"/>
              <a:gd name="T71" fmla="*/ 2147483647 h 1450"/>
              <a:gd name="T72" fmla="*/ 2147483647 w 1807"/>
              <a:gd name="T73" fmla="*/ 2147483647 h 1450"/>
              <a:gd name="T74" fmla="*/ 2147483647 w 1807"/>
              <a:gd name="T75" fmla="*/ 2147483647 h 1450"/>
              <a:gd name="T76" fmla="*/ 2147483647 w 1807"/>
              <a:gd name="T77" fmla="*/ 2147483647 h 1450"/>
              <a:gd name="T78" fmla="*/ 2147483647 w 1807"/>
              <a:gd name="T79" fmla="*/ 2147483647 h 1450"/>
              <a:gd name="T80" fmla="*/ 2147483647 w 1807"/>
              <a:gd name="T81" fmla="*/ 2147483647 h 1450"/>
              <a:gd name="T82" fmla="*/ 2147483647 w 1807"/>
              <a:gd name="T83" fmla="*/ 2147483647 h 1450"/>
              <a:gd name="T84" fmla="*/ 2147483647 w 1807"/>
              <a:gd name="T85" fmla="*/ 2147483647 h 1450"/>
              <a:gd name="T86" fmla="*/ 2147483647 w 1807"/>
              <a:gd name="T87" fmla="*/ 2147483647 h 1450"/>
              <a:gd name="T88" fmla="*/ 2147483647 w 1807"/>
              <a:gd name="T89" fmla="*/ 2147483647 h 1450"/>
              <a:gd name="T90" fmla="*/ 2147483647 w 1807"/>
              <a:gd name="T91" fmla="*/ 2147483647 h 1450"/>
              <a:gd name="T92" fmla="*/ 2147483647 w 1807"/>
              <a:gd name="T93" fmla="*/ 2147483647 h 1450"/>
              <a:gd name="T94" fmla="*/ 2147483647 w 1807"/>
              <a:gd name="T95" fmla="*/ 2147483647 h 1450"/>
              <a:gd name="T96" fmla="*/ 2147483647 w 1807"/>
              <a:gd name="T97" fmla="*/ 2147483647 h 1450"/>
              <a:gd name="T98" fmla="*/ 2147483647 w 1807"/>
              <a:gd name="T99" fmla="*/ 2147483647 h 1450"/>
              <a:gd name="T100" fmla="*/ 2147483647 w 1807"/>
              <a:gd name="T101" fmla="*/ 2147483647 h 1450"/>
              <a:gd name="T102" fmla="*/ 2147483647 w 1807"/>
              <a:gd name="T103" fmla="*/ 2147483647 h 1450"/>
              <a:gd name="T104" fmla="*/ 2147483647 w 1807"/>
              <a:gd name="T105" fmla="*/ 2147483647 h 1450"/>
              <a:gd name="T106" fmla="*/ 2147483647 w 1807"/>
              <a:gd name="T107" fmla="*/ 2147483647 h 1450"/>
              <a:gd name="T108" fmla="*/ 2147483647 w 1807"/>
              <a:gd name="T109" fmla="*/ 2147483647 h 1450"/>
              <a:gd name="T110" fmla="*/ 2147483647 w 1807"/>
              <a:gd name="T111" fmla="*/ 2147483647 h 1450"/>
              <a:gd name="T112" fmla="*/ 2147483647 w 1807"/>
              <a:gd name="T113" fmla="*/ 2147483647 h 1450"/>
              <a:gd name="T114" fmla="*/ 2147483647 w 1807"/>
              <a:gd name="T115" fmla="*/ 2147483647 h 1450"/>
              <a:gd name="T116" fmla="*/ 2147483647 w 1807"/>
              <a:gd name="T117" fmla="*/ 0 h 14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807"/>
              <a:gd name="T178" fmla="*/ 0 h 1450"/>
              <a:gd name="T179" fmla="*/ 1807 w 1807"/>
              <a:gd name="T180" fmla="*/ 1450 h 14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807" h="1450">
                <a:moveTo>
                  <a:pt x="0" y="319"/>
                </a:moveTo>
                <a:lnTo>
                  <a:pt x="2" y="350"/>
                </a:lnTo>
                <a:lnTo>
                  <a:pt x="2" y="380"/>
                </a:lnTo>
                <a:lnTo>
                  <a:pt x="2" y="412"/>
                </a:lnTo>
                <a:lnTo>
                  <a:pt x="10" y="445"/>
                </a:lnTo>
                <a:lnTo>
                  <a:pt x="13" y="478"/>
                </a:lnTo>
                <a:lnTo>
                  <a:pt x="21" y="516"/>
                </a:lnTo>
                <a:lnTo>
                  <a:pt x="21" y="541"/>
                </a:lnTo>
                <a:lnTo>
                  <a:pt x="28" y="566"/>
                </a:lnTo>
                <a:lnTo>
                  <a:pt x="31" y="595"/>
                </a:lnTo>
                <a:lnTo>
                  <a:pt x="35" y="634"/>
                </a:lnTo>
                <a:lnTo>
                  <a:pt x="48" y="671"/>
                </a:lnTo>
                <a:lnTo>
                  <a:pt x="54" y="698"/>
                </a:lnTo>
                <a:lnTo>
                  <a:pt x="54" y="729"/>
                </a:lnTo>
                <a:lnTo>
                  <a:pt x="64" y="760"/>
                </a:lnTo>
                <a:lnTo>
                  <a:pt x="70" y="794"/>
                </a:lnTo>
                <a:lnTo>
                  <a:pt x="81" y="827"/>
                </a:lnTo>
                <a:lnTo>
                  <a:pt x="91" y="853"/>
                </a:lnTo>
                <a:lnTo>
                  <a:pt x="105" y="883"/>
                </a:lnTo>
                <a:lnTo>
                  <a:pt x="116" y="914"/>
                </a:lnTo>
                <a:lnTo>
                  <a:pt x="125" y="945"/>
                </a:lnTo>
                <a:lnTo>
                  <a:pt x="134" y="976"/>
                </a:lnTo>
                <a:lnTo>
                  <a:pt x="151" y="1007"/>
                </a:lnTo>
                <a:lnTo>
                  <a:pt x="160" y="1037"/>
                </a:lnTo>
                <a:lnTo>
                  <a:pt x="180" y="1075"/>
                </a:lnTo>
                <a:lnTo>
                  <a:pt x="196" y="1102"/>
                </a:lnTo>
                <a:lnTo>
                  <a:pt x="212" y="1133"/>
                </a:lnTo>
                <a:lnTo>
                  <a:pt x="227" y="1155"/>
                </a:lnTo>
                <a:lnTo>
                  <a:pt x="251" y="1188"/>
                </a:lnTo>
                <a:lnTo>
                  <a:pt x="271" y="1218"/>
                </a:lnTo>
                <a:lnTo>
                  <a:pt x="291" y="1242"/>
                </a:lnTo>
                <a:lnTo>
                  <a:pt x="318" y="1265"/>
                </a:lnTo>
                <a:lnTo>
                  <a:pt x="347" y="1288"/>
                </a:lnTo>
                <a:lnTo>
                  <a:pt x="372" y="1315"/>
                </a:lnTo>
                <a:lnTo>
                  <a:pt x="397" y="1336"/>
                </a:lnTo>
                <a:lnTo>
                  <a:pt x="433" y="1356"/>
                </a:lnTo>
                <a:lnTo>
                  <a:pt x="460" y="1377"/>
                </a:lnTo>
                <a:lnTo>
                  <a:pt x="478" y="1390"/>
                </a:lnTo>
                <a:lnTo>
                  <a:pt x="503" y="1408"/>
                </a:lnTo>
                <a:lnTo>
                  <a:pt x="528" y="1424"/>
                </a:lnTo>
                <a:lnTo>
                  <a:pt x="558" y="1434"/>
                </a:lnTo>
                <a:lnTo>
                  <a:pt x="596" y="1442"/>
                </a:lnTo>
                <a:lnTo>
                  <a:pt x="624" y="1445"/>
                </a:lnTo>
                <a:lnTo>
                  <a:pt x="653" y="1445"/>
                </a:lnTo>
                <a:lnTo>
                  <a:pt x="679" y="1447"/>
                </a:lnTo>
                <a:lnTo>
                  <a:pt x="705" y="1447"/>
                </a:lnTo>
                <a:lnTo>
                  <a:pt x="736" y="1447"/>
                </a:lnTo>
                <a:lnTo>
                  <a:pt x="759" y="1447"/>
                </a:lnTo>
                <a:lnTo>
                  <a:pt x="785" y="1449"/>
                </a:lnTo>
                <a:lnTo>
                  <a:pt x="811" y="1449"/>
                </a:lnTo>
                <a:lnTo>
                  <a:pt x="838" y="1449"/>
                </a:lnTo>
                <a:lnTo>
                  <a:pt x="865" y="1449"/>
                </a:lnTo>
                <a:lnTo>
                  <a:pt x="909" y="1449"/>
                </a:lnTo>
                <a:lnTo>
                  <a:pt x="935" y="1449"/>
                </a:lnTo>
                <a:lnTo>
                  <a:pt x="962" y="1449"/>
                </a:lnTo>
                <a:lnTo>
                  <a:pt x="987" y="1449"/>
                </a:lnTo>
                <a:lnTo>
                  <a:pt x="1022" y="1449"/>
                </a:lnTo>
                <a:lnTo>
                  <a:pt x="1049" y="1449"/>
                </a:lnTo>
                <a:lnTo>
                  <a:pt x="1075" y="1449"/>
                </a:lnTo>
                <a:lnTo>
                  <a:pt x="1102" y="1449"/>
                </a:lnTo>
                <a:lnTo>
                  <a:pt x="1128" y="1449"/>
                </a:lnTo>
                <a:lnTo>
                  <a:pt x="1154" y="1449"/>
                </a:lnTo>
                <a:lnTo>
                  <a:pt x="1181" y="1449"/>
                </a:lnTo>
                <a:lnTo>
                  <a:pt x="1216" y="1449"/>
                </a:lnTo>
                <a:lnTo>
                  <a:pt x="1252" y="1449"/>
                </a:lnTo>
                <a:lnTo>
                  <a:pt x="1279" y="1449"/>
                </a:lnTo>
                <a:lnTo>
                  <a:pt x="1304" y="1449"/>
                </a:lnTo>
                <a:lnTo>
                  <a:pt x="1331" y="1449"/>
                </a:lnTo>
                <a:lnTo>
                  <a:pt x="1363" y="1445"/>
                </a:lnTo>
                <a:lnTo>
                  <a:pt x="1384" y="1439"/>
                </a:lnTo>
                <a:lnTo>
                  <a:pt x="1410" y="1428"/>
                </a:lnTo>
                <a:lnTo>
                  <a:pt x="1436" y="1418"/>
                </a:lnTo>
                <a:lnTo>
                  <a:pt x="1456" y="1397"/>
                </a:lnTo>
                <a:lnTo>
                  <a:pt x="1481" y="1367"/>
                </a:lnTo>
                <a:lnTo>
                  <a:pt x="1498" y="1336"/>
                </a:lnTo>
                <a:lnTo>
                  <a:pt x="1516" y="1305"/>
                </a:lnTo>
                <a:lnTo>
                  <a:pt x="1533" y="1274"/>
                </a:lnTo>
                <a:lnTo>
                  <a:pt x="1551" y="1250"/>
                </a:lnTo>
                <a:lnTo>
                  <a:pt x="1569" y="1215"/>
                </a:lnTo>
                <a:lnTo>
                  <a:pt x="1580" y="1181"/>
                </a:lnTo>
                <a:lnTo>
                  <a:pt x="1591" y="1148"/>
                </a:lnTo>
                <a:lnTo>
                  <a:pt x="1595" y="1120"/>
                </a:lnTo>
                <a:lnTo>
                  <a:pt x="1603" y="1089"/>
                </a:lnTo>
                <a:lnTo>
                  <a:pt x="1612" y="1058"/>
                </a:lnTo>
                <a:lnTo>
                  <a:pt x="1622" y="1028"/>
                </a:lnTo>
                <a:lnTo>
                  <a:pt x="1630" y="996"/>
                </a:lnTo>
                <a:lnTo>
                  <a:pt x="1639" y="966"/>
                </a:lnTo>
                <a:lnTo>
                  <a:pt x="1649" y="932"/>
                </a:lnTo>
                <a:lnTo>
                  <a:pt x="1659" y="897"/>
                </a:lnTo>
                <a:lnTo>
                  <a:pt x="1669" y="863"/>
                </a:lnTo>
                <a:lnTo>
                  <a:pt x="1672" y="838"/>
                </a:lnTo>
                <a:lnTo>
                  <a:pt x="1683" y="801"/>
                </a:lnTo>
                <a:lnTo>
                  <a:pt x="1683" y="770"/>
                </a:lnTo>
                <a:lnTo>
                  <a:pt x="1683" y="739"/>
                </a:lnTo>
                <a:lnTo>
                  <a:pt x="1683" y="709"/>
                </a:lnTo>
                <a:lnTo>
                  <a:pt x="1683" y="678"/>
                </a:lnTo>
                <a:lnTo>
                  <a:pt x="1683" y="648"/>
                </a:lnTo>
                <a:lnTo>
                  <a:pt x="1683" y="617"/>
                </a:lnTo>
                <a:lnTo>
                  <a:pt x="1688" y="586"/>
                </a:lnTo>
                <a:lnTo>
                  <a:pt x="1692" y="555"/>
                </a:lnTo>
                <a:lnTo>
                  <a:pt x="1701" y="524"/>
                </a:lnTo>
                <a:lnTo>
                  <a:pt x="1709" y="494"/>
                </a:lnTo>
                <a:lnTo>
                  <a:pt x="1718" y="462"/>
                </a:lnTo>
                <a:lnTo>
                  <a:pt x="1727" y="432"/>
                </a:lnTo>
                <a:lnTo>
                  <a:pt x="1736" y="401"/>
                </a:lnTo>
                <a:lnTo>
                  <a:pt x="1744" y="370"/>
                </a:lnTo>
                <a:lnTo>
                  <a:pt x="1760" y="339"/>
                </a:lnTo>
                <a:lnTo>
                  <a:pt x="1778" y="311"/>
                </a:lnTo>
                <a:lnTo>
                  <a:pt x="1792" y="284"/>
                </a:lnTo>
                <a:lnTo>
                  <a:pt x="1797" y="247"/>
                </a:lnTo>
                <a:lnTo>
                  <a:pt x="1803" y="216"/>
                </a:lnTo>
                <a:lnTo>
                  <a:pt x="1806" y="185"/>
                </a:lnTo>
                <a:lnTo>
                  <a:pt x="1806" y="154"/>
                </a:lnTo>
                <a:lnTo>
                  <a:pt x="1806" y="123"/>
                </a:lnTo>
                <a:lnTo>
                  <a:pt x="1806" y="93"/>
                </a:lnTo>
                <a:lnTo>
                  <a:pt x="1806" y="62"/>
                </a:lnTo>
                <a:lnTo>
                  <a:pt x="1806" y="31"/>
                </a:lnTo>
                <a:lnTo>
                  <a:pt x="1806" y="0"/>
                </a:lnTo>
              </a:path>
            </a:pathLst>
          </a:custGeom>
          <a:noFill/>
          <a:ln w="76200" cap="rnd" cmpd="sng">
            <a:solidFill>
              <a:srgbClr val="00DFCA"/>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1" name="Freeform 119"/>
          <p:cNvSpPr>
            <a:spLocks/>
          </p:cNvSpPr>
          <p:nvPr/>
        </p:nvSpPr>
        <p:spPr bwMode="auto">
          <a:xfrm>
            <a:off x="1281113" y="3028950"/>
            <a:ext cx="3111500" cy="946150"/>
          </a:xfrm>
          <a:custGeom>
            <a:avLst/>
            <a:gdLst>
              <a:gd name="T0" fmla="*/ 0 w 1960"/>
              <a:gd name="T1" fmla="*/ 2147483647 h 596"/>
              <a:gd name="T2" fmla="*/ 2147483647 w 1960"/>
              <a:gd name="T3" fmla="*/ 2147483647 h 596"/>
              <a:gd name="T4" fmla="*/ 2147483647 w 1960"/>
              <a:gd name="T5" fmla="*/ 2147483647 h 596"/>
              <a:gd name="T6" fmla="*/ 2147483647 w 1960"/>
              <a:gd name="T7" fmla="*/ 2147483647 h 596"/>
              <a:gd name="T8" fmla="*/ 2147483647 w 1960"/>
              <a:gd name="T9" fmla="*/ 2147483647 h 596"/>
              <a:gd name="T10" fmla="*/ 2147483647 w 1960"/>
              <a:gd name="T11" fmla="*/ 2147483647 h 596"/>
              <a:gd name="T12" fmla="*/ 2147483647 w 1960"/>
              <a:gd name="T13" fmla="*/ 2147483647 h 596"/>
              <a:gd name="T14" fmla="*/ 2147483647 w 1960"/>
              <a:gd name="T15" fmla="*/ 2147483647 h 596"/>
              <a:gd name="T16" fmla="*/ 2147483647 w 1960"/>
              <a:gd name="T17" fmla="*/ 2147483647 h 596"/>
              <a:gd name="T18" fmla="*/ 2147483647 w 1960"/>
              <a:gd name="T19" fmla="*/ 2147483647 h 596"/>
              <a:gd name="T20" fmla="*/ 2147483647 w 1960"/>
              <a:gd name="T21" fmla="*/ 2147483647 h 596"/>
              <a:gd name="T22" fmla="*/ 2147483647 w 1960"/>
              <a:gd name="T23" fmla="*/ 2147483647 h 596"/>
              <a:gd name="T24" fmla="*/ 2147483647 w 1960"/>
              <a:gd name="T25" fmla="*/ 2147483647 h 596"/>
              <a:gd name="T26" fmla="*/ 2147483647 w 1960"/>
              <a:gd name="T27" fmla="*/ 2147483647 h 596"/>
              <a:gd name="T28" fmla="*/ 2147483647 w 1960"/>
              <a:gd name="T29" fmla="*/ 2147483647 h 596"/>
              <a:gd name="T30" fmla="*/ 2147483647 w 1960"/>
              <a:gd name="T31" fmla="*/ 2147483647 h 596"/>
              <a:gd name="T32" fmla="*/ 2147483647 w 1960"/>
              <a:gd name="T33" fmla="*/ 2147483647 h 596"/>
              <a:gd name="T34" fmla="*/ 2147483647 w 1960"/>
              <a:gd name="T35" fmla="*/ 2147483647 h 596"/>
              <a:gd name="T36" fmla="*/ 2147483647 w 1960"/>
              <a:gd name="T37" fmla="*/ 2147483647 h 596"/>
              <a:gd name="T38" fmla="*/ 2147483647 w 1960"/>
              <a:gd name="T39" fmla="*/ 2147483647 h 596"/>
              <a:gd name="T40" fmla="*/ 2147483647 w 1960"/>
              <a:gd name="T41" fmla="*/ 2147483647 h 596"/>
              <a:gd name="T42" fmla="*/ 2147483647 w 1960"/>
              <a:gd name="T43" fmla="*/ 2147483647 h 596"/>
              <a:gd name="T44" fmla="*/ 2147483647 w 1960"/>
              <a:gd name="T45" fmla="*/ 2147483647 h 596"/>
              <a:gd name="T46" fmla="*/ 2147483647 w 1960"/>
              <a:gd name="T47" fmla="*/ 2147483647 h 596"/>
              <a:gd name="T48" fmla="*/ 2147483647 w 1960"/>
              <a:gd name="T49" fmla="*/ 2147483647 h 596"/>
              <a:gd name="T50" fmla="*/ 2147483647 w 1960"/>
              <a:gd name="T51" fmla="*/ 2147483647 h 596"/>
              <a:gd name="T52" fmla="*/ 2147483647 w 1960"/>
              <a:gd name="T53" fmla="*/ 2147483647 h 596"/>
              <a:gd name="T54" fmla="*/ 2147483647 w 1960"/>
              <a:gd name="T55" fmla="*/ 2147483647 h 596"/>
              <a:gd name="T56" fmla="*/ 2147483647 w 1960"/>
              <a:gd name="T57" fmla="*/ 2147483647 h 596"/>
              <a:gd name="T58" fmla="*/ 2147483647 w 1960"/>
              <a:gd name="T59" fmla="*/ 2147483647 h 596"/>
              <a:gd name="T60" fmla="*/ 2147483647 w 1960"/>
              <a:gd name="T61" fmla="*/ 2147483647 h 596"/>
              <a:gd name="T62" fmla="*/ 2147483647 w 1960"/>
              <a:gd name="T63" fmla="*/ 2147483647 h 596"/>
              <a:gd name="T64" fmla="*/ 2147483647 w 1960"/>
              <a:gd name="T65" fmla="*/ 2147483647 h 596"/>
              <a:gd name="T66" fmla="*/ 2147483647 w 1960"/>
              <a:gd name="T67" fmla="*/ 2147483647 h 596"/>
              <a:gd name="T68" fmla="*/ 2147483647 w 1960"/>
              <a:gd name="T69" fmla="*/ 2147483647 h 596"/>
              <a:gd name="T70" fmla="*/ 2147483647 w 1960"/>
              <a:gd name="T71" fmla="*/ 2147483647 h 596"/>
              <a:gd name="T72" fmla="*/ 2147483647 w 1960"/>
              <a:gd name="T73" fmla="*/ 2147483647 h 596"/>
              <a:gd name="T74" fmla="*/ 2147483647 w 1960"/>
              <a:gd name="T75" fmla="*/ 2147483647 h 596"/>
              <a:gd name="T76" fmla="*/ 2147483647 w 1960"/>
              <a:gd name="T77" fmla="*/ 2147483647 h 596"/>
              <a:gd name="T78" fmla="*/ 2147483647 w 1960"/>
              <a:gd name="T79" fmla="*/ 2147483647 h 596"/>
              <a:gd name="T80" fmla="*/ 2147483647 w 1960"/>
              <a:gd name="T81" fmla="*/ 2147483647 h 596"/>
              <a:gd name="T82" fmla="*/ 2147483647 w 1960"/>
              <a:gd name="T83" fmla="*/ 2147483647 h 596"/>
              <a:gd name="T84" fmla="*/ 2147483647 w 1960"/>
              <a:gd name="T85" fmla="*/ 2147483647 h 596"/>
              <a:gd name="T86" fmla="*/ 2147483647 w 1960"/>
              <a:gd name="T87" fmla="*/ 2147483647 h 596"/>
              <a:gd name="T88" fmla="*/ 2147483647 w 1960"/>
              <a:gd name="T89" fmla="*/ 2147483647 h 596"/>
              <a:gd name="T90" fmla="*/ 2147483647 w 1960"/>
              <a:gd name="T91" fmla="*/ 2147483647 h 596"/>
              <a:gd name="T92" fmla="*/ 2147483647 w 1960"/>
              <a:gd name="T93" fmla="*/ 2147483647 h 596"/>
              <a:gd name="T94" fmla="*/ 2147483647 w 1960"/>
              <a:gd name="T95" fmla="*/ 2147483647 h 596"/>
              <a:gd name="T96" fmla="*/ 2147483647 w 1960"/>
              <a:gd name="T97" fmla="*/ 2147483647 h 596"/>
              <a:gd name="T98" fmla="*/ 2147483647 w 1960"/>
              <a:gd name="T99" fmla="*/ 2147483647 h 596"/>
              <a:gd name="T100" fmla="*/ 2147483647 w 1960"/>
              <a:gd name="T101" fmla="*/ 2147483647 h 596"/>
              <a:gd name="T102" fmla="*/ 2147483647 w 1960"/>
              <a:gd name="T103" fmla="*/ 2147483647 h 596"/>
              <a:gd name="T104" fmla="*/ 2147483647 w 1960"/>
              <a:gd name="T105" fmla="*/ 2147483647 h 596"/>
              <a:gd name="T106" fmla="*/ 2147483647 w 1960"/>
              <a:gd name="T107" fmla="*/ 2147483647 h 596"/>
              <a:gd name="T108" fmla="*/ 2147483647 w 1960"/>
              <a:gd name="T109" fmla="*/ 0 h 5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60"/>
              <a:gd name="T166" fmla="*/ 0 h 596"/>
              <a:gd name="T167" fmla="*/ 1960 w 1960"/>
              <a:gd name="T168" fmla="*/ 596 h 59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60" h="596">
                <a:moveTo>
                  <a:pt x="0" y="29"/>
                </a:moveTo>
                <a:lnTo>
                  <a:pt x="10" y="84"/>
                </a:lnTo>
                <a:lnTo>
                  <a:pt x="40" y="138"/>
                </a:lnTo>
                <a:lnTo>
                  <a:pt x="59" y="180"/>
                </a:lnTo>
                <a:lnTo>
                  <a:pt x="78" y="222"/>
                </a:lnTo>
                <a:lnTo>
                  <a:pt x="108" y="249"/>
                </a:lnTo>
                <a:lnTo>
                  <a:pt x="137" y="277"/>
                </a:lnTo>
                <a:lnTo>
                  <a:pt x="156" y="318"/>
                </a:lnTo>
                <a:lnTo>
                  <a:pt x="195" y="360"/>
                </a:lnTo>
                <a:lnTo>
                  <a:pt x="224" y="388"/>
                </a:lnTo>
                <a:lnTo>
                  <a:pt x="263" y="429"/>
                </a:lnTo>
                <a:lnTo>
                  <a:pt x="292" y="444"/>
                </a:lnTo>
                <a:lnTo>
                  <a:pt x="322" y="457"/>
                </a:lnTo>
                <a:lnTo>
                  <a:pt x="351" y="471"/>
                </a:lnTo>
                <a:lnTo>
                  <a:pt x="381" y="484"/>
                </a:lnTo>
                <a:lnTo>
                  <a:pt x="419" y="498"/>
                </a:lnTo>
                <a:lnTo>
                  <a:pt x="449" y="513"/>
                </a:lnTo>
                <a:lnTo>
                  <a:pt x="478" y="526"/>
                </a:lnTo>
                <a:lnTo>
                  <a:pt x="517" y="540"/>
                </a:lnTo>
                <a:lnTo>
                  <a:pt x="546" y="540"/>
                </a:lnTo>
                <a:lnTo>
                  <a:pt x="585" y="553"/>
                </a:lnTo>
                <a:lnTo>
                  <a:pt x="624" y="553"/>
                </a:lnTo>
                <a:lnTo>
                  <a:pt x="663" y="553"/>
                </a:lnTo>
                <a:lnTo>
                  <a:pt x="701" y="568"/>
                </a:lnTo>
                <a:lnTo>
                  <a:pt x="780" y="568"/>
                </a:lnTo>
                <a:lnTo>
                  <a:pt x="838" y="582"/>
                </a:lnTo>
                <a:lnTo>
                  <a:pt x="917" y="582"/>
                </a:lnTo>
                <a:lnTo>
                  <a:pt x="955" y="595"/>
                </a:lnTo>
                <a:lnTo>
                  <a:pt x="1033" y="595"/>
                </a:lnTo>
                <a:lnTo>
                  <a:pt x="1091" y="595"/>
                </a:lnTo>
                <a:lnTo>
                  <a:pt x="1131" y="595"/>
                </a:lnTo>
                <a:lnTo>
                  <a:pt x="1169" y="595"/>
                </a:lnTo>
                <a:lnTo>
                  <a:pt x="1267" y="595"/>
                </a:lnTo>
                <a:lnTo>
                  <a:pt x="1296" y="595"/>
                </a:lnTo>
                <a:lnTo>
                  <a:pt x="1326" y="595"/>
                </a:lnTo>
                <a:lnTo>
                  <a:pt x="1355" y="582"/>
                </a:lnTo>
                <a:lnTo>
                  <a:pt x="1413" y="582"/>
                </a:lnTo>
                <a:lnTo>
                  <a:pt x="1442" y="568"/>
                </a:lnTo>
                <a:lnTo>
                  <a:pt x="1472" y="568"/>
                </a:lnTo>
                <a:lnTo>
                  <a:pt x="1501" y="540"/>
                </a:lnTo>
                <a:lnTo>
                  <a:pt x="1540" y="526"/>
                </a:lnTo>
                <a:lnTo>
                  <a:pt x="1569" y="498"/>
                </a:lnTo>
                <a:lnTo>
                  <a:pt x="1599" y="484"/>
                </a:lnTo>
                <a:lnTo>
                  <a:pt x="1686" y="457"/>
                </a:lnTo>
                <a:lnTo>
                  <a:pt x="1715" y="444"/>
                </a:lnTo>
                <a:lnTo>
                  <a:pt x="1745" y="415"/>
                </a:lnTo>
                <a:lnTo>
                  <a:pt x="1794" y="360"/>
                </a:lnTo>
                <a:lnTo>
                  <a:pt x="1813" y="318"/>
                </a:lnTo>
                <a:lnTo>
                  <a:pt x="1832" y="277"/>
                </a:lnTo>
                <a:lnTo>
                  <a:pt x="1862" y="222"/>
                </a:lnTo>
                <a:lnTo>
                  <a:pt x="1881" y="180"/>
                </a:lnTo>
                <a:lnTo>
                  <a:pt x="1910" y="138"/>
                </a:lnTo>
                <a:lnTo>
                  <a:pt x="1930" y="84"/>
                </a:lnTo>
                <a:lnTo>
                  <a:pt x="1940" y="42"/>
                </a:lnTo>
                <a:lnTo>
                  <a:pt x="1959" y="0"/>
                </a:lnTo>
              </a:path>
            </a:pathLst>
          </a:custGeom>
          <a:noFill/>
          <a:ln w="76200" cap="rnd" cmpd="sng">
            <a:solidFill>
              <a:srgbClr val="00DFCA"/>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2" name="Rectangle 120"/>
          <p:cNvSpPr>
            <a:spLocks noChangeArrowheads="1"/>
          </p:cNvSpPr>
          <p:nvPr/>
        </p:nvSpPr>
        <p:spPr bwMode="auto">
          <a:xfrm>
            <a:off x="4905375" y="2813050"/>
            <a:ext cx="931863"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553" name="Line 121"/>
          <p:cNvSpPr>
            <a:spLocks noChangeShapeType="1"/>
          </p:cNvSpPr>
          <p:nvPr/>
        </p:nvSpPr>
        <p:spPr bwMode="auto">
          <a:xfrm>
            <a:off x="5281613" y="2709863"/>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54" name="Rectangle 122"/>
          <p:cNvSpPr>
            <a:spLocks noChangeArrowheads="1"/>
          </p:cNvSpPr>
          <p:nvPr/>
        </p:nvSpPr>
        <p:spPr bwMode="auto">
          <a:xfrm>
            <a:off x="4852988" y="2846388"/>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4555" name="Line 123"/>
          <p:cNvSpPr>
            <a:spLocks noChangeShapeType="1"/>
          </p:cNvSpPr>
          <p:nvPr/>
        </p:nvSpPr>
        <p:spPr bwMode="auto">
          <a:xfrm>
            <a:off x="4762500" y="2714625"/>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56" name="Line 124"/>
          <p:cNvSpPr>
            <a:spLocks noChangeShapeType="1"/>
          </p:cNvSpPr>
          <p:nvPr/>
        </p:nvSpPr>
        <p:spPr bwMode="auto">
          <a:xfrm>
            <a:off x="5884863" y="2444750"/>
            <a:ext cx="0" cy="255588"/>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557" name="Group 125"/>
          <p:cNvGrpSpPr>
            <a:grpSpLocks/>
          </p:cNvGrpSpPr>
          <p:nvPr/>
        </p:nvGrpSpPr>
        <p:grpSpPr bwMode="auto">
          <a:xfrm>
            <a:off x="5595938" y="2117725"/>
            <a:ext cx="538162" cy="339725"/>
            <a:chOff x="3525" y="1181"/>
            <a:chExt cx="339" cy="214"/>
          </a:xfrm>
        </p:grpSpPr>
        <p:sp>
          <p:nvSpPr>
            <p:cNvPr id="64560" name="Freeform 126"/>
            <p:cNvSpPr>
              <a:spLocks/>
            </p:cNvSpPr>
            <p:nvPr/>
          </p:nvSpPr>
          <p:spPr bwMode="auto">
            <a:xfrm>
              <a:off x="3655"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1" name="Freeform 127"/>
            <p:cNvSpPr>
              <a:spLocks/>
            </p:cNvSpPr>
            <p:nvPr/>
          </p:nvSpPr>
          <p:spPr bwMode="auto">
            <a:xfrm>
              <a:off x="3666"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2" name="Freeform 128"/>
            <p:cNvSpPr>
              <a:spLocks/>
            </p:cNvSpPr>
            <p:nvPr/>
          </p:nvSpPr>
          <p:spPr bwMode="auto">
            <a:xfrm>
              <a:off x="3676"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3" name="Freeform 129"/>
            <p:cNvSpPr>
              <a:spLocks/>
            </p:cNvSpPr>
            <p:nvPr/>
          </p:nvSpPr>
          <p:spPr bwMode="auto">
            <a:xfrm>
              <a:off x="3687"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4" name="Freeform 130"/>
            <p:cNvSpPr>
              <a:spLocks/>
            </p:cNvSpPr>
            <p:nvPr/>
          </p:nvSpPr>
          <p:spPr bwMode="auto">
            <a:xfrm>
              <a:off x="3698"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5" name="Freeform 131"/>
            <p:cNvSpPr>
              <a:spLocks/>
            </p:cNvSpPr>
            <p:nvPr/>
          </p:nvSpPr>
          <p:spPr bwMode="auto">
            <a:xfrm>
              <a:off x="3708"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6" name="Freeform 132"/>
            <p:cNvSpPr>
              <a:spLocks/>
            </p:cNvSpPr>
            <p:nvPr/>
          </p:nvSpPr>
          <p:spPr bwMode="auto">
            <a:xfrm>
              <a:off x="3719"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7" name="Freeform 133"/>
            <p:cNvSpPr>
              <a:spLocks/>
            </p:cNvSpPr>
            <p:nvPr/>
          </p:nvSpPr>
          <p:spPr bwMode="auto">
            <a:xfrm>
              <a:off x="3729"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8" name="Freeform 134"/>
            <p:cNvSpPr>
              <a:spLocks/>
            </p:cNvSpPr>
            <p:nvPr/>
          </p:nvSpPr>
          <p:spPr bwMode="auto">
            <a:xfrm>
              <a:off x="3574" y="1181"/>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9" name="Freeform 135"/>
            <p:cNvSpPr>
              <a:spLocks/>
            </p:cNvSpPr>
            <p:nvPr/>
          </p:nvSpPr>
          <p:spPr bwMode="auto">
            <a:xfrm>
              <a:off x="3591" y="1199"/>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0" name="Freeform 136"/>
            <p:cNvSpPr>
              <a:spLocks/>
            </p:cNvSpPr>
            <p:nvPr/>
          </p:nvSpPr>
          <p:spPr bwMode="auto">
            <a:xfrm>
              <a:off x="3580" y="1329"/>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1" name="Freeform 137"/>
            <p:cNvSpPr>
              <a:spLocks/>
            </p:cNvSpPr>
            <p:nvPr/>
          </p:nvSpPr>
          <p:spPr bwMode="auto">
            <a:xfrm>
              <a:off x="3589" y="1196"/>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2" name="Freeform 138"/>
            <p:cNvSpPr>
              <a:spLocks/>
            </p:cNvSpPr>
            <p:nvPr/>
          </p:nvSpPr>
          <p:spPr bwMode="auto">
            <a:xfrm>
              <a:off x="3783" y="1196"/>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3" name="Freeform 139"/>
            <p:cNvSpPr>
              <a:spLocks/>
            </p:cNvSpPr>
            <p:nvPr/>
          </p:nvSpPr>
          <p:spPr bwMode="auto">
            <a:xfrm>
              <a:off x="3589" y="1306"/>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4" name="Freeform 140"/>
            <p:cNvSpPr>
              <a:spLocks/>
            </p:cNvSpPr>
            <p:nvPr/>
          </p:nvSpPr>
          <p:spPr bwMode="auto">
            <a:xfrm>
              <a:off x="3589" y="1196"/>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5" name="Freeform 141"/>
            <p:cNvSpPr>
              <a:spLocks/>
            </p:cNvSpPr>
            <p:nvPr/>
          </p:nvSpPr>
          <p:spPr bwMode="auto">
            <a:xfrm>
              <a:off x="3589" y="1196"/>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6" name="Freeform 142"/>
            <p:cNvSpPr>
              <a:spLocks/>
            </p:cNvSpPr>
            <p:nvPr/>
          </p:nvSpPr>
          <p:spPr bwMode="auto">
            <a:xfrm>
              <a:off x="3525" y="1345"/>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7" name="Freeform 143"/>
            <p:cNvSpPr>
              <a:spLocks/>
            </p:cNvSpPr>
            <p:nvPr/>
          </p:nvSpPr>
          <p:spPr bwMode="auto">
            <a:xfrm>
              <a:off x="3525" y="1378"/>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8" name="Freeform 144"/>
            <p:cNvSpPr>
              <a:spLocks/>
            </p:cNvSpPr>
            <p:nvPr/>
          </p:nvSpPr>
          <p:spPr bwMode="auto">
            <a:xfrm>
              <a:off x="3559" y="1340"/>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9" name="Freeform 145"/>
            <p:cNvSpPr>
              <a:spLocks/>
            </p:cNvSpPr>
            <p:nvPr/>
          </p:nvSpPr>
          <p:spPr bwMode="auto">
            <a:xfrm>
              <a:off x="3557" y="1345"/>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0" name="Freeform 146"/>
            <p:cNvSpPr>
              <a:spLocks/>
            </p:cNvSpPr>
            <p:nvPr/>
          </p:nvSpPr>
          <p:spPr bwMode="auto">
            <a:xfrm>
              <a:off x="3612" y="1345"/>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1" name="Freeform 147"/>
            <p:cNvSpPr>
              <a:spLocks/>
            </p:cNvSpPr>
            <p:nvPr/>
          </p:nvSpPr>
          <p:spPr bwMode="auto">
            <a:xfrm>
              <a:off x="3680" y="1345"/>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2" name="Freeform 148"/>
            <p:cNvSpPr>
              <a:spLocks/>
            </p:cNvSpPr>
            <p:nvPr/>
          </p:nvSpPr>
          <p:spPr bwMode="auto">
            <a:xfrm>
              <a:off x="3747" y="1345"/>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3" name="Freeform 149"/>
            <p:cNvSpPr>
              <a:spLocks/>
            </p:cNvSpPr>
            <p:nvPr/>
          </p:nvSpPr>
          <p:spPr bwMode="auto">
            <a:xfrm>
              <a:off x="3793" y="1345"/>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4" name="Freeform 150"/>
            <p:cNvSpPr>
              <a:spLocks/>
            </p:cNvSpPr>
            <p:nvPr/>
          </p:nvSpPr>
          <p:spPr bwMode="auto">
            <a:xfrm>
              <a:off x="3564" y="1350"/>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5" name="Freeform 151"/>
            <p:cNvSpPr>
              <a:spLocks/>
            </p:cNvSpPr>
            <p:nvPr/>
          </p:nvSpPr>
          <p:spPr bwMode="auto">
            <a:xfrm>
              <a:off x="3549" y="1357"/>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6" name="Freeform 152"/>
            <p:cNvSpPr>
              <a:spLocks/>
            </p:cNvSpPr>
            <p:nvPr/>
          </p:nvSpPr>
          <p:spPr bwMode="auto">
            <a:xfrm>
              <a:off x="3547" y="1367"/>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7" name="Freeform 153"/>
            <p:cNvSpPr>
              <a:spLocks/>
            </p:cNvSpPr>
            <p:nvPr/>
          </p:nvSpPr>
          <p:spPr bwMode="auto">
            <a:xfrm>
              <a:off x="3560" y="1356"/>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8" name="Freeform 154"/>
            <p:cNvSpPr>
              <a:spLocks/>
            </p:cNvSpPr>
            <p:nvPr/>
          </p:nvSpPr>
          <p:spPr bwMode="auto">
            <a:xfrm>
              <a:off x="3580" y="1363"/>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9" name="Freeform 155"/>
            <p:cNvSpPr>
              <a:spLocks/>
            </p:cNvSpPr>
            <p:nvPr/>
          </p:nvSpPr>
          <p:spPr bwMode="auto">
            <a:xfrm>
              <a:off x="3587" y="1356"/>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0" name="Freeform 156"/>
            <p:cNvSpPr>
              <a:spLocks/>
            </p:cNvSpPr>
            <p:nvPr/>
          </p:nvSpPr>
          <p:spPr bwMode="auto">
            <a:xfrm>
              <a:off x="3598" y="1356"/>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1" name="Freeform 157"/>
            <p:cNvSpPr>
              <a:spLocks/>
            </p:cNvSpPr>
            <p:nvPr/>
          </p:nvSpPr>
          <p:spPr bwMode="auto">
            <a:xfrm>
              <a:off x="3610" y="1351"/>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2" name="Freeform 158"/>
            <p:cNvSpPr>
              <a:spLocks/>
            </p:cNvSpPr>
            <p:nvPr/>
          </p:nvSpPr>
          <p:spPr bwMode="auto">
            <a:xfrm>
              <a:off x="3613" y="1359"/>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3" name="Freeform 159"/>
            <p:cNvSpPr>
              <a:spLocks/>
            </p:cNvSpPr>
            <p:nvPr/>
          </p:nvSpPr>
          <p:spPr bwMode="auto">
            <a:xfrm>
              <a:off x="3621" y="1356"/>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4" name="Freeform 160"/>
            <p:cNvSpPr>
              <a:spLocks/>
            </p:cNvSpPr>
            <p:nvPr/>
          </p:nvSpPr>
          <p:spPr bwMode="auto">
            <a:xfrm>
              <a:off x="3632" y="1356"/>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5" name="Freeform 161"/>
            <p:cNvSpPr>
              <a:spLocks/>
            </p:cNvSpPr>
            <p:nvPr/>
          </p:nvSpPr>
          <p:spPr bwMode="auto">
            <a:xfrm>
              <a:off x="3645" y="1356"/>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6" name="Freeform 162"/>
            <p:cNvSpPr>
              <a:spLocks/>
            </p:cNvSpPr>
            <p:nvPr/>
          </p:nvSpPr>
          <p:spPr bwMode="auto">
            <a:xfrm>
              <a:off x="3656" y="1356"/>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7" name="Freeform 163"/>
            <p:cNvSpPr>
              <a:spLocks/>
            </p:cNvSpPr>
            <p:nvPr/>
          </p:nvSpPr>
          <p:spPr bwMode="auto">
            <a:xfrm>
              <a:off x="3668" y="1356"/>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8" name="Freeform 164"/>
            <p:cNvSpPr>
              <a:spLocks/>
            </p:cNvSpPr>
            <p:nvPr/>
          </p:nvSpPr>
          <p:spPr bwMode="auto">
            <a:xfrm>
              <a:off x="3680" y="1356"/>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9" name="Freeform 165"/>
            <p:cNvSpPr>
              <a:spLocks/>
            </p:cNvSpPr>
            <p:nvPr/>
          </p:nvSpPr>
          <p:spPr bwMode="auto">
            <a:xfrm>
              <a:off x="3692" y="1356"/>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0" name="Freeform 166"/>
            <p:cNvSpPr>
              <a:spLocks/>
            </p:cNvSpPr>
            <p:nvPr/>
          </p:nvSpPr>
          <p:spPr bwMode="auto">
            <a:xfrm>
              <a:off x="3702" y="1356"/>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1" name="Freeform 167"/>
            <p:cNvSpPr>
              <a:spLocks/>
            </p:cNvSpPr>
            <p:nvPr/>
          </p:nvSpPr>
          <p:spPr bwMode="auto">
            <a:xfrm>
              <a:off x="3693" y="1356"/>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2" name="Freeform 168"/>
            <p:cNvSpPr>
              <a:spLocks/>
            </p:cNvSpPr>
            <p:nvPr/>
          </p:nvSpPr>
          <p:spPr bwMode="auto">
            <a:xfrm>
              <a:off x="3751" y="1350"/>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3" name="Freeform 169"/>
            <p:cNvSpPr>
              <a:spLocks/>
            </p:cNvSpPr>
            <p:nvPr/>
          </p:nvSpPr>
          <p:spPr bwMode="auto">
            <a:xfrm>
              <a:off x="3750" y="1354"/>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4" name="Freeform 170"/>
            <p:cNvSpPr>
              <a:spLocks/>
            </p:cNvSpPr>
            <p:nvPr/>
          </p:nvSpPr>
          <p:spPr bwMode="auto">
            <a:xfrm>
              <a:off x="3753" y="1363"/>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5" name="Freeform 171"/>
            <p:cNvSpPr>
              <a:spLocks/>
            </p:cNvSpPr>
            <p:nvPr/>
          </p:nvSpPr>
          <p:spPr bwMode="auto">
            <a:xfrm>
              <a:off x="3796" y="1351"/>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6" name="Freeform 172"/>
            <p:cNvSpPr>
              <a:spLocks/>
            </p:cNvSpPr>
            <p:nvPr/>
          </p:nvSpPr>
          <p:spPr bwMode="auto">
            <a:xfrm>
              <a:off x="3807" y="1351"/>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7" name="Freeform 173"/>
            <p:cNvSpPr>
              <a:spLocks/>
            </p:cNvSpPr>
            <p:nvPr/>
          </p:nvSpPr>
          <p:spPr bwMode="auto">
            <a:xfrm>
              <a:off x="3799" y="1354"/>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8" name="Freeform 174"/>
            <p:cNvSpPr>
              <a:spLocks/>
            </p:cNvSpPr>
            <p:nvPr/>
          </p:nvSpPr>
          <p:spPr bwMode="auto">
            <a:xfrm>
              <a:off x="3800" y="1363"/>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9" name="Freeform 175"/>
            <p:cNvSpPr>
              <a:spLocks/>
            </p:cNvSpPr>
            <p:nvPr/>
          </p:nvSpPr>
          <p:spPr bwMode="auto">
            <a:xfrm>
              <a:off x="3803" y="1368"/>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0" name="Freeform 176"/>
            <p:cNvSpPr>
              <a:spLocks/>
            </p:cNvSpPr>
            <p:nvPr/>
          </p:nvSpPr>
          <p:spPr bwMode="auto">
            <a:xfrm>
              <a:off x="3680" y="1340"/>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1" name="Freeform 177"/>
            <p:cNvSpPr>
              <a:spLocks/>
            </p:cNvSpPr>
            <p:nvPr/>
          </p:nvSpPr>
          <p:spPr bwMode="auto">
            <a:xfrm>
              <a:off x="3735" y="1340"/>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2" name="Freeform 178"/>
            <p:cNvSpPr>
              <a:spLocks/>
            </p:cNvSpPr>
            <p:nvPr/>
          </p:nvSpPr>
          <p:spPr bwMode="auto">
            <a:xfrm>
              <a:off x="3781" y="1340"/>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3" name="Freeform 179"/>
            <p:cNvSpPr>
              <a:spLocks/>
            </p:cNvSpPr>
            <p:nvPr/>
          </p:nvSpPr>
          <p:spPr bwMode="auto">
            <a:xfrm>
              <a:off x="3737" y="1316"/>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4" name="Freeform 180"/>
            <p:cNvSpPr>
              <a:spLocks/>
            </p:cNvSpPr>
            <p:nvPr/>
          </p:nvSpPr>
          <p:spPr bwMode="auto">
            <a:xfrm>
              <a:off x="3739" y="1317"/>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5" name="Freeform 181"/>
            <p:cNvSpPr>
              <a:spLocks/>
            </p:cNvSpPr>
            <p:nvPr/>
          </p:nvSpPr>
          <p:spPr bwMode="auto">
            <a:xfrm>
              <a:off x="3738" y="1317"/>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6" name="Freeform 182"/>
            <p:cNvSpPr>
              <a:spLocks/>
            </p:cNvSpPr>
            <p:nvPr/>
          </p:nvSpPr>
          <p:spPr bwMode="auto">
            <a:xfrm>
              <a:off x="3574" y="1327"/>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7" name="Freeform 183"/>
            <p:cNvSpPr>
              <a:spLocks/>
            </p:cNvSpPr>
            <p:nvPr/>
          </p:nvSpPr>
          <p:spPr bwMode="auto">
            <a:xfrm>
              <a:off x="3574" y="1329"/>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58" name="Rectangle 184"/>
          <p:cNvSpPr>
            <a:spLocks noChangeArrowheads="1"/>
          </p:cNvSpPr>
          <p:nvPr/>
        </p:nvSpPr>
        <p:spPr bwMode="auto">
          <a:xfrm>
            <a:off x="6305550" y="2190750"/>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sp>
        <p:nvSpPr>
          <p:cNvPr id="64559" name="Rectangle 185"/>
          <p:cNvSpPr>
            <a:spLocks noChangeArrowheads="1"/>
          </p:cNvSpPr>
          <p:nvPr/>
        </p:nvSpPr>
        <p:spPr bwMode="auto">
          <a:xfrm>
            <a:off x="457200" y="228600"/>
            <a:ext cx="708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nchor="b"/>
          <a:lstStyle>
            <a:lvl1pPr defTabSz="804863">
              <a:defRPr sz="2400" b="1">
                <a:solidFill>
                  <a:schemeClr val="bg1"/>
                </a:solidFill>
                <a:latin typeface="Times New Roman" pitchFamily="18" charset="0"/>
                <a:ea typeface="宋体" pitchFamily="2" charset="-122"/>
              </a:defRPr>
            </a:lvl1pPr>
            <a:lvl2pPr marL="742950" indent="-285750" defTabSz="804863">
              <a:defRPr sz="2400" b="1">
                <a:solidFill>
                  <a:schemeClr val="bg1"/>
                </a:solidFill>
                <a:latin typeface="Times New Roman" pitchFamily="18" charset="0"/>
                <a:ea typeface="宋体" pitchFamily="2" charset="-122"/>
              </a:defRPr>
            </a:lvl2pPr>
            <a:lvl3pPr marL="1143000" indent="-228600" defTabSz="804863">
              <a:defRPr sz="2400" b="1">
                <a:solidFill>
                  <a:schemeClr val="bg1"/>
                </a:solidFill>
                <a:latin typeface="Times New Roman" pitchFamily="18" charset="0"/>
                <a:ea typeface="宋体" pitchFamily="2" charset="-122"/>
              </a:defRPr>
            </a:lvl3pPr>
            <a:lvl4pPr marL="1600200" indent="-228600" defTabSz="804863">
              <a:defRPr sz="2400" b="1">
                <a:solidFill>
                  <a:schemeClr val="bg1"/>
                </a:solidFill>
                <a:latin typeface="Times New Roman" pitchFamily="18" charset="0"/>
                <a:ea typeface="宋体" pitchFamily="2" charset="-122"/>
              </a:defRPr>
            </a:lvl4pPr>
            <a:lvl5pPr marL="2057400" indent="-228600" defTabSz="804863">
              <a:defRPr sz="2400" b="1">
                <a:solidFill>
                  <a:schemeClr val="bg1"/>
                </a:solidFill>
                <a:latin typeface="Times New Roman" pitchFamily="18" charset="0"/>
                <a:ea typeface="宋体" pitchFamily="2" charset="-122"/>
              </a:defRPr>
            </a:lvl5pPr>
            <a:lvl6pPr marL="25146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89000"/>
              </a:lnSpc>
            </a:pPr>
            <a:r>
              <a:rPr lang="zh-CN" altLang="en-US" sz="3200">
                <a:solidFill>
                  <a:schemeClr val="folHlink"/>
                </a:solidFill>
                <a:latin typeface="Arial" pitchFamily="34" charset="0"/>
              </a:rPr>
              <a:t>现场总线带来的好处</a:t>
            </a:r>
            <a:endParaRPr lang="zh-CN" altLang="zh-CN" sz="3200">
              <a:solidFill>
                <a:schemeClr val="folHlink"/>
              </a:solidFill>
              <a:latin typeface="Arial" pitchFamily="34" charset="0"/>
            </a:endParaRPr>
          </a:p>
        </p:txBody>
      </p:sp>
    </p:spTree>
    <p:extLst>
      <p:ext uri="{BB962C8B-B14F-4D97-AF65-F5344CB8AC3E}">
        <p14:creationId xmlns:p14="http://schemas.microsoft.com/office/powerpoint/2010/main" val="24951174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6"/>
          <p:cNvSpPr>
            <a:spLocks noGrp="1" noChangeArrowheads="1"/>
          </p:cNvSpPr>
          <p:nvPr>
            <p:ph type="title"/>
          </p:nvPr>
        </p:nvSpPr>
        <p:spPr/>
        <p:txBody>
          <a:bodyPr/>
          <a:lstStyle/>
          <a:p>
            <a:pPr eaLnBrk="1" hangingPunct="1"/>
            <a:r>
              <a:rPr lang="en-US" altLang="zh-CN" b="1" smtClean="0"/>
              <a:t>OSI</a:t>
            </a:r>
            <a:r>
              <a:rPr lang="en-US" altLang="zh-CN" sz="3200" smtClean="0"/>
              <a:t> </a:t>
            </a:r>
            <a:r>
              <a:rPr lang="en-US" altLang="zh-CN" sz="3200" b="1" smtClean="0">
                <a:latin typeface="华文彩云" pitchFamily="2" charset="-122"/>
                <a:ea typeface="华文彩云" pitchFamily="2" charset="-122"/>
              </a:rPr>
              <a:t>Open Systems Interconnection</a:t>
            </a:r>
            <a:r>
              <a:rPr lang="en-US" altLang="zh-CN" smtClean="0"/>
              <a:t> </a:t>
            </a:r>
          </a:p>
        </p:txBody>
      </p:sp>
      <p:graphicFrame>
        <p:nvGraphicFramePr>
          <p:cNvPr id="25602" name="Object 5"/>
          <p:cNvGraphicFramePr>
            <a:graphicFrameLocks noChangeAspect="1"/>
          </p:cNvGraphicFramePr>
          <p:nvPr>
            <p:ph idx="1"/>
          </p:nvPr>
        </p:nvGraphicFramePr>
        <p:xfrm>
          <a:off x="1300163" y="2209800"/>
          <a:ext cx="6629400" cy="4114800"/>
        </p:xfrm>
        <a:graphic>
          <a:graphicData uri="http://schemas.openxmlformats.org/presentationml/2006/ole">
            <mc:AlternateContent xmlns:mc="http://schemas.openxmlformats.org/markup-compatibility/2006">
              <mc:Choice xmlns:v="urn:schemas-microsoft-com:vml" Requires="v">
                <p:oleObj spid="_x0000_s24580" name="Visio" r:id="rId3" imgW="7198592" imgH="4468910" progId="Visio.Drawing.11">
                  <p:embed/>
                </p:oleObj>
              </mc:Choice>
              <mc:Fallback>
                <p:oleObj name="Visio" r:id="rId3" imgW="7198592" imgH="446891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163" y="2209800"/>
                        <a:ext cx="6629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604" name="Picture 8" descr="点击在新窗口查看全图&#10;CTRL+鼠标滚轮放大或缩小">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1000" y="58674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568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676400" y="762000"/>
            <a:ext cx="5791200" cy="838200"/>
          </a:xfrm>
        </p:spPr>
        <p:txBody>
          <a:bodyPr/>
          <a:lstStyle/>
          <a:p>
            <a:pPr eaLnBrk="1" hangingPunct="1"/>
            <a:r>
              <a:rPr lang="zh-CN" altLang="en-US" sz="4000" smtClean="0">
                <a:ea typeface="隶书" pitchFamily="49" charset="-122"/>
              </a:rPr>
              <a:t>信息数据包装及传输过程</a:t>
            </a:r>
          </a:p>
        </p:txBody>
      </p:sp>
      <p:graphicFrame>
        <p:nvGraphicFramePr>
          <p:cNvPr id="26626" name="Object 4"/>
          <p:cNvGraphicFramePr>
            <a:graphicFrameLocks noChangeAspect="1"/>
          </p:cNvGraphicFramePr>
          <p:nvPr>
            <p:ph idx="1"/>
          </p:nvPr>
        </p:nvGraphicFramePr>
        <p:xfrm>
          <a:off x="1055688" y="2286000"/>
          <a:ext cx="7032625" cy="3541713"/>
        </p:xfrm>
        <a:graphic>
          <a:graphicData uri="http://schemas.openxmlformats.org/presentationml/2006/ole">
            <mc:AlternateContent xmlns:mc="http://schemas.openxmlformats.org/markup-compatibility/2006">
              <mc:Choice xmlns:v="urn:schemas-microsoft-com:vml" Requires="v">
                <p:oleObj spid="_x0000_s25604" name="Visio" r:id="rId3" imgW="6676659" imgH="3363058" progId="Visio.Drawing.11">
                  <p:embed/>
                </p:oleObj>
              </mc:Choice>
              <mc:Fallback>
                <p:oleObj name="Visio" r:id="rId3" imgW="6676659" imgH="336305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688" y="2286000"/>
                        <a:ext cx="7032625" cy="354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565487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752600" y="838200"/>
            <a:ext cx="5859463" cy="838200"/>
          </a:xfrm>
        </p:spPr>
        <p:txBody>
          <a:bodyPr/>
          <a:lstStyle/>
          <a:p>
            <a:pPr eaLnBrk="1" hangingPunct="1"/>
            <a:r>
              <a:rPr lang="en-US" altLang="zh-CN" b="1" smtClean="0">
                <a:latin typeface="华文彩云" pitchFamily="2" charset="-122"/>
                <a:ea typeface="华文彩云" pitchFamily="2" charset="-122"/>
              </a:rPr>
              <a:t>OSI</a:t>
            </a:r>
            <a:r>
              <a:rPr lang="zh-CN" altLang="en-US" b="1" smtClean="0">
                <a:latin typeface="华文彩云" pitchFamily="2" charset="-122"/>
                <a:ea typeface="华文彩云" pitchFamily="2" charset="-122"/>
              </a:rPr>
              <a:t>的核心</a:t>
            </a:r>
            <a:r>
              <a:rPr lang="zh-CN" altLang="en-US" smtClean="0"/>
              <a:t>：</a:t>
            </a:r>
          </a:p>
        </p:txBody>
      </p:sp>
      <p:sp>
        <p:nvSpPr>
          <p:cNvPr id="65539" name="Rectangle 3"/>
          <p:cNvSpPr>
            <a:spLocks noGrp="1" noChangeArrowheads="1"/>
          </p:cNvSpPr>
          <p:nvPr>
            <p:ph type="body" idx="1"/>
          </p:nvPr>
        </p:nvSpPr>
        <p:spPr>
          <a:xfrm>
            <a:off x="1182688" y="2017713"/>
            <a:ext cx="7772400" cy="4535487"/>
          </a:xfrm>
        </p:spPr>
        <p:txBody>
          <a:bodyPr/>
          <a:lstStyle/>
          <a:p>
            <a:pPr eaLnBrk="1" hangingPunct="1">
              <a:lnSpc>
                <a:spcPct val="80000"/>
              </a:lnSpc>
            </a:pPr>
            <a:endParaRPr lang="en-US" altLang="zh-CN" sz="1800" smtClean="0"/>
          </a:p>
          <a:p>
            <a:pPr eaLnBrk="1" hangingPunct="1">
              <a:lnSpc>
                <a:spcPct val="80000"/>
              </a:lnSpc>
            </a:pPr>
            <a:r>
              <a:rPr lang="zh-CN" altLang="en-US" sz="1800" b="1" smtClean="0">
                <a:solidFill>
                  <a:srgbClr val="008000"/>
                </a:solidFill>
              </a:rPr>
              <a:t>将两个终端用户的通讯过程分为</a:t>
            </a:r>
            <a:r>
              <a:rPr lang="en-US" altLang="zh-CN" sz="1800" b="1" smtClean="0">
                <a:solidFill>
                  <a:srgbClr val="008000"/>
                </a:solidFill>
              </a:rPr>
              <a:t>7</a:t>
            </a:r>
            <a:r>
              <a:rPr lang="zh-CN" altLang="en-US" sz="1800" b="1" smtClean="0">
                <a:solidFill>
                  <a:srgbClr val="008000"/>
                </a:solidFill>
              </a:rPr>
              <a:t>层，每层有自己的功能集。</a:t>
            </a:r>
          </a:p>
          <a:p>
            <a:pPr eaLnBrk="1" hangingPunct="1">
              <a:lnSpc>
                <a:spcPct val="125000"/>
              </a:lnSpc>
            </a:pPr>
            <a:r>
              <a:rPr lang="en-US" altLang="zh-CN" sz="1800" b="1" smtClean="0">
                <a:solidFill>
                  <a:srgbClr val="0000FF"/>
                </a:solidFill>
                <a:latin typeface="楷体_GB2312" pitchFamily="49" charset="-122"/>
                <a:ea typeface="楷体_GB2312" pitchFamily="49" charset="-122"/>
              </a:rPr>
              <a:t>1</a:t>
            </a:r>
            <a:r>
              <a:rPr lang="zh-CN" altLang="en-US" sz="1800" b="1" smtClean="0">
                <a:solidFill>
                  <a:srgbClr val="0000FF"/>
                </a:solidFill>
                <a:latin typeface="楷体_GB2312" pitchFamily="49" charset="-122"/>
                <a:ea typeface="楷体_GB2312" pitchFamily="49" charset="-122"/>
              </a:rPr>
              <a:t>．物理层（</a:t>
            </a:r>
            <a:r>
              <a:rPr lang="en-US" altLang="zh-CN" sz="1800" b="1" smtClean="0">
                <a:solidFill>
                  <a:srgbClr val="0000FF"/>
                </a:solidFill>
                <a:latin typeface="楷体_GB2312" pitchFamily="49" charset="-122"/>
                <a:ea typeface="楷体_GB2312" pitchFamily="49" charset="-122"/>
              </a:rPr>
              <a:t>physical layer</a:t>
            </a:r>
            <a:r>
              <a:rPr lang="zh-CN" altLang="en-US" sz="1800" b="1" smtClean="0">
                <a:solidFill>
                  <a:srgbClr val="0000FF"/>
                </a:solidFill>
                <a:latin typeface="楷体_GB2312" pitchFamily="49" charset="-122"/>
                <a:ea typeface="楷体_GB2312" pitchFamily="49" charset="-122"/>
              </a:rPr>
              <a:t>）：规定通信介质，完成节点之间原始比特流的传输。</a:t>
            </a:r>
          </a:p>
          <a:p>
            <a:pPr eaLnBrk="1" hangingPunct="1">
              <a:lnSpc>
                <a:spcPct val="125000"/>
              </a:lnSpc>
            </a:pPr>
            <a:r>
              <a:rPr lang="en-US" altLang="zh-CN" sz="1800" b="1" smtClean="0">
                <a:solidFill>
                  <a:srgbClr val="0000FF"/>
                </a:solidFill>
                <a:latin typeface="楷体_GB2312" pitchFamily="49" charset="-122"/>
                <a:ea typeface="楷体_GB2312" pitchFamily="49" charset="-122"/>
              </a:rPr>
              <a:t>2</a:t>
            </a:r>
            <a:r>
              <a:rPr lang="zh-CN" altLang="en-US" sz="1800" b="1" smtClean="0">
                <a:solidFill>
                  <a:srgbClr val="0000FF"/>
                </a:solidFill>
                <a:latin typeface="楷体_GB2312" pitchFamily="49" charset="-122"/>
                <a:ea typeface="楷体_GB2312" pitchFamily="49" charset="-122"/>
              </a:rPr>
              <a:t>．数据链路层（ </a:t>
            </a:r>
            <a:r>
              <a:rPr lang="en-US" altLang="zh-CN" sz="1800" b="1" smtClean="0">
                <a:solidFill>
                  <a:srgbClr val="0000FF"/>
                </a:solidFill>
                <a:latin typeface="楷体_GB2312" pitchFamily="49" charset="-122"/>
                <a:ea typeface="楷体_GB2312" pitchFamily="49" charset="-122"/>
              </a:rPr>
              <a:t>data link layer</a:t>
            </a:r>
            <a:r>
              <a:rPr lang="zh-CN" altLang="en-US" sz="1800" b="1" smtClean="0">
                <a:solidFill>
                  <a:srgbClr val="0000FF"/>
                </a:solidFill>
                <a:latin typeface="楷体_GB2312" pitchFamily="49" charset="-122"/>
                <a:ea typeface="楷体_GB2312" pitchFamily="49" charset="-122"/>
              </a:rPr>
              <a:t>）：发送将用户数据封装成帧，按顺序传送各帧。</a:t>
            </a:r>
          </a:p>
          <a:p>
            <a:pPr eaLnBrk="1" hangingPunct="1">
              <a:lnSpc>
                <a:spcPct val="125000"/>
              </a:lnSpc>
            </a:pPr>
            <a:r>
              <a:rPr lang="en-US" altLang="zh-CN" sz="1800" b="1" smtClean="0">
                <a:solidFill>
                  <a:srgbClr val="0000FF"/>
                </a:solidFill>
                <a:latin typeface="楷体_GB2312" pitchFamily="49" charset="-122"/>
                <a:ea typeface="楷体_GB2312" pitchFamily="49" charset="-122"/>
              </a:rPr>
              <a:t>3</a:t>
            </a:r>
            <a:r>
              <a:rPr lang="zh-CN" altLang="en-US" sz="1800" b="1" smtClean="0">
                <a:solidFill>
                  <a:srgbClr val="0000FF"/>
                </a:solidFill>
                <a:latin typeface="楷体_GB2312" pitchFamily="49" charset="-122"/>
                <a:ea typeface="楷体_GB2312" pitchFamily="49" charset="-122"/>
              </a:rPr>
              <a:t>．网络层（</a:t>
            </a:r>
            <a:r>
              <a:rPr lang="en-US" altLang="zh-CN" sz="1800" b="1" smtClean="0">
                <a:solidFill>
                  <a:srgbClr val="0000FF"/>
                </a:solidFill>
                <a:latin typeface="楷体_GB2312" pitchFamily="49" charset="-122"/>
                <a:ea typeface="楷体_GB2312" pitchFamily="49" charset="-122"/>
              </a:rPr>
              <a:t>network layer</a:t>
            </a:r>
            <a:r>
              <a:rPr lang="zh-CN" altLang="en-US" sz="1800" b="1" smtClean="0">
                <a:solidFill>
                  <a:srgbClr val="0000FF"/>
                </a:solidFill>
                <a:latin typeface="楷体_GB2312" pitchFamily="49" charset="-122"/>
                <a:ea typeface="楷体_GB2312" pitchFamily="49" charset="-122"/>
              </a:rPr>
              <a:t>）：选择网络节点间信息传送的路径。</a:t>
            </a:r>
          </a:p>
          <a:p>
            <a:pPr eaLnBrk="1" hangingPunct="1">
              <a:lnSpc>
                <a:spcPct val="125000"/>
              </a:lnSpc>
            </a:pPr>
            <a:r>
              <a:rPr lang="en-US" altLang="zh-CN" sz="1800" b="1" smtClean="0">
                <a:solidFill>
                  <a:srgbClr val="0000FF"/>
                </a:solidFill>
                <a:latin typeface="楷体_GB2312" pitchFamily="49" charset="-122"/>
                <a:ea typeface="楷体_GB2312" pitchFamily="49" charset="-122"/>
              </a:rPr>
              <a:t>4. </a:t>
            </a:r>
            <a:r>
              <a:rPr lang="zh-CN" altLang="en-US" sz="1800" b="1" smtClean="0">
                <a:solidFill>
                  <a:srgbClr val="0000FF"/>
                </a:solidFill>
                <a:latin typeface="楷体_GB2312" pitchFamily="49" charset="-122"/>
                <a:ea typeface="楷体_GB2312" pitchFamily="49" charset="-122"/>
              </a:rPr>
              <a:t>传输层（ </a:t>
            </a:r>
            <a:r>
              <a:rPr lang="en-US" altLang="zh-CN" sz="1800" b="1" smtClean="0">
                <a:solidFill>
                  <a:srgbClr val="0000FF"/>
                </a:solidFill>
                <a:latin typeface="楷体_GB2312" pitchFamily="49" charset="-122"/>
                <a:ea typeface="楷体_GB2312" pitchFamily="49" charset="-122"/>
              </a:rPr>
              <a:t>transport layer</a:t>
            </a:r>
            <a:r>
              <a:rPr lang="zh-CN" altLang="en-US" sz="1800" b="1" smtClean="0">
                <a:solidFill>
                  <a:srgbClr val="0000FF"/>
                </a:solidFill>
                <a:latin typeface="楷体_GB2312" pitchFamily="49" charset="-122"/>
                <a:ea typeface="楷体_GB2312" pitchFamily="49" charset="-122"/>
              </a:rPr>
              <a:t>）：建立、维护和取消传输连接，负责可靠地传输数据。</a:t>
            </a:r>
          </a:p>
          <a:p>
            <a:pPr eaLnBrk="1" hangingPunct="1">
              <a:lnSpc>
                <a:spcPct val="125000"/>
              </a:lnSpc>
            </a:pPr>
            <a:r>
              <a:rPr lang="en-US" altLang="zh-CN" sz="1800" b="1" smtClean="0">
                <a:solidFill>
                  <a:srgbClr val="0000FF"/>
                </a:solidFill>
                <a:latin typeface="楷体_GB2312" pitchFamily="49" charset="-122"/>
                <a:ea typeface="楷体_GB2312" pitchFamily="49" charset="-122"/>
              </a:rPr>
              <a:t>5. </a:t>
            </a:r>
            <a:r>
              <a:rPr lang="zh-CN" altLang="en-US" sz="1800" b="1" smtClean="0">
                <a:solidFill>
                  <a:srgbClr val="0000FF"/>
                </a:solidFill>
                <a:latin typeface="楷体_GB2312" pitchFamily="49" charset="-122"/>
                <a:ea typeface="楷体_GB2312" pitchFamily="49" charset="-122"/>
              </a:rPr>
              <a:t>会话层 </a:t>
            </a:r>
            <a:r>
              <a:rPr lang="en-US" altLang="zh-CN" sz="1800" b="1" smtClean="0">
                <a:solidFill>
                  <a:srgbClr val="0000FF"/>
                </a:solidFill>
                <a:latin typeface="楷体_GB2312" pitchFamily="49" charset="-122"/>
                <a:ea typeface="楷体_GB2312" pitchFamily="49" charset="-122"/>
              </a:rPr>
              <a:t>(Session Layer) </a:t>
            </a:r>
            <a:r>
              <a:rPr lang="zh-CN" altLang="en-US" sz="1800" b="1" smtClean="0">
                <a:solidFill>
                  <a:srgbClr val="0000FF"/>
                </a:solidFill>
                <a:latin typeface="楷体_GB2312" pitchFamily="49" charset="-122"/>
                <a:ea typeface="楷体_GB2312" pitchFamily="49" charset="-122"/>
              </a:rPr>
              <a:t>：调度两个节点间通信任务的启动和停止。</a:t>
            </a:r>
          </a:p>
          <a:p>
            <a:pPr eaLnBrk="1" hangingPunct="1">
              <a:lnSpc>
                <a:spcPct val="125000"/>
              </a:lnSpc>
            </a:pPr>
            <a:r>
              <a:rPr lang="en-US" altLang="zh-CN" sz="1800" b="1" smtClean="0">
                <a:solidFill>
                  <a:srgbClr val="0000FF"/>
                </a:solidFill>
                <a:latin typeface="楷体_GB2312" pitchFamily="49" charset="-122"/>
                <a:ea typeface="楷体_GB2312" pitchFamily="49" charset="-122"/>
              </a:rPr>
              <a:t>6. </a:t>
            </a:r>
            <a:r>
              <a:rPr lang="zh-CN" altLang="en-US" sz="1800" b="1" smtClean="0">
                <a:solidFill>
                  <a:srgbClr val="0000FF"/>
                </a:solidFill>
                <a:latin typeface="楷体_GB2312" pitchFamily="49" charset="-122"/>
                <a:ea typeface="楷体_GB2312" pitchFamily="49" charset="-122"/>
              </a:rPr>
              <a:t>表示层（ </a:t>
            </a:r>
            <a:r>
              <a:rPr lang="en-US" altLang="zh-CN" sz="1800" b="1" smtClean="0">
                <a:solidFill>
                  <a:srgbClr val="0000FF"/>
                </a:solidFill>
                <a:latin typeface="楷体_GB2312" pitchFamily="49" charset="-122"/>
                <a:ea typeface="楷体_GB2312" pitchFamily="49" charset="-122"/>
              </a:rPr>
              <a:t>presentation layer</a:t>
            </a:r>
            <a:r>
              <a:rPr lang="zh-CN" altLang="en-US" sz="1800" b="1" smtClean="0">
                <a:solidFill>
                  <a:srgbClr val="0000FF"/>
                </a:solidFill>
                <a:latin typeface="楷体_GB2312" pitchFamily="49" charset="-122"/>
                <a:ea typeface="楷体_GB2312" pitchFamily="49" charset="-122"/>
              </a:rPr>
              <a:t>）：信息格式的转换。</a:t>
            </a:r>
          </a:p>
          <a:p>
            <a:pPr eaLnBrk="1" hangingPunct="1">
              <a:lnSpc>
                <a:spcPct val="125000"/>
              </a:lnSpc>
            </a:pPr>
            <a:r>
              <a:rPr lang="en-US" altLang="zh-CN" sz="1800" b="1" smtClean="0">
                <a:solidFill>
                  <a:srgbClr val="0000FF"/>
                </a:solidFill>
                <a:latin typeface="楷体_GB2312" pitchFamily="49" charset="-122"/>
                <a:ea typeface="楷体_GB2312" pitchFamily="49" charset="-122"/>
              </a:rPr>
              <a:t>7. </a:t>
            </a:r>
            <a:r>
              <a:rPr lang="zh-CN" altLang="en-US" sz="1800" b="1" smtClean="0">
                <a:solidFill>
                  <a:srgbClr val="0000FF"/>
                </a:solidFill>
                <a:latin typeface="楷体_GB2312" pitchFamily="49" charset="-122"/>
                <a:ea typeface="楷体_GB2312" pitchFamily="49" charset="-122"/>
              </a:rPr>
              <a:t>应用层（ </a:t>
            </a:r>
            <a:r>
              <a:rPr lang="en-US" altLang="zh-CN" sz="1800" b="1" smtClean="0">
                <a:solidFill>
                  <a:srgbClr val="0000FF"/>
                </a:solidFill>
                <a:latin typeface="楷体_GB2312" pitchFamily="49" charset="-122"/>
                <a:ea typeface="楷体_GB2312" pitchFamily="49" charset="-122"/>
              </a:rPr>
              <a:t>application layer</a:t>
            </a:r>
            <a:r>
              <a:rPr lang="zh-CN" altLang="en-US" sz="1800" b="1" smtClean="0">
                <a:solidFill>
                  <a:srgbClr val="0000FF"/>
                </a:solidFill>
                <a:latin typeface="楷体_GB2312" pitchFamily="49" charset="-122"/>
                <a:ea typeface="楷体_GB2312" pitchFamily="49" charset="-122"/>
              </a:rPr>
              <a:t>）：召唤底层协议为其服务。</a:t>
            </a:r>
          </a:p>
        </p:txBody>
      </p:sp>
    </p:spTree>
    <p:extLst>
      <p:ext uri="{BB962C8B-B14F-4D97-AF65-F5344CB8AC3E}">
        <p14:creationId xmlns:p14="http://schemas.microsoft.com/office/powerpoint/2010/main" val="34144539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1143000" y="914400"/>
            <a:ext cx="7793038" cy="1462088"/>
          </a:xfrm>
        </p:spPr>
        <p:txBody>
          <a:bodyPr/>
          <a:lstStyle/>
          <a:p>
            <a:pPr algn="ctr" eaLnBrk="1" hangingPunct="1"/>
            <a:r>
              <a:rPr lang="en-US" altLang="zh-CN" sz="4000" b="1" smtClean="0">
                <a:solidFill>
                  <a:srgbClr val="008000"/>
                </a:solidFill>
              </a:rPr>
              <a:t>HART</a:t>
            </a:r>
            <a:r>
              <a:rPr lang="zh-CN" altLang="en-US" sz="4000" b="1" smtClean="0">
                <a:solidFill>
                  <a:srgbClr val="008000"/>
                </a:solidFill>
              </a:rPr>
              <a:t>总线模型及与标准</a:t>
            </a:r>
            <a:r>
              <a:rPr lang="en-US" altLang="zh-CN" sz="4000" b="1" smtClean="0">
                <a:solidFill>
                  <a:srgbClr val="008000"/>
                </a:solidFill>
              </a:rPr>
              <a:t>OSI</a:t>
            </a:r>
            <a:r>
              <a:rPr lang="zh-CN" altLang="en-US" sz="4000" b="1" smtClean="0">
                <a:solidFill>
                  <a:srgbClr val="008000"/>
                </a:solidFill>
              </a:rPr>
              <a:t>对照</a:t>
            </a:r>
            <a:br>
              <a:rPr lang="zh-CN" altLang="en-US" sz="4000" b="1" smtClean="0">
                <a:solidFill>
                  <a:srgbClr val="008000"/>
                </a:solidFill>
              </a:rPr>
            </a:br>
            <a:r>
              <a:rPr lang="en-US" altLang="zh-CN" sz="1600" smtClean="0">
                <a:solidFill>
                  <a:srgbClr val="0000FF"/>
                </a:solidFill>
                <a:latin typeface="隶书" pitchFamily="49" charset="-122"/>
                <a:ea typeface="隶书" pitchFamily="49" charset="-122"/>
              </a:rPr>
              <a:t>(</a:t>
            </a:r>
            <a:r>
              <a:rPr lang="zh-CN" altLang="en-US" sz="1600" smtClean="0">
                <a:solidFill>
                  <a:srgbClr val="0000FF"/>
                </a:solidFill>
                <a:latin typeface="隶书" pitchFamily="49" charset="-122"/>
                <a:ea typeface="隶书" pitchFamily="49" charset="-122"/>
              </a:rPr>
              <a:t>模拟</a:t>
            </a:r>
            <a:r>
              <a:rPr lang="en-US" altLang="zh-CN" sz="1600" smtClean="0">
                <a:solidFill>
                  <a:srgbClr val="0000FF"/>
                </a:solidFill>
                <a:latin typeface="隶书" pitchFamily="49" charset="-122"/>
                <a:ea typeface="隶书" pitchFamily="49" charset="-122"/>
              </a:rPr>
              <a:t>/</a:t>
            </a:r>
            <a:r>
              <a:rPr lang="zh-CN" altLang="en-US" sz="1600" smtClean="0">
                <a:solidFill>
                  <a:srgbClr val="0000FF"/>
                </a:solidFill>
                <a:latin typeface="隶书" pitchFamily="49" charset="-122"/>
                <a:ea typeface="隶书" pitchFamily="49" charset="-122"/>
              </a:rPr>
              <a:t>数字兼容的过渡形式）</a:t>
            </a:r>
            <a:r>
              <a:rPr lang="zh-CN" altLang="en-US" smtClean="0"/>
              <a:t> </a:t>
            </a:r>
          </a:p>
        </p:txBody>
      </p:sp>
      <p:sp>
        <p:nvSpPr>
          <p:cNvPr id="27653" name="Rectangle 5"/>
          <p:cNvSpPr>
            <a:spLocks noChangeArrowheads="1"/>
          </p:cNvSpPr>
          <p:nvPr/>
        </p:nvSpPr>
        <p:spPr bwMode="auto">
          <a:xfrm>
            <a:off x="0" y="2843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27650" name="Object 4"/>
          <p:cNvGraphicFramePr>
            <a:graphicFrameLocks noChangeAspect="1"/>
          </p:cNvGraphicFramePr>
          <p:nvPr/>
        </p:nvGraphicFramePr>
        <p:xfrm>
          <a:off x="304800" y="2590800"/>
          <a:ext cx="8839200" cy="1965325"/>
        </p:xfrm>
        <a:graphic>
          <a:graphicData uri="http://schemas.openxmlformats.org/presentationml/2006/ole">
            <mc:AlternateContent xmlns:mc="http://schemas.openxmlformats.org/markup-compatibility/2006">
              <mc:Choice xmlns:v="urn:schemas-microsoft-com:vml" Requires="v">
                <p:oleObj spid="_x0000_s26630" name="Visio" r:id="rId3" imgW="5915025" imgH="1311453" progId="Visio.Drawing.11">
                  <p:embed/>
                </p:oleObj>
              </mc:Choice>
              <mc:Fallback>
                <p:oleObj name="Visio" r:id="rId3" imgW="5915025" imgH="131145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590800"/>
                        <a:ext cx="8839200" cy="196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4" name="Rectangle 7"/>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27651" name="Object 6"/>
          <p:cNvGraphicFramePr>
            <a:graphicFrameLocks noChangeAspect="1"/>
          </p:cNvGraphicFramePr>
          <p:nvPr/>
        </p:nvGraphicFramePr>
        <p:xfrm>
          <a:off x="457200" y="5105400"/>
          <a:ext cx="8153400" cy="885825"/>
        </p:xfrm>
        <a:graphic>
          <a:graphicData uri="http://schemas.openxmlformats.org/presentationml/2006/ole">
            <mc:AlternateContent xmlns:mc="http://schemas.openxmlformats.org/markup-compatibility/2006">
              <mc:Choice xmlns:v="urn:schemas-microsoft-com:vml" Requires="v">
                <p:oleObj spid="_x0000_s26631" name="Visio" r:id="rId5" imgW="5254752" imgH="574650" progId="Visio.Drawing.11">
                  <p:embed/>
                </p:oleObj>
              </mc:Choice>
              <mc:Fallback>
                <p:oleObj name="Visio" r:id="rId5" imgW="5254752" imgH="57465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5105400"/>
                        <a:ext cx="815340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5" name="Rectangle 8"/>
          <p:cNvSpPr>
            <a:spLocks noChangeArrowheads="1"/>
          </p:cNvSpPr>
          <p:nvPr/>
        </p:nvSpPr>
        <p:spPr bwMode="auto">
          <a:xfrm>
            <a:off x="457200" y="4724400"/>
            <a:ext cx="2560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en-US" altLang="zh-CN" sz="1800">
                <a:solidFill>
                  <a:srgbClr val="008000"/>
                </a:solidFill>
                <a:latin typeface="幼圆" pitchFamily="49" charset="-122"/>
                <a:ea typeface="幼圆" pitchFamily="49" charset="-122"/>
              </a:rPr>
              <a:t>HART</a:t>
            </a:r>
            <a:r>
              <a:rPr lang="zh-CN" altLang="en-US" sz="1800">
                <a:solidFill>
                  <a:srgbClr val="008000"/>
                </a:solidFill>
                <a:latin typeface="幼圆" pitchFamily="49" charset="-122"/>
                <a:ea typeface="幼圆" pitchFamily="49" charset="-122"/>
              </a:rPr>
              <a:t>协议信息结构形式</a:t>
            </a:r>
            <a:r>
              <a:rPr lang="zh-CN" altLang="en-US" sz="1800" b="0">
                <a:solidFill>
                  <a:schemeClr val="tx1"/>
                </a:solidFill>
                <a:latin typeface="Tahoma" pitchFamily="34" charset="0"/>
              </a:rPr>
              <a:t> </a:t>
            </a:r>
          </a:p>
        </p:txBody>
      </p:sp>
      <p:sp>
        <p:nvSpPr>
          <p:cNvPr id="27656" name="Rectangle 9"/>
          <p:cNvSpPr>
            <a:spLocks noGrp="1" noChangeArrowheads="1"/>
          </p:cNvSpPr>
          <p:nvPr>
            <p:ph type="body" idx="1"/>
          </p:nvPr>
        </p:nvSpPr>
        <p:spPr>
          <a:xfrm>
            <a:off x="609600" y="6172200"/>
            <a:ext cx="7772400" cy="268288"/>
          </a:xfrm>
          <a:noFill/>
        </p:spPr>
        <p:txBody>
          <a:bodyPr/>
          <a:lstStyle/>
          <a:p>
            <a:pPr eaLnBrk="1" hangingPunct="1">
              <a:lnSpc>
                <a:spcPct val="80000"/>
              </a:lnSpc>
            </a:pPr>
            <a:r>
              <a:rPr lang="en-US" altLang="zh-CN" sz="1600" b="1" smtClean="0">
                <a:solidFill>
                  <a:srgbClr val="0000FF"/>
                </a:solidFill>
                <a:latin typeface="楷体_GB2312" pitchFamily="49" charset="-122"/>
                <a:ea typeface="楷体_GB2312" pitchFamily="49" charset="-122"/>
              </a:rPr>
              <a:t>HART</a:t>
            </a:r>
            <a:r>
              <a:rPr lang="zh-CN" altLang="en-US" sz="1600" b="1" smtClean="0">
                <a:solidFill>
                  <a:srgbClr val="0000FF"/>
                </a:solidFill>
                <a:latin typeface="楷体_GB2312" pitchFamily="49" charset="-122"/>
                <a:ea typeface="楷体_GB2312" pitchFamily="49" charset="-122"/>
              </a:rPr>
              <a:t>协议信息结构属于</a:t>
            </a:r>
            <a:r>
              <a:rPr lang="en-US" altLang="zh-CN" sz="1600" b="1" smtClean="0">
                <a:solidFill>
                  <a:srgbClr val="0000FF"/>
                </a:solidFill>
                <a:latin typeface="楷体_GB2312" pitchFamily="49" charset="-122"/>
                <a:ea typeface="楷体_GB2312" pitchFamily="49" charset="-122"/>
              </a:rPr>
              <a:t>HDL</a:t>
            </a:r>
            <a:r>
              <a:rPr lang="zh-CN" altLang="en-US" sz="1600" b="1" smtClean="0">
                <a:solidFill>
                  <a:srgbClr val="0000FF"/>
                </a:solidFill>
                <a:latin typeface="楷体_GB2312" pitchFamily="49" charset="-122"/>
                <a:ea typeface="楷体_GB2312" pitchFamily="49" charset="-122"/>
              </a:rPr>
              <a:t>。数据长度不恒定，最多可包括</a:t>
            </a:r>
            <a:r>
              <a:rPr lang="en-US" altLang="zh-CN" sz="1600" b="1" smtClean="0">
                <a:solidFill>
                  <a:srgbClr val="0000FF"/>
                </a:solidFill>
                <a:latin typeface="楷体_GB2312" pitchFamily="49" charset="-122"/>
                <a:ea typeface="楷体_GB2312" pitchFamily="49" charset="-122"/>
              </a:rPr>
              <a:t>25</a:t>
            </a:r>
            <a:r>
              <a:rPr lang="zh-CN" altLang="en-US" sz="1600" b="1" smtClean="0">
                <a:solidFill>
                  <a:srgbClr val="0000FF"/>
                </a:solidFill>
                <a:latin typeface="楷体_GB2312" pitchFamily="49" charset="-122"/>
                <a:ea typeface="楷体_GB2312" pitchFamily="49" charset="-122"/>
              </a:rPr>
              <a:t>个字节。</a:t>
            </a:r>
          </a:p>
          <a:p>
            <a:pPr eaLnBrk="1" hangingPunct="1">
              <a:lnSpc>
                <a:spcPct val="80000"/>
              </a:lnSpc>
            </a:pPr>
            <a:endParaRPr lang="zh-CN" altLang="en-US" sz="1600" b="1" smtClean="0">
              <a:solidFill>
                <a:srgbClr val="0000FF"/>
              </a:solidFill>
              <a:latin typeface="楷体_GB2312" pitchFamily="49" charset="-122"/>
              <a:ea typeface="楷体_GB2312" pitchFamily="49" charset="-122"/>
            </a:endParaRPr>
          </a:p>
          <a:p>
            <a:pPr eaLnBrk="1" hangingPunct="1">
              <a:lnSpc>
                <a:spcPct val="80000"/>
              </a:lnSpc>
            </a:pPr>
            <a:endParaRPr lang="en-US" altLang="zh-CN" sz="1400" b="1" smtClean="0">
              <a:solidFill>
                <a:srgbClr val="008000"/>
              </a:solidFill>
            </a:endParaRPr>
          </a:p>
        </p:txBody>
      </p:sp>
      <p:pic>
        <p:nvPicPr>
          <p:cNvPr id="27657" name="Picture 10" descr="文件:001.gif  &lt;br&gt;  尺寸:50 × 60  ">
            <a:hlinkClick r:id="rId7" action="ppaction://hlinksldjump"/>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763000" y="4114800"/>
            <a:ext cx="1793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1" descr="文件:001.gif  &lt;br&gt;  尺寸:50 × 60  ">
            <a:hlinkClick r:id="rId9" action="ppaction://hlinksldjump"/>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2057400"/>
            <a:ext cx="1793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879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zh-CN" altLang="en-US" b="1" smtClean="0">
                <a:solidFill>
                  <a:srgbClr val="008000"/>
                </a:solidFill>
              </a:rPr>
              <a:t>现场总线设备网络接线图</a:t>
            </a:r>
            <a:r>
              <a:rPr lang="zh-CN" altLang="en-US" smtClean="0"/>
              <a:t> </a:t>
            </a:r>
          </a:p>
        </p:txBody>
      </p:sp>
      <p:sp>
        <p:nvSpPr>
          <p:cNvPr id="30724" name="Rectangle 5"/>
          <p:cNvSpPr>
            <a:spLocks noChangeArrowheads="1"/>
          </p:cNvSpPr>
          <p:nvPr/>
        </p:nvSpPr>
        <p:spPr bwMode="auto">
          <a:xfrm>
            <a:off x="0" y="2881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30722" name="Object 4"/>
          <p:cNvGraphicFramePr>
            <a:graphicFrameLocks noChangeAspect="1"/>
          </p:cNvGraphicFramePr>
          <p:nvPr/>
        </p:nvGraphicFramePr>
        <p:xfrm>
          <a:off x="990600" y="2286000"/>
          <a:ext cx="7162800" cy="2333625"/>
        </p:xfrm>
        <a:graphic>
          <a:graphicData uri="http://schemas.openxmlformats.org/presentationml/2006/ole">
            <mc:AlternateContent xmlns:mc="http://schemas.openxmlformats.org/markup-compatibility/2006">
              <mc:Choice xmlns:v="urn:schemas-microsoft-com:vml" Requires="v">
                <p:oleObj spid="_x0000_s29700" name="Visio" r:id="rId3" imgW="6694793" imgH="2194560" progId="Visio.Drawing.11">
                  <p:embed/>
                </p:oleObj>
              </mc:Choice>
              <mc:Fallback>
                <p:oleObj name="Visio" r:id="rId3" imgW="6694793" imgH="21945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86000"/>
                        <a:ext cx="7162800" cy="233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5" name="Rectangle 6"/>
          <p:cNvSpPr>
            <a:spLocks noChangeArrowheads="1"/>
          </p:cNvSpPr>
          <p:nvPr/>
        </p:nvSpPr>
        <p:spPr bwMode="auto">
          <a:xfrm>
            <a:off x="1219200" y="3810000"/>
            <a:ext cx="2971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800">
                <a:solidFill>
                  <a:schemeClr val="hlink"/>
                </a:solidFill>
                <a:latin typeface="楷体_GB2312" pitchFamily="49" charset="-122"/>
                <a:ea typeface="楷体_GB2312" pitchFamily="49" charset="-122"/>
              </a:rPr>
              <a:t>拓扑结构</a:t>
            </a:r>
            <a:r>
              <a:rPr lang="en-US" altLang="zh-CN" sz="1800" b="0">
                <a:solidFill>
                  <a:schemeClr val="hlink"/>
                </a:solidFill>
                <a:latin typeface="隶书" pitchFamily="49" charset="-122"/>
                <a:ea typeface="隶书" pitchFamily="49" charset="-122"/>
              </a:rPr>
              <a:t>-</a:t>
            </a:r>
          </a:p>
          <a:p>
            <a:pPr algn="l" eaLnBrk="1" hangingPunct="1"/>
            <a:r>
              <a:rPr lang="zh-CN" altLang="en-US" sz="1800" b="0">
                <a:solidFill>
                  <a:srgbClr val="0000FF"/>
                </a:solidFill>
                <a:latin typeface="隶书" pitchFamily="49" charset="-122"/>
                <a:ea typeface="隶书" pitchFamily="49" charset="-122"/>
              </a:rPr>
              <a:t>现场总线设备网络接线图</a:t>
            </a:r>
            <a:r>
              <a:rPr lang="zh-CN" altLang="en-US" sz="1800" b="0">
                <a:solidFill>
                  <a:schemeClr val="tx1"/>
                </a:solidFill>
                <a:latin typeface="隶书" pitchFamily="49" charset="-122"/>
                <a:ea typeface="隶书" pitchFamily="49" charset="-122"/>
              </a:rPr>
              <a:t> </a:t>
            </a:r>
          </a:p>
        </p:txBody>
      </p:sp>
      <p:sp>
        <p:nvSpPr>
          <p:cNvPr id="30726" name="Rectangle 7"/>
          <p:cNvSpPr>
            <a:spLocks noChangeArrowheads="1"/>
          </p:cNvSpPr>
          <p:nvPr/>
        </p:nvSpPr>
        <p:spPr bwMode="auto">
          <a:xfrm>
            <a:off x="838200" y="5070475"/>
            <a:ext cx="76962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600">
                <a:solidFill>
                  <a:schemeClr val="hlink"/>
                </a:solidFill>
                <a:latin typeface="楷体_GB2312" pitchFamily="49" charset="-122"/>
                <a:ea typeface="楷体_GB2312" pitchFamily="49" charset="-122"/>
              </a:rPr>
              <a:t>传输参数：</a:t>
            </a:r>
          </a:p>
          <a:p>
            <a:pPr algn="l" eaLnBrk="1" hangingPunct="1"/>
            <a:r>
              <a:rPr lang="en-US" altLang="zh-CN" sz="1600">
                <a:solidFill>
                  <a:srgbClr val="663300"/>
                </a:solidFill>
                <a:latin typeface="楷体_GB2312" pitchFamily="49" charset="-122"/>
                <a:ea typeface="楷体_GB2312" pitchFamily="49" charset="-122"/>
              </a:rPr>
              <a:t>a.</a:t>
            </a:r>
            <a:r>
              <a:rPr lang="zh-CN" altLang="en-US" sz="1600">
                <a:solidFill>
                  <a:srgbClr val="663300"/>
                </a:solidFill>
                <a:latin typeface="楷体_GB2312" pitchFamily="49" charset="-122"/>
                <a:ea typeface="楷体_GB2312" pitchFamily="49" charset="-122"/>
              </a:rPr>
              <a:t>信号电压：速率：</a:t>
            </a:r>
            <a:r>
              <a:rPr lang="en-US" altLang="zh-CN" sz="1600">
                <a:solidFill>
                  <a:srgbClr val="663300"/>
                </a:solidFill>
                <a:latin typeface="楷体_GB2312" pitchFamily="49" charset="-122"/>
                <a:ea typeface="楷体_GB2312" pitchFamily="49" charset="-122"/>
              </a:rPr>
              <a:t>31.25kbps</a:t>
            </a:r>
            <a:r>
              <a:rPr lang="zh-CN" altLang="en-US" sz="1600">
                <a:solidFill>
                  <a:srgbClr val="663300"/>
                </a:solidFill>
                <a:latin typeface="楷体_GB2312" pitchFamily="49" charset="-122"/>
                <a:ea typeface="楷体_GB2312" pitchFamily="49" charset="-122"/>
              </a:rPr>
              <a:t>、回路电路</a:t>
            </a:r>
            <a:r>
              <a:rPr lang="en-US" altLang="zh-CN" sz="1600">
                <a:solidFill>
                  <a:srgbClr val="663300"/>
                </a:solidFill>
                <a:latin typeface="楷体_GB2312" pitchFamily="49" charset="-122"/>
                <a:ea typeface="楷体_GB2312" pitchFamily="49" charset="-122"/>
              </a:rPr>
              <a:t>±10mA</a:t>
            </a:r>
            <a:r>
              <a:rPr lang="zh-CN" altLang="en-US" sz="1600">
                <a:solidFill>
                  <a:srgbClr val="663300"/>
                </a:solidFill>
                <a:latin typeface="楷体_GB2312" pitchFamily="49" charset="-122"/>
                <a:ea typeface="楷体_GB2312" pitchFamily="49" charset="-122"/>
              </a:rPr>
              <a:t>、等效负载：</a:t>
            </a:r>
            <a:r>
              <a:rPr lang="en-US" altLang="zh-CN" sz="1600">
                <a:solidFill>
                  <a:srgbClr val="663300"/>
                </a:solidFill>
                <a:latin typeface="楷体_GB2312" pitchFamily="49" charset="-122"/>
                <a:ea typeface="楷体_GB2312" pitchFamily="49" charset="-122"/>
              </a:rPr>
              <a:t>50Ω</a:t>
            </a:r>
            <a:r>
              <a:rPr lang="zh-CN" altLang="en-US" sz="1600">
                <a:solidFill>
                  <a:srgbClr val="663300"/>
                </a:solidFill>
                <a:latin typeface="楷体_GB2312" pitchFamily="49" charset="-122"/>
                <a:ea typeface="楷体_GB2312" pitchFamily="49" charset="-122"/>
              </a:rPr>
              <a:t>产生</a:t>
            </a:r>
            <a:r>
              <a:rPr lang="en-US" altLang="zh-CN" sz="1600">
                <a:solidFill>
                  <a:srgbClr val="663300"/>
                </a:solidFill>
                <a:latin typeface="楷体_GB2312" pitchFamily="49" charset="-122"/>
                <a:ea typeface="楷体_GB2312" pitchFamily="49" charset="-122"/>
              </a:rPr>
              <a:t>1V</a:t>
            </a:r>
            <a:r>
              <a:rPr lang="zh-CN" altLang="en-US" sz="1600">
                <a:solidFill>
                  <a:srgbClr val="663300"/>
                </a:solidFill>
                <a:latin typeface="楷体_GB2312" pitchFamily="49" charset="-122"/>
                <a:ea typeface="楷体_GB2312" pitchFamily="49" charset="-122"/>
              </a:rPr>
              <a:t>峰</a:t>
            </a:r>
            <a:r>
              <a:rPr lang="en-US" altLang="zh-CN" sz="1600">
                <a:solidFill>
                  <a:srgbClr val="663300"/>
                </a:solidFill>
                <a:latin typeface="楷体_GB2312" pitchFamily="49" charset="-122"/>
                <a:ea typeface="楷体_GB2312" pitchFamily="49" charset="-122"/>
              </a:rPr>
              <a:t>-</a:t>
            </a:r>
            <a:r>
              <a:rPr lang="zh-CN" altLang="en-US" sz="1600">
                <a:solidFill>
                  <a:srgbClr val="663300"/>
                </a:solidFill>
                <a:latin typeface="楷体_GB2312" pitchFamily="49" charset="-122"/>
                <a:ea typeface="楷体_GB2312" pitchFamily="49" charset="-122"/>
              </a:rPr>
              <a:t>峰值电压。</a:t>
            </a:r>
          </a:p>
          <a:p>
            <a:pPr algn="l" eaLnBrk="1" hangingPunct="1"/>
            <a:r>
              <a:rPr lang="en-US" altLang="zh-CN" sz="1600">
                <a:solidFill>
                  <a:srgbClr val="663300"/>
                </a:solidFill>
                <a:latin typeface="楷体_GB2312" pitchFamily="49" charset="-122"/>
                <a:ea typeface="楷体_GB2312" pitchFamily="49" charset="-122"/>
              </a:rPr>
              <a:t>b.</a:t>
            </a:r>
            <a:r>
              <a:rPr lang="zh-CN" altLang="en-US" sz="1600">
                <a:solidFill>
                  <a:srgbClr val="663300"/>
                </a:solidFill>
                <a:latin typeface="楷体_GB2312" pitchFamily="49" charset="-122"/>
                <a:ea typeface="楷体_GB2312" pitchFamily="49" charset="-122"/>
              </a:rPr>
              <a:t>供电电压：</a:t>
            </a:r>
            <a:r>
              <a:rPr lang="en-US" altLang="zh-CN" sz="1600">
                <a:solidFill>
                  <a:srgbClr val="663300"/>
                </a:solidFill>
                <a:latin typeface="楷体_GB2312" pitchFamily="49" charset="-122"/>
                <a:ea typeface="楷体_GB2312" pitchFamily="49" charset="-122"/>
              </a:rPr>
              <a:t>DC-9~32V</a:t>
            </a:r>
            <a:r>
              <a:rPr lang="zh-CN" altLang="en-US" sz="1600">
                <a:solidFill>
                  <a:srgbClr val="663300"/>
                </a:solidFill>
                <a:latin typeface="楷体_GB2312" pitchFamily="49" charset="-122"/>
                <a:ea typeface="楷体_GB2312" pitchFamily="49" charset="-122"/>
              </a:rPr>
              <a:t>。使用于本安场合时电压由安全栅额定值决定。</a:t>
            </a:r>
          </a:p>
          <a:p>
            <a:pPr algn="l" eaLnBrk="1" hangingPunct="1"/>
            <a:r>
              <a:rPr lang="zh-CN" altLang="en-US" sz="1600">
                <a:solidFill>
                  <a:schemeClr val="hlink"/>
                </a:solidFill>
                <a:latin typeface="楷体_GB2312" pitchFamily="49" charset="-122"/>
                <a:ea typeface="楷体_GB2312" pitchFamily="49" charset="-122"/>
              </a:rPr>
              <a:t>传输介质</a:t>
            </a:r>
            <a:r>
              <a:rPr lang="zh-CN" altLang="en-US" sz="1600">
                <a:solidFill>
                  <a:srgbClr val="663300"/>
                </a:solidFill>
                <a:latin typeface="楷体_GB2312" pitchFamily="49" charset="-122"/>
                <a:ea typeface="楷体_GB2312" pitchFamily="49" charset="-122"/>
              </a:rPr>
              <a:t>：</a:t>
            </a:r>
          </a:p>
          <a:p>
            <a:pPr algn="l" eaLnBrk="1" hangingPunct="1"/>
            <a:r>
              <a:rPr lang="zh-CN" altLang="en-US" sz="1600">
                <a:solidFill>
                  <a:srgbClr val="663300"/>
                </a:solidFill>
                <a:latin typeface="楷体_GB2312" pitchFamily="49" charset="-122"/>
                <a:ea typeface="楷体_GB2312" pitchFamily="49" charset="-122"/>
              </a:rPr>
              <a:t>支持双绞线、同轴电缆、光缆、无线介质等。</a:t>
            </a:r>
            <a:r>
              <a:rPr lang="en-US" altLang="zh-CN" sz="1600">
                <a:solidFill>
                  <a:srgbClr val="663300"/>
                </a:solidFill>
                <a:latin typeface="楷体_GB2312" pitchFamily="49" charset="-122"/>
                <a:ea typeface="楷体_GB2312" pitchFamily="49" charset="-122"/>
              </a:rPr>
              <a:t>RF-TAB-7-1</a:t>
            </a:r>
          </a:p>
        </p:txBody>
      </p:sp>
    </p:spTree>
    <p:extLst>
      <p:ext uri="{BB962C8B-B14F-4D97-AF65-F5344CB8AC3E}">
        <p14:creationId xmlns:p14="http://schemas.microsoft.com/office/powerpoint/2010/main" val="3734237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71DF5246-1E80-4C98-9788-244F8ECADA44}" type="slidenum">
              <a:rPr lang="zh-CN" altLang="en-US"/>
              <a:pPr>
                <a:defRPr/>
              </a:pPr>
              <a:t>5</a:t>
            </a:fld>
            <a:endParaRPr lang="en-US"/>
          </a:p>
        </p:txBody>
      </p:sp>
      <p:sp>
        <p:nvSpPr>
          <p:cNvPr id="43011" name="灯片编号占位符 3"/>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r"/>
            <a:fld id="{0A0E6CF4-C275-4DBE-8B34-11DDA6C79B4F}" type="slidenum">
              <a:rPr lang="zh-CN" altLang="en-US" sz="1200">
                <a:latin typeface="Verdana" pitchFamily="34" charset="0"/>
              </a:rPr>
              <a:pPr algn="r"/>
              <a:t>5</a:t>
            </a:fld>
            <a:endParaRPr lang="en-US" altLang="zh-CN" sz="1200">
              <a:latin typeface="Verdana" pitchFamily="34" charset="0"/>
            </a:endParaRPr>
          </a:p>
        </p:txBody>
      </p:sp>
      <p:sp>
        <p:nvSpPr>
          <p:cNvPr id="43012" name="Rectangle 4"/>
          <p:cNvSpPr>
            <a:spLocks noChangeArrowheads="1"/>
          </p:cNvSpPr>
          <p:nvPr/>
        </p:nvSpPr>
        <p:spPr bwMode="auto">
          <a:xfrm>
            <a:off x="539750" y="333375"/>
            <a:ext cx="306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2800">
                <a:solidFill>
                  <a:srgbClr val="0066FF"/>
                </a:solidFill>
                <a:latin typeface="Verdana" pitchFamily="34" charset="0"/>
              </a:rPr>
              <a:t> </a:t>
            </a:r>
          </a:p>
        </p:txBody>
      </p:sp>
      <p:sp>
        <p:nvSpPr>
          <p:cNvPr id="43013" name="Text Box 6"/>
          <p:cNvSpPr txBox="1">
            <a:spLocks noChangeArrowheads="1"/>
          </p:cNvSpPr>
          <p:nvPr/>
        </p:nvSpPr>
        <p:spPr bwMode="auto">
          <a:xfrm>
            <a:off x="611188" y="1268413"/>
            <a:ext cx="7632700" cy="1382712"/>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spcBef>
                <a:spcPct val="50000"/>
              </a:spcBef>
            </a:pPr>
            <a:r>
              <a:rPr lang="zh-CN" altLang="en-US" sz="2800" dirty="0">
                <a:solidFill>
                  <a:schemeClr val="tx1"/>
                </a:solidFill>
                <a:latin typeface="Verdana" pitchFamily="34" charset="0"/>
              </a:rPr>
              <a:t>综合自动化阶段</a:t>
            </a:r>
            <a:r>
              <a:rPr lang="en-US" altLang="zh-CN" sz="2800" dirty="0">
                <a:solidFill>
                  <a:schemeClr val="tx1"/>
                </a:solidFill>
                <a:latin typeface="Verdana" pitchFamily="34" charset="0"/>
              </a:rPr>
              <a:t>: 70</a:t>
            </a:r>
            <a:r>
              <a:rPr lang="zh-CN" altLang="en-US" sz="2800" dirty="0">
                <a:solidFill>
                  <a:schemeClr val="tx1"/>
                </a:solidFill>
                <a:latin typeface="Verdana" pitchFamily="34" charset="0"/>
              </a:rPr>
              <a:t>年代以来，多功能组装仪表、数字仪表、智能仪表。</a:t>
            </a:r>
            <a:r>
              <a:rPr lang="en-US" altLang="zh-CN" sz="2800" dirty="0">
                <a:solidFill>
                  <a:schemeClr val="tx1"/>
                </a:solidFill>
                <a:latin typeface="Verdana" pitchFamily="34" charset="0"/>
              </a:rPr>
              <a:t>70</a:t>
            </a:r>
            <a:r>
              <a:rPr lang="zh-CN" altLang="en-US" sz="2800" dirty="0">
                <a:solidFill>
                  <a:schemeClr val="tx1"/>
                </a:solidFill>
                <a:latin typeface="Verdana" pitchFamily="34" charset="0"/>
              </a:rPr>
              <a:t>年代中期出现</a:t>
            </a:r>
            <a:r>
              <a:rPr lang="en-US" altLang="zh-CN" sz="2800" dirty="0">
                <a:solidFill>
                  <a:schemeClr val="tx1"/>
                </a:solidFill>
                <a:latin typeface="Verdana" pitchFamily="34" charset="0"/>
              </a:rPr>
              <a:t>DCS</a:t>
            </a:r>
            <a:r>
              <a:rPr lang="zh-CN" altLang="en-US" sz="2800" dirty="0">
                <a:solidFill>
                  <a:schemeClr val="tx1"/>
                </a:solidFill>
                <a:latin typeface="Verdana" pitchFamily="34" charset="0"/>
              </a:rPr>
              <a:t>。</a:t>
            </a:r>
            <a:r>
              <a:rPr lang="en-US" altLang="zh-CN" sz="2800" dirty="0">
                <a:solidFill>
                  <a:schemeClr val="tx1"/>
                </a:solidFill>
                <a:latin typeface="Verdana" pitchFamily="34" charset="0"/>
              </a:rPr>
              <a:t>90</a:t>
            </a:r>
            <a:r>
              <a:rPr lang="zh-CN" altLang="en-US" sz="2800" dirty="0">
                <a:solidFill>
                  <a:schemeClr val="tx1"/>
                </a:solidFill>
                <a:latin typeface="Verdana" pitchFamily="34" charset="0"/>
              </a:rPr>
              <a:t>年代以来，管控一体化成为可能。</a:t>
            </a:r>
          </a:p>
        </p:txBody>
      </p:sp>
      <p:pic>
        <p:nvPicPr>
          <p:cNvPr id="43014" name="Picture 7" descr="image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0800"/>
            <a:ext cx="385127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8" descr="fs_p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0" y="2921000"/>
            <a:ext cx="52705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251520" y="404664"/>
            <a:ext cx="2682900" cy="641350"/>
          </a:xfrm>
          <a:prstGeom prst="rect">
            <a:avLst/>
          </a:prstGeom>
          <a:noFill/>
          <a:ln w="9525">
            <a:noFill/>
            <a:miter lim="800000"/>
            <a:headEnd/>
            <a:tailEnd/>
          </a:ln>
          <a:effectLst/>
        </p:spPr>
        <p:txBody>
          <a:bodyPr wrap="square">
            <a:spAutoFit/>
          </a:bodyPr>
          <a:lstStyle/>
          <a:p>
            <a:pPr>
              <a:defRPr/>
            </a:pPr>
            <a:r>
              <a:rPr lang="zh-CN" altLang="en-US" sz="3600" dirty="0" smtClean="0">
                <a:solidFill>
                  <a:srgbClr val="FF0000"/>
                </a:solidFill>
                <a:effectLst>
                  <a:outerShdw blurRad="38100" dist="38100" dir="2700000" algn="tl">
                    <a:srgbClr val="C0C0C0"/>
                  </a:outerShdw>
                </a:effectLst>
                <a:latin typeface="Garamond" pitchFamily="18" charset="0"/>
              </a:rPr>
              <a:t>背景概况</a:t>
            </a:r>
            <a:endParaRPr lang="zh-CN" altLang="en-US" sz="3600" dirty="0">
              <a:solidFill>
                <a:srgbClr val="FF0000"/>
              </a:solidFill>
              <a:effectLst>
                <a:outerShdw blurRad="38100" dist="38100" dir="2700000" algn="tl">
                  <a:srgbClr val="C0C0C0"/>
                </a:outerShdw>
              </a:effectLst>
              <a:latin typeface="Garamond" pitchFamily="18" charset="0"/>
            </a:endParaRPr>
          </a:p>
        </p:txBody>
      </p:sp>
    </p:spTree>
    <p:extLst>
      <p:ext uri="{BB962C8B-B14F-4D97-AF65-F5344CB8AC3E}">
        <p14:creationId xmlns:p14="http://schemas.microsoft.com/office/powerpoint/2010/main" val="325548313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zh-CN" b="1" smtClean="0">
                <a:solidFill>
                  <a:srgbClr val="008000"/>
                </a:solidFill>
              </a:rPr>
              <a:t>31.25kbps</a:t>
            </a:r>
            <a:r>
              <a:rPr lang="zh-CN" altLang="en-US" b="1" smtClean="0">
                <a:solidFill>
                  <a:srgbClr val="008000"/>
                </a:solidFill>
              </a:rPr>
              <a:t>现场总线网络结构</a:t>
            </a:r>
            <a:r>
              <a:rPr lang="zh-CN" altLang="en-US" smtClean="0"/>
              <a:t> </a:t>
            </a:r>
          </a:p>
        </p:txBody>
      </p:sp>
      <p:sp>
        <p:nvSpPr>
          <p:cNvPr id="31748" name="Rectangle 5"/>
          <p:cNvSpPr>
            <a:spLocks noChangeArrowheads="1"/>
          </p:cNvSpPr>
          <p:nvPr/>
        </p:nvSpPr>
        <p:spPr bwMode="auto">
          <a:xfrm>
            <a:off x="0" y="2933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31746" name="Object 4"/>
          <p:cNvGraphicFramePr>
            <a:graphicFrameLocks noChangeAspect="1"/>
          </p:cNvGraphicFramePr>
          <p:nvPr/>
        </p:nvGraphicFramePr>
        <p:xfrm>
          <a:off x="457200" y="2895600"/>
          <a:ext cx="8229600" cy="2228850"/>
        </p:xfrm>
        <a:graphic>
          <a:graphicData uri="http://schemas.openxmlformats.org/presentationml/2006/ole">
            <mc:AlternateContent xmlns:mc="http://schemas.openxmlformats.org/markup-compatibility/2006">
              <mc:Choice xmlns:v="urn:schemas-microsoft-com:vml" Requires="v">
                <p:oleObj spid="_x0000_s30724" name="Visio" r:id="rId3" imgW="6538722" imgH="1768653" progId="Visio.Drawing.11">
                  <p:embed/>
                </p:oleObj>
              </mc:Choice>
              <mc:Fallback>
                <p:oleObj name="Visio" r:id="rId3" imgW="6538722" imgH="176865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895600"/>
                        <a:ext cx="8229600"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9" name="Rectangle 6"/>
          <p:cNvSpPr>
            <a:spLocks noChangeArrowheads="1"/>
          </p:cNvSpPr>
          <p:nvPr/>
        </p:nvSpPr>
        <p:spPr bwMode="auto">
          <a:xfrm>
            <a:off x="3200400" y="5715000"/>
            <a:ext cx="2124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800">
                <a:solidFill>
                  <a:schemeClr val="tx2"/>
                </a:solidFill>
                <a:latin typeface="Tahoma" pitchFamily="34" charset="0"/>
              </a:rPr>
              <a:t>网络结构</a:t>
            </a:r>
            <a:r>
              <a:rPr lang="en-US" altLang="zh-CN" sz="1800">
                <a:solidFill>
                  <a:schemeClr val="tx2"/>
                </a:solidFill>
                <a:latin typeface="Tahoma" pitchFamily="34" charset="0"/>
              </a:rPr>
              <a:t>-</a:t>
            </a:r>
            <a:r>
              <a:rPr lang="zh-CN" altLang="en-US" sz="1800">
                <a:solidFill>
                  <a:schemeClr val="tx2"/>
                </a:solidFill>
                <a:latin typeface="Tahoma" pitchFamily="34" charset="0"/>
              </a:rPr>
              <a:t>实际电路</a:t>
            </a:r>
          </a:p>
        </p:txBody>
      </p:sp>
    </p:spTree>
    <p:extLst>
      <p:ext uri="{BB962C8B-B14F-4D97-AF65-F5344CB8AC3E}">
        <p14:creationId xmlns:p14="http://schemas.microsoft.com/office/powerpoint/2010/main" val="1354688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3C980363-C06E-41E9-B48E-C45F343755D1}" type="slidenum">
              <a:rPr lang="zh-CN" altLang="en-US"/>
              <a:pPr>
                <a:defRPr/>
              </a:pPr>
              <a:t>6</a:t>
            </a:fld>
            <a:endParaRPr lang="en-US"/>
          </a:p>
        </p:txBody>
      </p:sp>
      <p:sp>
        <p:nvSpPr>
          <p:cNvPr id="44035" name="Rectangle 2"/>
          <p:cNvSpPr>
            <a:spLocks noChangeArrowheads="1"/>
          </p:cNvSpPr>
          <p:nvPr/>
        </p:nvSpPr>
        <p:spPr bwMode="auto">
          <a:xfrm>
            <a:off x="0" y="887413"/>
            <a:ext cx="9144000"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spcBef>
                <a:spcPct val="50000"/>
              </a:spcBef>
            </a:pPr>
            <a:r>
              <a:rPr lang="en-US" altLang="zh-CN" sz="2800" dirty="0">
                <a:solidFill>
                  <a:srgbClr val="FF0000"/>
                </a:solidFill>
                <a:latin typeface="楷体_GB2312" pitchFamily="49" charset="-122"/>
                <a:ea typeface="楷体_GB2312" pitchFamily="49" charset="-122"/>
              </a:rPr>
              <a:t>●</a:t>
            </a:r>
            <a:r>
              <a:rPr lang="zh-CN" altLang="en-US" dirty="0">
                <a:solidFill>
                  <a:srgbClr val="FF0000"/>
                </a:solidFill>
                <a:latin typeface="楷体_GB2312" pitchFamily="49" charset="-122"/>
                <a:ea typeface="楷体_GB2312" pitchFamily="49" charset="-122"/>
              </a:rPr>
              <a:t>20世纪70年代以来(全盘自动化阶段)：</a:t>
            </a:r>
            <a:r>
              <a:rPr lang="zh-CN" altLang="en-US" dirty="0">
                <a:latin typeface="楷体_GB2312" pitchFamily="49" charset="-122"/>
                <a:ea typeface="楷体_GB2312" pitchFamily="49" charset="-122"/>
              </a:rPr>
              <a:t>发展到现代过程控制的新阶段，这是过程控制发展的第三个阶段。主要特点：</a:t>
            </a:r>
          </a:p>
          <a:p>
            <a:pPr>
              <a:spcBef>
                <a:spcPct val="50000"/>
              </a:spcBef>
            </a:pPr>
            <a:r>
              <a:rPr lang="zh-CN" altLang="en-US" dirty="0">
                <a:solidFill>
                  <a:srgbClr val="262CA6"/>
                </a:solidFill>
                <a:latin typeface="楷体_GB2312" pitchFamily="49" charset="-122"/>
                <a:ea typeface="楷体_GB2312" pitchFamily="49" charset="-122"/>
              </a:rPr>
              <a:t>检测和控制仪表</a:t>
            </a:r>
            <a:r>
              <a:rPr lang="zh-CN" altLang="en-US" dirty="0">
                <a:solidFill>
                  <a:srgbClr val="0000CC"/>
                </a:solidFill>
                <a:latin typeface="楷体_GB2312" pitchFamily="49" charset="-122"/>
                <a:ea typeface="楷体_GB2312" pitchFamily="49" charset="-122"/>
              </a:rPr>
              <a:t>-----新型仪表、智能化仪表、微型计算机；</a:t>
            </a:r>
          </a:p>
          <a:p>
            <a:pPr>
              <a:spcBef>
                <a:spcPct val="50000"/>
              </a:spcBef>
            </a:pPr>
            <a:r>
              <a:rPr lang="zh-CN" altLang="en-US" dirty="0">
                <a:solidFill>
                  <a:srgbClr val="0000CC"/>
                </a:solidFill>
                <a:latin typeface="楷体_GB2312" pitchFamily="49" charset="-122"/>
                <a:ea typeface="楷体_GB2312" pitchFamily="49" charset="-122"/>
              </a:rPr>
              <a:t>过程控制系统结构-------由单</a:t>
            </a:r>
            <a:r>
              <a:rPr lang="zh-CN" altLang="en-US" dirty="0">
                <a:solidFill>
                  <a:srgbClr val="0000CC"/>
                </a:solidFill>
              </a:rPr>
              <a:t>→</a:t>
            </a:r>
            <a:r>
              <a:rPr lang="zh-CN" altLang="en-US" dirty="0">
                <a:solidFill>
                  <a:srgbClr val="0000CC"/>
                </a:solidFill>
                <a:latin typeface="楷体_GB2312" pitchFamily="49" charset="-122"/>
                <a:ea typeface="楷体_GB2312" pitchFamily="49" charset="-122"/>
              </a:rPr>
              <a:t>多变量系统，由PID控制规律 </a:t>
            </a:r>
            <a:r>
              <a:rPr lang="zh-CN" altLang="en-US" dirty="0">
                <a:solidFill>
                  <a:srgbClr val="0000CC"/>
                </a:solidFill>
              </a:rPr>
              <a:t>→</a:t>
            </a:r>
            <a:r>
              <a:rPr lang="zh-CN" altLang="en-US" dirty="0">
                <a:solidFill>
                  <a:srgbClr val="0000CC"/>
                </a:solidFill>
                <a:latin typeface="楷体_GB2312" pitchFamily="49" charset="-122"/>
                <a:ea typeface="楷体_GB2312" pitchFamily="49" charset="-122"/>
              </a:rPr>
              <a:t>特殊控制规律，由定值控制</a:t>
            </a:r>
            <a:r>
              <a:rPr lang="zh-CN" altLang="en-US" dirty="0">
                <a:solidFill>
                  <a:srgbClr val="0000CC"/>
                </a:solidFill>
              </a:rPr>
              <a:t>→</a:t>
            </a:r>
            <a:r>
              <a:rPr lang="zh-CN" altLang="en-US" dirty="0">
                <a:solidFill>
                  <a:srgbClr val="0000CC"/>
                </a:solidFill>
                <a:latin typeface="楷体_GB2312" pitchFamily="49" charset="-122"/>
                <a:ea typeface="楷体_GB2312" pitchFamily="49" charset="-122"/>
              </a:rPr>
              <a:t> 最优控制、自适应控制，由仪表控制系统</a:t>
            </a:r>
            <a:r>
              <a:rPr lang="zh-CN" altLang="en-US" dirty="0">
                <a:solidFill>
                  <a:srgbClr val="0000CC"/>
                </a:solidFill>
              </a:rPr>
              <a:t>→</a:t>
            </a:r>
            <a:r>
              <a:rPr lang="zh-CN" altLang="en-US" dirty="0">
                <a:solidFill>
                  <a:srgbClr val="0000CC"/>
                </a:solidFill>
                <a:latin typeface="楷体_GB2312" pitchFamily="49" charset="-122"/>
                <a:ea typeface="楷体_GB2312" pitchFamily="49" charset="-122"/>
              </a:rPr>
              <a:t> 智能化计算机分布式控制系统；</a:t>
            </a:r>
          </a:p>
          <a:p>
            <a:pPr>
              <a:spcBef>
                <a:spcPct val="50000"/>
              </a:spcBef>
            </a:pPr>
            <a:r>
              <a:rPr lang="zh-CN" altLang="en-US" dirty="0">
                <a:solidFill>
                  <a:srgbClr val="0000CC"/>
                </a:solidFill>
                <a:latin typeface="楷体_GB2312" pitchFamily="49" charset="-122"/>
                <a:ea typeface="楷体_GB2312" pitchFamily="49" charset="-122"/>
              </a:rPr>
              <a:t>理论-----现代控制理论应用到过程控制领域，如状态空间分析，系统辨识与状态估计，最优滤波与预报</a:t>
            </a:r>
            <a:r>
              <a:rPr lang="zh-CN" altLang="en-US" dirty="0">
                <a:latin typeface="楷体_GB2312" pitchFamily="49" charset="-122"/>
                <a:ea typeface="楷体_GB2312" pitchFamily="49" charset="-122"/>
              </a:rPr>
              <a:t>。</a:t>
            </a:r>
          </a:p>
        </p:txBody>
      </p:sp>
      <p:sp>
        <p:nvSpPr>
          <p:cNvPr id="23555" name="Text Box 3"/>
          <p:cNvSpPr txBox="1">
            <a:spLocks noChangeArrowheads="1"/>
          </p:cNvSpPr>
          <p:nvPr/>
        </p:nvSpPr>
        <p:spPr bwMode="auto">
          <a:xfrm>
            <a:off x="2916238" y="4684713"/>
            <a:ext cx="4105275" cy="1552575"/>
          </a:xfrm>
          <a:prstGeom prst="rect">
            <a:avLst/>
          </a:prstGeom>
          <a:noFill/>
          <a:ln w="9525">
            <a:noFill/>
            <a:miter lim="800000"/>
            <a:headEnd/>
            <a:tailEnd/>
          </a:ln>
          <a:effectLst/>
        </p:spPr>
        <p:txBody>
          <a:bodyPr>
            <a:spAutoFit/>
          </a:bodyPr>
          <a:lstStyle/>
          <a:p>
            <a:pPr>
              <a:spcBef>
                <a:spcPct val="50000"/>
              </a:spcBef>
              <a:defRPr/>
            </a:pPr>
            <a:r>
              <a:rPr lang="zh-CN" altLang="en-US">
                <a:solidFill>
                  <a:srgbClr val="FF0000"/>
                </a:solidFill>
                <a:latin typeface="楷体_GB2312" pitchFamily="49" charset="-122"/>
                <a:ea typeface="楷体_GB2312" pitchFamily="49" charset="-122"/>
              </a:rPr>
              <a:t>集中型计算机控制系统</a:t>
            </a:r>
          </a:p>
          <a:p>
            <a:pPr>
              <a:spcBef>
                <a:spcPct val="50000"/>
              </a:spcBef>
              <a:defRPr/>
            </a:pPr>
            <a:r>
              <a:rPr lang="zh-CN" altLang="en-US">
                <a:solidFill>
                  <a:srgbClr val="FF0000"/>
                </a:solidFill>
                <a:latin typeface="楷体_GB2312" pitchFamily="49" charset="-122"/>
                <a:ea typeface="楷体_GB2312" pitchFamily="49" charset="-122"/>
              </a:rPr>
              <a:t>集散控制系统</a:t>
            </a:r>
            <a:r>
              <a:rPr lang="en-US">
                <a:solidFill>
                  <a:srgbClr val="FF0000"/>
                </a:solidFill>
                <a:latin typeface="楷体_GB2312" pitchFamily="49" charset="-122"/>
                <a:ea typeface="楷体_GB2312" pitchFamily="49" charset="-122"/>
              </a:rPr>
              <a:t>DCS</a:t>
            </a:r>
          </a:p>
          <a:p>
            <a:pPr>
              <a:spcBef>
                <a:spcPct val="50000"/>
              </a:spcBef>
              <a:defRPr/>
            </a:pPr>
            <a:r>
              <a:rPr lang="en-US">
                <a:solidFill>
                  <a:srgbClr val="FF0000"/>
                </a:solidFill>
                <a:effectLst>
                  <a:outerShdw blurRad="38100" dist="38100" dir="2700000" algn="tl">
                    <a:srgbClr val="C0C0C0"/>
                  </a:outerShdw>
                </a:effectLst>
                <a:latin typeface="楷体_GB2312" pitchFamily="49" charset="-122"/>
                <a:ea typeface="楷体_GB2312" pitchFamily="49" charset="-122"/>
              </a:rPr>
              <a:t>FCS</a:t>
            </a:r>
            <a:r>
              <a:rPr lang="zh-CN" altLang="en-US">
                <a:solidFill>
                  <a:srgbClr val="FF0000"/>
                </a:solidFill>
                <a:effectLst>
                  <a:outerShdw blurRad="38100" dist="38100" dir="2700000" algn="tl">
                    <a:srgbClr val="C0C0C0"/>
                  </a:outerShdw>
                </a:effectLst>
                <a:latin typeface="楷体_GB2312" pitchFamily="49" charset="-122"/>
                <a:ea typeface="楷体_GB2312" pitchFamily="49" charset="-122"/>
              </a:rPr>
              <a:t>现场总线控制系统</a:t>
            </a:r>
            <a:endParaRPr lang="zh-CN" altLang="en-US">
              <a:latin typeface="楷体_GB2312" pitchFamily="49" charset="-122"/>
              <a:ea typeface="楷体_GB2312" pitchFamily="49" charset="-122"/>
            </a:endParaRPr>
          </a:p>
        </p:txBody>
      </p:sp>
      <p:sp>
        <p:nvSpPr>
          <p:cNvPr id="44038" name="Rectangle 5"/>
          <p:cNvSpPr>
            <a:spLocks noChangeArrowheads="1"/>
          </p:cNvSpPr>
          <p:nvPr/>
        </p:nvSpPr>
        <p:spPr bwMode="auto">
          <a:xfrm>
            <a:off x="250825" y="5203825"/>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spcBef>
                <a:spcPct val="50000"/>
              </a:spcBef>
            </a:pPr>
            <a:r>
              <a:rPr lang="zh-CN" altLang="en-US">
                <a:solidFill>
                  <a:srgbClr val="3333FF"/>
                </a:solidFill>
              </a:rPr>
              <a:t>全盘自动化阶段</a:t>
            </a:r>
          </a:p>
        </p:txBody>
      </p:sp>
    </p:spTree>
    <p:extLst>
      <p:ext uri="{BB962C8B-B14F-4D97-AF65-F5344CB8AC3E}">
        <p14:creationId xmlns:p14="http://schemas.microsoft.com/office/powerpoint/2010/main" val="202454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11560" y="260649"/>
            <a:ext cx="7993062" cy="1152128"/>
          </a:xfrm>
        </p:spPr>
        <p:txBody>
          <a:bodyPr/>
          <a:lstStyle/>
          <a:p>
            <a:pPr eaLnBrk="1" hangingPunct="1"/>
            <a:r>
              <a:rPr lang="en-US" altLang="zh-CN" sz="4000" b="1" dirty="0" smtClean="0">
                <a:solidFill>
                  <a:srgbClr val="FF0000"/>
                </a:solidFill>
                <a:latin typeface="黑体" panose="02010609060101010101" pitchFamily="49" charset="-122"/>
                <a:ea typeface="黑体" panose="02010609060101010101" pitchFamily="49" charset="-122"/>
              </a:rPr>
              <a:t>3.1 </a:t>
            </a:r>
            <a:r>
              <a:rPr lang="zh-CN" altLang="en-US" sz="4000" b="1" dirty="0" smtClean="0">
                <a:solidFill>
                  <a:srgbClr val="FF0000"/>
                </a:solidFill>
                <a:latin typeface="黑体" panose="02010609060101010101" pitchFamily="49" charset="-122"/>
                <a:ea typeface="黑体" panose="02010609060101010101" pitchFamily="49" charset="-122"/>
              </a:rPr>
              <a:t>集散控制系统的发展及其组成</a:t>
            </a:r>
            <a:r>
              <a:rPr lang="zh-CN" altLang="en-US" sz="4000" dirty="0" smtClean="0">
                <a:solidFill>
                  <a:srgbClr val="FF0000"/>
                </a:solidFill>
                <a:latin typeface="黑体" panose="02010609060101010101" pitchFamily="49" charset="-122"/>
                <a:ea typeface="黑体" panose="02010609060101010101" pitchFamily="49" charset="-122"/>
              </a:rPr>
              <a:t> </a:t>
            </a:r>
          </a:p>
        </p:txBody>
      </p:sp>
      <p:sp>
        <p:nvSpPr>
          <p:cNvPr id="45059" name="Rectangle 3"/>
          <p:cNvSpPr>
            <a:spLocks noGrp="1" noChangeArrowheads="1"/>
          </p:cNvSpPr>
          <p:nvPr>
            <p:ph type="body" idx="1"/>
          </p:nvPr>
        </p:nvSpPr>
        <p:spPr>
          <a:xfrm>
            <a:off x="395536" y="1844824"/>
            <a:ext cx="8610600" cy="4114800"/>
          </a:xfrm>
        </p:spPr>
        <p:txBody>
          <a:bodyPr/>
          <a:lstStyle/>
          <a:p>
            <a:pPr eaLnBrk="1" hangingPunct="1">
              <a:lnSpc>
                <a:spcPct val="150000"/>
              </a:lnSpc>
            </a:pPr>
            <a:r>
              <a:rPr lang="zh-CN" altLang="en-US" b="1" dirty="0" smtClean="0">
                <a:solidFill>
                  <a:srgbClr val="008000"/>
                </a:solidFill>
                <a:latin typeface="幼圆" pitchFamily="49" charset="-122"/>
                <a:ea typeface="幼圆" pitchFamily="49" charset="-122"/>
              </a:rPr>
              <a:t>发展过程</a:t>
            </a:r>
          </a:p>
          <a:p>
            <a:pPr eaLnBrk="1" hangingPunct="1">
              <a:lnSpc>
                <a:spcPct val="150000"/>
              </a:lnSpc>
            </a:pPr>
            <a:r>
              <a:rPr lang="zh-CN" altLang="en-US" sz="2400" b="1" dirty="0" smtClean="0">
                <a:latin typeface="幼圆" pitchFamily="49" charset="-122"/>
                <a:ea typeface="幼圆" pitchFamily="49" charset="-122"/>
              </a:rPr>
              <a:t>集中控制方式：危险过于集中，计算机出现故障时整个生产装置瘫痪；</a:t>
            </a:r>
          </a:p>
          <a:p>
            <a:pPr eaLnBrk="1" hangingPunct="1">
              <a:lnSpc>
                <a:spcPct val="150000"/>
              </a:lnSpc>
            </a:pPr>
            <a:r>
              <a:rPr lang="zh-CN" altLang="en-US" sz="2400" b="1" dirty="0" smtClean="0">
                <a:latin typeface="幼圆" pitchFamily="49" charset="-122"/>
                <a:ea typeface="幼圆" pitchFamily="49" charset="-122"/>
              </a:rPr>
              <a:t>集散控制方式：控制功能分散、操作管理集中</a:t>
            </a:r>
            <a:r>
              <a:rPr lang="en-US" altLang="zh-CN" sz="2400" b="1" dirty="0" smtClean="0">
                <a:latin typeface="幼圆" pitchFamily="49" charset="-122"/>
                <a:ea typeface="幼圆" pitchFamily="49" charset="-122"/>
              </a:rPr>
              <a:t>---DCS</a:t>
            </a:r>
            <a:r>
              <a:rPr lang="zh-CN" altLang="en-US" sz="2400" b="1" dirty="0" smtClean="0">
                <a:latin typeface="幼圆" pitchFamily="49" charset="-122"/>
                <a:ea typeface="幼圆" pitchFamily="49" charset="-122"/>
              </a:rPr>
              <a:t>。</a:t>
            </a:r>
          </a:p>
          <a:p>
            <a:pPr eaLnBrk="1" hangingPunct="1">
              <a:lnSpc>
                <a:spcPct val="150000"/>
              </a:lnSpc>
            </a:pPr>
            <a:r>
              <a:rPr lang="zh-CN" altLang="en-US" sz="2400" b="1" dirty="0" smtClean="0">
                <a:latin typeface="幼圆" pitchFamily="49" charset="-122"/>
                <a:ea typeface="幼圆" pitchFamily="49" charset="-122"/>
              </a:rPr>
              <a:t>集散控制中危险分散的方法：将控制功能分散到多台计算机上，采取双重化冗余措施。</a:t>
            </a:r>
          </a:p>
        </p:txBody>
      </p:sp>
    </p:spTree>
    <p:extLst>
      <p:ext uri="{BB962C8B-B14F-4D97-AF65-F5344CB8AC3E}">
        <p14:creationId xmlns:p14="http://schemas.microsoft.com/office/powerpoint/2010/main" val="264814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2050" name="Object 3"/>
          <p:cNvGraphicFramePr>
            <a:graphicFrameLocks noChangeAspect="1"/>
          </p:cNvGraphicFramePr>
          <p:nvPr/>
        </p:nvGraphicFramePr>
        <p:xfrm>
          <a:off x="971550" y="692150"/>
          <a:ext cx="7416800" cy="5043488"/>
        </p:xfrm>
        <a:graphic>
          <a:graphicData uri="http://schemas.openxmlformats.org/presentationml/2006/ole">
            <mc:AlternateContent xmlns:mc="http://schemas.openxmlformats.org/markup-compatibility/2006">
              <mc:Choice xmlns:v="urn:schemas-microsoft-com:vml" Requires="v">
                <p:oleObj spid="_x0000_s1030" name="位图图像" r:id="rId3" imgW="5180952" imgH="4095238" progId="Paint.Picture">
                  <p:embed/>
                </p:oleObj>
              </mc:Choice>
              <mc:Fallback>
                <p:oleObj name="位图图像" r:id="rId3" imgW="5180952" imgH="4095238" progId="Paint.Picture">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b="7675"/>
                      <a:stretch>
                        <a:fillRect/>
                      </a:stretch>
                    </p:blipFill>
                    <p:spPr bwMode="auto">
                      <a:xfrm>
                        <a:off x="971550" y="692150"/>
                        <a:ext cx="7416800" cy="504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Text Box 4"/>
          <p:cNvSpPr txBox="1">
            <a:spLocks noChangeArrowheads="1"/>
          </p:cNvSpPr>
          <p:nvPr/>
        </p:nvSpPr>
        <p:spPr bwMode="auto">
          <a:xfrm>
            <a:off x="2176463" y="5753100"/>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2800" dirty="0" smtClean="0">
                <a:solidFill>
                  <a:srgbClr val="800080"/>
                </a:solidFill>
                <a:latin typeface="隶书" pitchFamily="49" charset="-122"/>
                <a:ea typeface="隶书" pitchFamily="49" charset="-122"/>
              </a:rPr>
              <a:t>分散控制系统</a:t>
            </a:r>
            <a:r>
              <a:rPr lang="zh-CN" altLang="en-US" sz="2800" dirty="0">
                <a:solidFill>
                  <a:srgbClr val="800080"/>
                </a:solidFill>
                <a:latin typeface="隶书" pitchFamily="49" charset="-122"/>
                <a:ea typeface="隶书" pitchFamily="49" charset="-122"/>
              </a:rPr>
              <a:t>体系结构</a:t>
            </a:r>
          </a:p>
        </p:txBody>
      </p:sp>
      <p:sp>
        <p:nvSpPr>
          <p:cNvPr id="2053" name="AutoShape 5"/>
          <p:cNvSpPr>
            <a:spLocks noChangeArrowheads="1"/>
          </p:cNvSpPr>
          <p:nvPr/>
        </p:nvSpPr>
        <p:spPr bwMode="auto">
          <a:xfrm>
            <a:off x="250825" y="476250"/>
            <a:ext cx="1214438" cy="762000"/>
          </a:xfrm>
          <a:prstGeom prst="ellipseRibbon2">
            <a:avLst>
              <a:gd name="adj1" fmla="val 25000"/>
              <a:gd name="adj2" fmla="val 50000"/>
              <a:gd name="adj3" fmla="val 12500"/>
            </a:avLst>
          </a:prstGeom>
          <a:solidFill>
            <a:schemeClr val="accent1"/>
          </a:solidFill>
          <a:ln w="9525">
            <a:solidFill>
              <a:schemeClr val="tx1"/>
            </a:solidFill>
            <a:round/>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Tree>
    <p:extLst>
      <p:ext uri="{BB962C8B-B14F-4D97-AF65-F5344CB8AC3E}">
        <p14:creationId xmlns:p14="http://schemas.microsoft.com/office/powerpoint/2010/main" val="4252245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ChangeAspect="1"/>
          </p:cNvGraphicFramePr>
          <p:nvPr/>
        </p:nvGraphicFramePr>
        <p:xfrm>
          <a:off x="1230313" y="4249738"/>
          <a:ext cx="1539875" cy="682625"/>
        </p:xfrm>
        <a:graphic>
          <a:graphicData uri="http://schemas.openxmlformats.org/presentationml/2006/ole">
            <mc:AlternateContent xmlns:mc="http://schemas.openxmlformats.org/markup-compatibility/2006">
              <mc:Choice xmlns:v="urn:schemas-microsoft-com:vml" Requires="v">
                <p:oleObj spid="_x0000_s2137" name="Clip" r:id="rId3" imgW="7093440" imgH="8322840" progId="MS_ClipArt_Gallery.5">
                  <p:embed/>
                </p:oleObj>
              </mc:Choice>
              <mc:Fallback>
                <p:oleObj name="Clip" r:id="rId3" imgW="7093440" imgH="8322840" progId="MS_ClipArt_Gallery.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313" y="4249738"/>
                        <a:ext cx="1539875" cy="682625"/>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03" name="Group 5"/>
          <p:cNvGrpSpPr>
            <a:grpSpLocks/>
          </p:cNvGrpSpPr>
          <p:nvPr/>
        </p:nvGrpSpPr>
        <p:grpSpPr bwMode="auto">
          <a:xfrm>
            <a:off x="411163" y="5108575"/>
            <a:ext cx="3306762" cy="296863"/>
            <a:chOff x="3312" y="3312"/>
            <a:chExt cx="1820" cy="432"/>
          </a:xfrm>
        </p:grpSpPr>
        <p:graphicFrame>
          <p:nvGraphicFramePr>
            <p:cNvPr id="3097" name="Object 6"/>
            <p:cNvGraphicFramePr>
              <a:graphicFrameLocks noChangeAspect="1"/>
            </p:cNvGraphicFramePr>
            <p:nvPr/>
          </p:nvGraphicFramePr>
          <p:xfrm>
            <a:off x="3312" y="3312"/>
            <a:ext cx="222" cy="432"/>
          </p:xfrm>
          <a:graphic>
            <a:graphicData uri="http://schemas.openxmlformats.org/presentationml/2006/ole">
              <mc:AlternateContent xmlns:mc="http://schemas.openxmlformats.org/markup-compatibility/2006">
                <mc:Choice xmlns:v="urn:schemas-microsoft-com:vml" Requires="v">
                  <p:oleObj spid="_x0000_s2138" name="Clip" r:id="rId5" imgW="4277160" imgH="8322840" progId="MS_ClipArt_Gallery.5">
                    <p:embed/>
                  </p:oleObj>
                </mc:Choice>
                <mc:Fallback>
                  <p:oleObj name="Clip" r:id="rId5"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8" name="Object 7"/>
            <p:cNvGraphicFramePr>
              <a:graphicFrameLocks noChangeAspect="1"/>
            </p:cNvGraphicFramePr>
            <p:nvPr/>
          </p:nvGraphicFramePr>
          <p:xfrm>
            <a:off x="3600" y="3312"/>
            <a:ext cx="284" cy="416"/>
          </p:xfrm>
          <a:graphic>
            <a:graphicData uri="http://schemas.openxmlformats.org/presentationml/2006/ole">
              <mc:AlternateContent xmlns:mc="http://schemas.openxmlformats.org/markup-compatibility/2006">
                <mc:Choice xmlns:v="urn:schemas-microsoft-com:vml" Requires="v">
                  <p:oleObj spid="_x0000_s2139" name="Clip" r:id="rId7" imgW="5682600" imgH="8322840" progId="MS_ClipArt_Gallery.5">
                    <p:embed/>
                  </p:oleObj>
                </mc:Choice>
                <mc:Fallback>
                  <p:oleObj name="Clip" r:id="rId7"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9" name="Object 8"/>
            <p:cNvGraphicFramePr>
              <a:graphicFrameLocks noChangeAspect="1"/>
            </p:cNvGraphicFramePr>
            <p:nvPr/>
          </p:nvGraphicFramePr>
          <p:xfrm>
            <a:off x="3936" y="3312"/>
            <a:ext cx="222" cy="432"/>
          </p:xfrm>
          <a:graphic>
            <a:graphicData uri="http://schemas.openxmlformats.org/presentationml/2006/ole">
              <mc:AlternateContent xmlns:mc="http://schemas.openxmlformats.org/markup-compatibility/2006">
                <mc:Choice xmlns:v="urn:schemas-microsoft-com:vml" Requires="v">
                  <p:oleObj spid="_x0000_s2140" name="Clip" r:id="rId9" imgW="4277160" imgH="8322840" progId="MS_ClipArt_Gallery.5">
                    <p:embed/>
                  </p:oleObj>
                </mc:Choice>
                <mc:Fallback>
                  <p:oleObj name="Clip" r:id="rId9"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0" name="Object 9"/>
            <p:cNvGraphicFramePr>
              <a:graphicFrameLocks noChangeAspect="1"/>
            </p:cNvGraphicFramePr>
            <p:nvPr/>
          </p:nvGraphicFramePr>
          <p:xfrm>
            <a:off x="4224" y="3312"/>
            <a:ext cx="284" cy="416"/>
          </p:xfrm>
          <a:graphic>
            <a:graphicData uri="http://schemas.openxmlformats.org/presentationml/2006/ole">
              <mc:AlternateContent xmlns:mc="http://schemas.openxmlformats.org/markup-compatibility/2006">
                <mc:Choice xmlns:v="urn:schemas-microsoft-com:vml" Requires="v">
                  <p:oleObj spid="_x0000_s2141" name="Clip" r:id="rId10" imgW="5682600" imgH="8322840" progId="MS_ClipArt_Gallery.5">
                    <p:embed/>
                  </p:oleObj>
                </mc:Choice>
                <mc:Fallback>
                  <p:oleObj name="Clip" r:id="rId10"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1" name="Object 10"/>
            <p:cNvGraphicFramePr>
              <a:graphicFrameLocks noChangeAspect="1"/>
            </p:cNvGraphicFramePr>
            <p:nvPr/>
          </p:nvGraphicFramePr>
          <p:xfrm>
            <a:off x="4560" y="3312"/>
            <a:ext cx="222" cy="432"/>
          </p:xfrm>
          <a:graphic>
            <a:graphicData uri="http://schemas.openxmlformats.org/presentationml/2006/ole">
              <mc:AlternateContent xmlns:mc="http://schemas.openxmlformats.org/markup-compatibility/2006">
                <mc:Choice xmlns:v="urn:schemas-microsoft-com:vml" Requires="v">
                  <p:oleObj spid="_x0000_s2142" name="Clip" r:id="rId11" imgW="4277160" imgH="8322840" progId="MS_ClipArt_Gallery.5">
                    <p:embed/>
                  </p:oleObj>
                </mc:Choice>
                <mc:Fallback>
                  <p:oleObj name="Clip" r:id="rId11"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2" name="Object 11"/>
            <p:cNvGraphicFramePr>
              <a:graphicFrameLocks noChangeAspect="1"/>
            </p:cNvGraphicFramePr>
            <p:nvPr/>
          </p:nvGraphicFramePr>
          <p:xfrm>
            <a:off x="4848" y="3312"/>
            <a:ext cx="284" cy="416"/>
          </p:xfrm>
          <a:graphic>
            <a:graphicData uri="http://schemas.openxmlformats.org/presentationml/2006/ole">
              <mc:AlternateContent xmlns:mc="http://schemas.openxmlformats.org/markup-compatibility/2006">
                <mc:Choice xmlns:v="urn:schemas-microsoft-com:vml" Requires="v">
                  <p:oleObj spid="_x0000_s2143" name="Clip" r:id="rId12" imgW="5682600" imgH="8322840" progId="MS_ClipArt_Gallery.5">
                    <p:embed/>
                  </p:oleObj>
                </mc:Choice>
                <mc:Fallback>
                  <p:oleObj name="Clip" r:id="rId12"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8"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04" name="Group 12"/>
          <p:cNvGrpSpPr>
            <a:grpSpLocks/>
          </p:cNvGrpSpPr>
          <p:nvPr/>
        </p:nvGrpSpPr>
        <p:grpSpPr bwMode="auto">
          <a:xfrm>
            <a:off x="582613" y="4876800"/>
            <a:ext cx="2797175" cy="231775"/>
            <a:chOff x="3408" y="2976"/>
            <a:chExt cx="1536" cy="336"/>
          </a:xfrm>
        </p:grpSpPr>
        <p:sp>
          <p:nvSpPr>
            <p:cNvPr id="3161" name="Line 13"/>
            <p:cNvSpPr>
              <a:spLocks noChangeShapeType="1"/>
            </p:cNvSpPr>
            <p:nvPr/>
          </p:nvSpPr>
          <p:spPr bwMode="auto">
            <a:xfrm>
              <a:off x="3408" y="3168"/>
              <a:ext cx="1536"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2" name="Line 14"/>
            <p:cNvSpPr>
              <a:spLocks noChangeShapeType="1"/>
            </p:cNvSpPr>
            <p:nvPr/>
          </p:nvSpPr>
          <p:spPr bwMode="auto">
            <a:xfrm>
              <a:off x="3408"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3" name="Line 15"/>
            <p:cNvSpPr>
              <a:spLocks noChangeShapeType="1"/>
            </p:cNvSpPr>
            <p:nvPr/>
          </p:nvSpPr>
          <p:spPr bwMode="auto">
            <a:xfrm>
              <a:off x="3744"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4" name="Line 16"/>
            <p:cNvSpPr>
              <a:spLocks noChangeShapeType="1"/>
            </p:cNvSpPr>
            <p:nvPr/>
          </p:nvSpPr>
          <p:spPr bwMode="auto">
            <a:xfrm>
              <a:off x="4032"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5" name="Line 17"/>
            <p:cNvSpPr>
              <a:spLocks noChangeShapeType="1"/>
            </p:cNvSpPr>
            <p:nvPr/>
          </p:nvSpPr>
          <p:spPr bwMode="auto">
            <a:xfrm>
              <a:off x="4368"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6" name="Line 18"/>
            <p:cNvSpPr>
              <a:spLocks noChangeShapeType="1"/>
            </p:cNvSpPr>
            <p:nvPr/>
          </p:nvSpPr>
          <p:spPr bwMode="auto">
            <a:xfrm>
              <a:off x="4656"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7" name="Line 19"/>
            <p:cNvSpPr>
              <a:spLocks noChangeShapeType="1"/>
            </p:cNvSpPr>
            <p:nvPr/>
          </p:nvSpPr>
          <p:spPr bwMode="auto">
            <a:xfrm>
              <a:off x="4944"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8" name="Line 20"/>
            <p:cNvSpPr>
              <a:spLocks noChangeShapeType="1"/>
            </p:cNvSpPr>
            <p:nvPr/>
          </p:nvSpPr>
          <p:spPr bwMode="auto">
            <a:xfrm>
              <a:off x="4224" y="2976"/>
              <a:ext cx="0" cy="19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105" name="Group 21"/>
          <p:cNvGrpSpPr>
            <a:grpSpLocks/>
          </p:cNvGrpSpPr>
          <p:nvPr/>
        </p:nvGrpSpPr>
        <p:grpSpPr bwMode="auto">
          <a:xfrm>
            <a:off x="7640638" y="457200"/>
            <a:ext cx="1000125" cy="1025525"/>
            <a:chOff x="3648" y="288"/>
            <a:chExt cx="825" cy="947"/>
          </a:xfrm>
        </p:grpSpPr>
        <p:graphicFrame>
          <p:nvGraphicFramePr>
            <p:cNvPr id="3095" name="Object 22"/>
            <p:cNvGraphicFramePr>
              <a:graphicFrameLocks noChangeAspect="1"/>
            </p:cNvGraphicFramePr>
            <p:nvPr/>
          </p:nvGraphicFramePr>
          <p:xfrm>
            <a:off x="3648" y="288"/>
            <a:ext cx="825" cy="947"/>
          </p:xfrm>
          <a:graphic>
            <a:graphicData uri="http://schemas.openxmlformats.org/presentationml/2006/ole">
              <mc:AlternateContent xmlns:mc="http://schemas.openxmlformats.org/markup-compatibility/2006">
                <mc:Choice xmlns:v="urn:schemas-microsoft-com:vml" Requires="v">
                  <p:oleObj spid="_x0000_s2144" name="Visio" r:id="rId13" imgW="1436760" imgH="1648080" progId="Visio.Drawing.11">
                    <p:embed/>
                  </p:oleObj>
                </mc:Choice>
                <mc:Fallback>
                  <p:oleObj name="Visio" r:id="rId13" imgW="1436760" imgH="1648080"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8" y="288"/>
                          <a:ext cx="825" cy="94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aphicFrame>
          <p:nvGraphicFramePr>
            <p:cNvPr id="3096" name="Object 23"/>
            <p:cNvGraphicFramePr>
              <a:graphicFrameLocks noChangeAspect="1"/>
            </p:cNvGraphicFramePr>
            <p:nvPr/>
          </p:nvGraphicFramePr>
          <p:xfrm>
            <a:off x="3792" y="384"/>
            <a:ext cx="402" cy="394"/>
          </p:xfrm>
          <a:graphic>
            <a:graphicData uri="http://schemas.openxmlformats.org/presentationml/2006/ole">
              <mc:AlternateContent xmlns:mc="http://schemas.openxmlformats.org/markup-compatibility/2006">
                <mc:Choice xmlns:v="urn:schemas-microsoft-com:vml" Requires="v">
                  <p:oleObj spid="_x0000_s2145" r:id="rId15" imgW="314286" imgH="285866" progId="">
                    <p:embed/>
                  </p:oleObj>
                </mc:Choice>
                <mc:Fallback>
                  <p:oleObj r:id="rId15" imgW="314286" imgH="285866"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2" y="384"/>
                          <a:ext cx="402" cy="394"/>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pSp>
      <p:grpSp>
        <p:nvGrpSpPr>
          <p:cNvPr id="3106" name="Group 24"/>
          <p:cNvGrpSpPr>
            <a:grpSpLocks/>
          </p:cNvGrpSpPr>
          <p:nvPr/>
        </p:nvGrpSpPr>
        <p:grpSpPr bwMode="auto">
          <a:xfrm>
            <a:off x="7577138" y="571500"/>
            <a:ext cx="646112" cy="911225"/>
            <a:chOff x="3027" y="3049"/>
            <a:chExt cx="617" cy="708"/>
          </a:xfrm>
        </p:grpSpPr>
        <p:graphicFrame>
          <p:nvGraphicFramePr>
            <p:cNvPr id="3093" name="Object 25"/>
            <p:cNvGraphicFramePr>
              <a:graphicFrameLocks noChangeAspect="1"/>
            </p:cNvGraphicFramePr>
            <p:nvPr/>
          </p:nvGraphicFramePr>
          <p:xfrm>
            <a:off x="3027" y="3049"/>
            <a:ext cx="617" cy="708"/>
          </p:xfrm>
          <a:graphic>
            <a:graphicData uri="http://schemas.openxmlformats.org/presentationml/2006/ole">
              <mc:AlternateContent xmlns:mc="http://schemas.openxmlformats.org/markup-compatibility/2006">
                <mc:Choice xmlns:v="urn:schemas-microsoft-com:vml" Requires="v">
                  <p:oleObj spid="_x0000_s2146" name="Visio" r:id="rId17" imgW="1436760" imgH="1648080" progId="Visio.Drawing.11">
                    <p:embed/>
                  </p:oleObj>
                </mc:Choice>
                <mc:Fallback>
                  <p:oleObj name="Visio" r:id="rId17" imgW="1436760" imgH="1648080"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7" y="3049"/>
                          <a:ext cx="617" cy="70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aphicFrame>
          <p:nvGraphicFramePr>
            <p:cNvPr id="3094" name="Object 26"/>
            <p:cNvGraphicFramePr>
              <a:graphicFrameLocks noChangeAspect="1"/>
            </p:cNvGraphicFramePr>
            <p:nvPr/>
          </p:nvGraphicFramePr>
          <p:xfrm>
            <a:off x="3152" y="3113"/>
            <a:ext cx="363" cy="256"/>
          </p:xfrm>
          <a:graphic>
            <a:graphicData uri="http://schemas.openxmlformats.org/presentationml/2006/ole">
              <mc:AlternateContent xmlns:mc="http://schemas.openxmlformats.org/markup-compatibility/2006">
                <mc:Choice xmlns:v="urn:schemas-microsoft-com:vml" Requires="v">
                  <p:oleObj spid="_x0000_s2147" r:id="rId18" imgW="685714" imgH="657317" progId="">
                    <p:embed/>
                  </p:oleObj>
                </mc:Choice>
                <mc:Fallback>
                  <p:oleObj r:id="rId18" imgW="685714" imgH="657317"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52" y="3113"/>
                          <a:ext cx="363" cy="25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pSp>
      <p:sp>
        <p:nvSpPr>
          <p:cNvPr id="3107" name="Text Box 27"/>
          <p:cNvSpPr txBox="1">
            <a:spLocks noChangeArrowheads="1"/>
          </p:cNvSpPr>
          <p:nvPr/>
        </p:nvSpPr>
        <p:spPr bwMode="auto">
          <a:xfrm>
            <a:off x="6705600" y="2057400"/>
            <a:ext cx="220345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a:ea typeface="楷体_GB2312" pitchFamily="49" charset="-122"/>
              </a:rPr>
              <a:t>信息管理层</a:t>
            </a:r>
            <a:endParaRPr lang="zh-CN" altLang="en-US">
              <a:solidFill>
                <a:schemeClr val="tx1"/>
              </a:solidFill>
              <a:ea typeface="楷体_GB2312" pitchFamily="49" charset="-122"/>
            </a:endParaRPr>
          </a:p>
        </p:txBody>
      </p:sp>
      <p:sp>
        <p:nvSpPr>
          <p:cNvPr id="3108" name="Text Box 28"/>
          <p:cNvSpPr txBox="1">
            <a:spLocks noChangeArrowheads="1"/>
          </p:cNvSpPr>
          <p:nvPr/>
        </p:nvSpPr>
        <p:spPr bwMode="auto">
          <a:xfrm>
            <a:off x="7153275" y="1477963"/>
            <a:ext cx="1328738"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a:solidFill>
                  <a:schemeClr val="tx1"/>
                </a:solidFill>
              </a:rPr>
              <a:t>远程节点</a:t>
            </a:r>
          </a:p>
        </p:txBody>
      </p:sp>
      <p:grpSp>
        <p:nvGrpSpPr>
          <p:cNvPr id="3109" name="Group 29"/>
          <p:cNvGrpSpPr>
            <a:grpSpLocks/>
          </p:cNvGrpSpPr>
          <p:nvPr/>
        </p:nvGrpSpPr>
        <p:grpSpPr bwMode="auto">
          <a:xfrm>
            <a:off x="727075" y="2716213"/>
            <a:ext cx="766763" cy="1058862"/>
            <a:chOff x="2880" y="1200"/>
            <a:chExt cx="1185" cy="1104"/>
          </a:xfrm>
        </p:grpSpPr>
        <p:grpSp>
          <p:nvGrpSpPr>
            <p:cNvPr id="3158" name="Group 30"/>
            <p:cNvGrpSpPr>
              <a:grpSpLocks/>
            </p:cNvGrpSpPr>
            <p:nvPr/>
          </p:nvGrpSpPr>
          <p:grpSpPr bwMode="auto">
            <a:xfrm>
              <a:off x="2880" y="1200"/>
              <a:ext cx="1185" cy="967"/>
              <a:chOff x="2208" y="240"/>
              <a:chExt cx="1185" cy="967"/>
            </a:xfrm>
          </p:grpSpPr>
          <p:graphicFrame>
            <p:nvGraphicFramePr>
              <p:cNvPr id="3092" name="Object 31"/>
              <p:cNvGraphicFramePr>
                <a:graphicFrameLocks noChangeAspect="1"/>
              </p:cNvGraphicFramePr>
              <p:nvPr/>
            </p:nvGraphicFramePr>
            <p:xfrm>
              <a:off x="2208" y="240"/>
              <a:ext cx="1185" cy="967"/>
            </p:xfrm>
            <a:graphic>
              <a:graphicData uri="http://schemas.openxmlformats.org/presentationml/2006/ole">
                <mc:AlternateContent xmlns:mc="http://schemas.openxmlformats.org/markup-compatibility/2006">
                  <mc:Choice xmlns:v="urn:schemas-microsoft-com:vml" Requires="v">
                    <p:oleObj spid="_x0000_s2148" name="Clip" r:id="rId20" imgW="1437480" imgH="1151640" progId="MS_ClipArt_Gallery.5">
                      <p:embed/>
                    </p:oleObj>
                  </mc:Choice>
                  <mc:Fallback>
                    <p:oleObj name="Clip" r:id="rId20" imgW="1437480" imgH="1151640" progId="MS_ClipArt_Gallery.5">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8" y="240"/>
                            <a:ext cx="1185" cy="967"/>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60" name="Picture 32" descr="Dynamicshm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76" y="296"/>
                <a:ext cx="4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9" name="Line 33"/>
            <p:cNvSpPr>
              <a:spLocks noChangeShapeType="1"/>
            </p:cNvSpPr>
            <p:nvPr/>
          </p:nvSpPr>
          <p:spPr bwMode="auto">
            <a:xfrm>
              <a:off x="3504" y="2160"/>
              <a:ext cx="0" cy="1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110" name="Group 34"/>
          <p:cNvGrpSpPr>
            <a:grpSpLocks/>
          </p:cNvGrpSpPr>
          <p:nvPr/>
        </p:nvGrpSpPr>
        <p:grpSpPr bwMode="auto">
          <a:xfrm>
            <a:off x="4322763" y="755650"/>
            <a:ext cx="1651000" cy="1368425"/>
            <a:chOff x="624" y="1584"/>
            <a:chExt cx="1346" cy="1237"/>
          </a:xfrm>
        </p:grpSpPr>
        <p:graphicFrame>
          <p:nvGraphicFramePr>
            <p:cNvPr id="3091" name="Object 35"/>
            <p:cNvGraphicFramePr>
              <a:graphicFrameLocks noChangeAspect="1"/>
            </p:cNvGraphicFramePr>
            <p:nvPr/>
          </p:nvGraphicFramePr>
          <p:xfrm>
            <a:off x="624" y="1584"/>
            <a:ext cx="1346" cy="1237"/>
          </p:xfrm>
          <a:graphic>
            <a:graphicData uri="http://schemas.openxmlformats.org/presentationml/2006/ole">
              <mc:AlternateContent xmlns:mc="http://schemas.openxmlformats.org/markup-compatibility/2006">
                <mc:Choice xmlns:v="urn:schemas-microsoft-com:vml" Requires="v">
                  <p:oleObj spid="_x0000_s2149" name="Visio" r:id="rId23" imgW="1893960" imgH="1739520" progId="Visio.Drawing.11">
                    <p:embed/>
                  </p:oleObj>
                </mc:Choice>
                <mc:Fallback>
                  <p:oleObj name="Visio" r:id="rId23" imgW="1893960" imgH="1739520" progId="Visio.Drawing.11">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4" y="1584"/>
                          <a:ext cx="1346" cy="12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pic>
          <p:nvPicPr>
            <p:cNvPr id="3156" name="Picture 36" descr="First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48" y="1944"/>
              <a:ext cx="62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7" name="Picture 37" descr="FIX Dyn"/>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96" y="2208"/>
              <a:ext cx="52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11" name="Line 38"/>
          <p:cNvSpPr>
            <a:spLocks noChangeShapeType="1"/>
          </p:cNvSpPr>
          <p:nvPr/>
        </p:nvSpPr>
        <p:spPr bwMode="auto">
          <a:xfrm flipH="1">
            <a:off x="4108450" y="1839913"/>
            <a:ext cx="331788" cy="1698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12" name="Text Box 39"/>
          <p:cNvSpPr txBox="1">
            <a:spLocks noChangeArrowheads="1"/>
          </p:cNvSpPr>
          <p:nvPr/>
        </p:nvSpPr>
        <p:spPr bwMode="auto">
          <a:xfrm>
            <a:off x="2852738" y="731838"/>
            <a:ext cx="19002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en-US" altLang="zh-CN">
                <a:solidFill>
                  <a:schemeClr val="tx1"/>
                </a:solidFill>
              </a:rPr>
              <a:t>Web</a:t>
            </a:r>
            <a:r>
              <a:rPr lang="zh-CN" altLang="en-US">
                <a:solidFill>
                  <a:schemeClr val="tx1"/>
                </a:solidFill>
              </a:rPr>
              <a:t>服务器</a:t>
            </a:r>
          </a:p>
        </p:txBody>
      </p:sp>
      <p:graphicFrame>
        <p:nvGraphicFramePr>
          <p:cNvPr id="3075" name="Object 40"/>
          <p:cNvGraphicFramePr>
            <a:graphicFrameLocks noChangeAspect="1"/>
          </p:cNvGraphicFramePr>
          <p:nvPr/>
        </p:nvGraphicFramePr>
        <p:xfrm>
          <a:off x="139700" y="2370138"/>
          <a:ext cx="6699250" cy="141287"/>
        </p:xfrm>
        <a:graphic>
          <a:graphicData uri="http://schemas.openxmlformats.org/presentationml/2006/ole">
            <mc:AlternateContent xmlns:mc="http://schemas.openxmlformats.org/markup-compatibility/2006">
              <mc:Choice xmlns:v="urn:schemas-microsoft-com:vml" Requires="v">
                <p:oleObj spid="_x0000_s2150" name="Visio" r:id="rId27" imgW="4852800" imgH="177480" progId="Visio.Drawing.11">
                  <p:embed/>
                </p:oleObj>
              </mc:Choice>
              <mc:Fallback>
                <p:oleObj name="Visio" r:id="rId27" imgW="4852800" imgH="177480"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9700" y="2370138"/>
                        <a:ext cx="6699250" cy="141287"/>
                      </a:xfrm>
                      <a:prstGeom prst="rect">
                        <a:avLst/>
                      </a:prstGeom>
                      <a:noFill/>
                      <a:ln>
                        <a:noFill/>
                      </a:ln>
                      <a:effectLst/>
                      <a:extLst>
                        <a:ext uri="{909E8E84-426E-40DD-AFC4-6F175D3DCCD1}">
                          <a14:hiddenFill xmlns:a14="http://schemas.microsoft.com/office/drawing/2010/main">
                            <a:gradFill rotWithShape="0">
                              <a:gsLst>
                                <a:gs pos="0">
                                  <a:srgbClr val="00CC99">
                                    <a:gamma/>
                                    <a:shade val="26275"/>
                                    <a:invGamma/>
                                  </a:srgbClr>
                                </a:gs>
                                <a:gs pos="100000">
                                  <a:srgbClr val="00CC99"/>
                                </a:gs>
                              </a:gsLst>
                              <a:lin ang="0" scaled="1"/>
                            </a:gradFill>
                          </a14:hiddenFill>
                        </a:ext>
                        <a:ext uri="{91240B29-F687-4F45-9708-019B960494DF}">
                          <a14:hiddenLine xmlns:a14="http://schemas.microsoft.com/office/drawing/2010/main" w="6350">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
        <p:nvSpPr>
          <p:cNvPr id="3113" name="Line 41"/>
          <p:cNvSpPr>
            <a:spLocks noChangeShapeType="1"/>
          </p:cNvSpPr>
          <p:nvPr/>
        </p:nvSpPr>
        <p:spPr bwMode="auto">
          <a:xfrm>
            <a:off x="1136650" y="2462213"/>
            <a:ext cx="1588" cy="249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3114" name="Group 42"/>
          <p:cNvGrpSpPr>
            <a:grpSpLocks/>
          </p:cNvGrpSpPr>
          <p:nvPr/>
        </p:nvGrpSpPr>
        <p:grpSpPr bwMode="auto">
          <a:xfrm>
            <a:off x="1303338" y="1344613"/>
            <a:ext cx="850900" cy="1049337"/>
            <a:chOff x="2880" y="1200"/>
            <a:chExt cx="1185" cy="1104"/>
          </a:xfrm>
        </p:grpSpPr>
        <p:grpSp>
          <p:nvGrpSpPr>
            <p:cNvPr id="3153" name="Group 43"/>
            <p:cNvGrpSpPr>
              <a:grpSpLocks/>
            </p:cNvGrpSpPr>
            <p:nvPr/>
          </p:nvGrpSpPr>
          <p:grpSpPr bwMode="auto">
            <a:xfrm>
              <a:off x="2880" y="1200"/>
              <a:ext cx="1185" cy="967"/>
              <a:chOff x="2208" y="240"/>
              <a:chExt cx="1185" cy="967"/>
            </a:xfrm>
          </p:grpSpPr>
          <p:graphicFrame>
            <p:nvGraphicFramePr>
              <p:cNvPr id="3090" name="Object 44"/>
              <p:cNvGraphicFramePr>
                <a:graphicFrameLocks noChangeAspect="1"/>
              </p:cNvGraphicFramePr>
              <p:nvPr/>
            </p:nvGraphicFramePr>
            <p:xfrm>
              <a:off x="2208" y="240"/>
              <a:ext cx="1185" cy="967"/>
            </p:xfrm>
            <a:graphic>
              <a:graphicData uri="http://schemas.openxmlformats.org/presentationml/2006/ole">
                <mc:AlternateContent xmlns:mc="http://schemas.openxmlformats.org/markup-compatibility/2006">
                  <mc:Choice xmlns:v="urn:schemas-microsoft-com:vml" Requires="v">
                    <p:oleObj spid="_x0000_s2151" name="Clip" r:id="rId29" imgW="1437480" imgH="1151640" progId="MS_ClipArt_Gallery.5">
                      <p:embed/>
                    </p:oleObj>
                  </mc:Choice>
                  <mc:Fallback>
                    <p:oleObj name="Clip" r:id="rId29" imgW="1437480" imgH="1151640" progId="MS_ClipArt_Gallery.5">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8" y="240"/>
                            <a:ext cx="1185" cy="967"/>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55" name="Picture 45" descr="Dynamicshmi"/>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576" y="296"/>
                <a:ext cx="4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4" name="Line 46"/>
            <p:cNvSpPr>
              <a:spLocks noChangeShapeType="1"/>
            </p:cNvSpPr>
            <p:nvPr/>
          </p:nvSpPr>
          <p:spPr bwMode="auto">
            <a:xfrm>
              <a:off x="3504" y="2160"/>
              <a:ext cx="0" cy="1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3115" name="Line 47"/>
          <p:cNvSpPr>
            <a:spLocks noChangeShapeType="1"/>
          </p:cNvSpPr>
          <p:nvPr/>
        </p:nvSpPr>
        <p:spPr bwMode="auto">
          <a:xfrm>
            <a:off x="4084638" y="2009775"/>
            <a:ext cx="1587" cy="4572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16" name="Text Box 48"/>
          <p:cNvSpPr txBox="1">
            <a:spLocks noChangeArrowheads="1"/>
          </p:cNvSpPr>
          <p:nvPr/>
        </p:nvSpPr>
        <p:spPr bwMode="auto">
          <a:xfrm>
            <a:off x="4970463" y="2906713"/>
            <a:ext cx="167005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just"/>
            <a:r>
              <a:rPr lang="zh-CN" altLang="en-US">
                <a:solidFill>
                  <a:schemeClr val="tx1"/>
                </a:solidFill>
              </a:rPr>
              <a:t>工程师站</a:t>
            </a:r>
          </a:p>
        </p:txBody>
      </p:sp>
      <p:graphicFrame>
        <p:nvGraphicFramePr>
          <p:cNvPr id="3076" name="Object 49"/>
          <p:cNvGraphicFramePr>
            <a:graphicFrameLocks noChangeAspect="1"/>
          </p:cNvGraphicFramePr>
          <p:nvPr/>
        </p:nvGraphicFramePr>
        <p:xfrm>
          <a:off x="5926138" y="1028700"/>
          <a:ext cx="1755775" cy="1319213"/>
        </p:xfrm>
        <a:graphic>
          <a:graphicData uri="http://schemas.openxmlformats.org/presentationml/2006/ole">
            <mc:AlternateContent xmlns:mc="http://schemas.openxmlformats.org/markup-compatibility/2006">
              <mc:Choice xmlns:v="urn:schemas-microsoft-com:vml" Requires="v">
                <p:oleObj spid="_x0000_s2152" name="Visio" r:id="rId31" imgW="1134000" imgH="882360" progId="Visio.Drawing.11">
                  <p:embed/>
                </p:oleObj>
              </mc:Choice>
              <mc:Fallback>
                <p:oleObj name="Visio" r:id="rId31" imgW="1134000" imgH="882360" progId="Visio.Drawing.11">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6138" y="1028700"/>
                        <a:ext cx="1755775" cy="13192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aphicFrame>
        <p:nvGraphicFramePr>
          <p:cNvPr id="3077" name="Object 50"/>
          <p:cNvGraphicFramePr>
            <a:graphicFrameLocks noChangeAspect="1"/>
          </p:cNvGraphicFramePr>
          <p:nvPr/>
        </p:nvGraphicFramePr>
        <p:xfrm>
          <a:off x="6043613" y="571500"/>
          <a:ext cx="1603375" cy="1552575"/>
        </p:xfrm>
        <a:graphic>
          <a:graphicData uri="http://schemas.openxmlformats.org/presentationml/2006/ole">
            <mc:AlternateContent xmlns:mc="http://schemas.openxmlformats.org/markup-compatibility/2006">
              <mc:Choice xmlns:v="urn:schemas-microsoft-com:vml" Requires="v">
                <p:oleObj spid="_x0000_s2153" name="Visio" r:id="rId33" imgW="1035000" imgH="1037880" progId="Visio.Drawing.11">
                  <p:embed/>
                </p:oleObj>
              </mc:Choice>
              <mc:Fallback>
                <p:oleObj name="Visio" r:id="rId33" imgW="1035000" imgH="1037880" progId="Visio.Drawing.11">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43613" y="571500"/>
                        <a:ext cx="1603375" cy="15525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pSp>
        <p:nvGrpSpPr>
          <p:cNvPr id="3117" name="Group 51"/>
          <p:cNvGrpSpPr>
            <a:grpSpLocks/>
          </p:cNvGrpSpPr>
          <p:nvPr/>
        </p:nvGrpSpPr>
        <p:grpSpPr bwMode="auto">
          <a:xfrm>
            <a:off x="2419350" y="1362075"/>
            <a:ext cx="850900" cy="1050925"/>
            <a:chOff x="2880" y="1200"/>
            <a:chExt cx="1185" cy="1104"/>
          </a:xfrm>
        </p:grpSpPr>
        <p:grpSp>
          <p:nvGrpSpPr>
            <p:cNvPr id="3150" name="Group 52"/>
            <p:cNvGrpSpPr>
              <a:grpSpLocks/>
            </p:cNvGrpSpPr>
            <p:nvPr/>
          </p:nvGrpSpPr>
          <p:grpSpPr bwMode="auto">
            <a:xfrm>
              <a:off x="2880" y="1200"/>
              <a:ext cx="1185" cy="967"/>
              <a:chOff x="2208" y="240"/>
              <a:chExt cx="1185" cy="967"/>
            </a:xfrm>
          </p:grpSpPr>
          <p:graphicFrame>
            <p:nvGraphicFramePr>
              <p:cNvPr id="3089" name="Object 53"/>
              <p:cNvGraphicFramePr>
                <a:graphicFrameLocks noChangeAspect="1"/>
              </p:cNvGraphicFramePr>
              <p:nvPr/>
            </p:nvGraphicFramePr>
            <p:xfrm>
              <a:off x="2208" y="240"/>
              <a:ext cx="1185" cy="967"/>
            </p:xfrm>
            <a:graphic>
              <a:graphicData uri="http://schemas.openxmlformats.org/presentationml/2006/ole">
                <mc:AlternateContent xmlns:mc="http://schemas.openxmlformats.org/markup-compatibility/2006">
                  <mc:Choice xmlns:v="urn:schemas-microsoft-com:vml" Requires="v">
                    <p:oleObj spid="_x0000_s2154" name="Clip" r:id="rId35" imgW="1437480" imgH="1151640" progId="MS_ClipArt_Gallery.5">
                      <p:embed/>
                    </p:oleObj>
                  </mc:Choice>
                  <mc:Fallback>
                    <p:oleObj name="Clip" r:id="rId35" imgW="1437480" imgH="1151640" progId="MS_ClipArt_Gallery.5">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8" y="240"/>
                            <a:ext cx="1185" cy="967"/>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52" name="Picture 54" descr="Dynamicshmi"/>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576" y="296"/>
                <a:ext cx="4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1" name="Line 55"/>
            <p:cNvSpPr>
              <a:spLocks noChangeShapeType="1"/>
            </p:cNvSpPr>
            <p:nvPr/>
          </p:nvSpPr>
          <p:spPr bwMode="auto">
            <a:xfrm>
              <a:off x="3504" y="2160"/>
              <a:ext cx="0" cy="1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3118" name="Text Box 56"/>
          <p:cNvSpPr txBox="1">
            <a:spLocks noChangeArrowheads="1"/>
          </p:cNvSpPr>
          <p:nvPr/>
        </p:nvSpPr>
        <p:spPr bwMode="auto">
          <a:xfrm>
            <a:off x="1376363" y="2895600"/>
            <a:ext cx="13525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just"/>
            <a:r>
              <a:rPr lang="zh-CN" altLang="en-US">
                <a:solidFill>
                  <a:schemeClr val="tx1"/>
                </a:solidFill>
              </a:rPr>
              <a:t>操作站</a:t>
            </a:r>
          </a:p>
        </p:txBody>
      </p:sp>
      <p:graphicFrame>
        <p:nvGraphicFramePr>
          <p:cNvPr id="3078" name="Object 57"/>
          <p:cNvGraphicFramePr>
            <a:graphicFrameLocks noChangeAspect="1"/>
          </p:cNvGraphicFramePr>
          <p:nvPr/>
        </p:nvGraphicFramePr>
        <p:xfrm>
          <a:off x="22225" y="3857625"/>
          <a:ext cx="6699250" cy="139700"/>
        </p:xfrm>
        <a:graphic>
          <a:graphicData uri="http://schemas.openxmlformats.org/presentationml/2006/ole">
            <mc:AlternateContent xmlns:mc="http://schemas.openxmlformats.org/markup-compatibility/2006">
              <mc:Choice xmlns:v="urn:schemas-microsoft-com:vml" Requires="v">
                <p:oleObj spid="_x0000_s2155" name="Visio" r:id="rId36" imgW="4852800" imgH="177480" progId="Visio.Drawing.11">
                  <p:embed/>
                </p:oleObj>
              </mc:Choice>
              <mc:Fallback>
                <p:oleObj name="Visio" r:id="rId36" imgW="4852800" imgH="177480"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225" y="3857625"/>
                        <a:ext cx="6699250" cy="139700"/>
                      </a:xfrm>
                      <a:prstGeom prst="rect">
                        <a:avLst/>
                      </a:prstGeom>
                      <a:noFill/>
                      <a:ln>
                        <a:noFill/>
                      </a:ln>
                      <a:effectLst/>
                      <a:extLst>
                        <a:ext uri="{909E8E84-426E-40DD-AFC4-6F175D3DCCD1}">
                          <a14:hiddenFill xmlns:a14="http://schemas.microsoft.com/office/drawing/2010/main">
                            <a:gradFill rotWithShape="0">
                              <a:gsLst>
                                <a:gs pos="0">
                                  <a:srgbClr val="00CC99">
                                    <a:gamma/>
                                    <a:shade val="26275"/>
                                    <a:invGamma/>
                                  </a:srgbClr>
                                </a:gs>
                                <a:gs pos="100000">
                                  <a:srgbClr val="00CC99"/>
                                </a:gs>
                              </a:gsLst>
                              <a:lin ang="0" scaled="1"/>
                            </a:gradFill>
                          </a14:hiddenFill>
                        </a:ext>
                        <a:ext uri="{91240B29-F687-4F45-9708-019B960494DF}">
                          <a14:hiddenLine xmlns:a14="http://schemas.microsoft.com/office/drawing/2010/main" w="6350">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aphicFrame>
        <p:nvGraphicFramePr>
          <p:cNvPr id="3079" name="Object 58"/>
          <p:cNvGraphicFramePr>
            <a:graphicFrameLocks noChangeAspect="1"/>
          </p:cNvGraphicFramePr>
          <p:nvPr/>
        </p:nvGraphicFramePr>
        <p:xfrm>
          <a:off x="0" y="3743325"/>
          <a:ext cx="6697663" cy="139700"/>
        </p:xfrm>
        <a:graphic>
          <a:graphicData uri="http://schemas.openxmlformats.org/presentationml/2006/ole">
            <mc:AlternateContent xmlns:mc="http://schemas.openxmlformats.org/markup-compatibility/2006">
              <mc:Choice xmlns:v="urn:schemas-microsoft-com:vml" Requires="v">
                <p:oleObj spid="_x0000_s2156" name="Visio" r:id="rId37" imgW="4852800" imgH="177480" progId="Visio.Drawing.11">
                  <p:embed/>
                </p:oleObj>
              </mc:Choice>
              <mc:Fallback>
                <p:oleObj name="Visio" r:id="rId37" imgW="4852800" imgH="177480"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3743325"/>
                        <a:ext cx="6697663" cy="139700"/>
                      </a:xfrm>
                      <a:prstGeom prst="rect">
                        <a:avLst/>
                      </a:prstGeom>
                      <a:noFill/>
                      <a:ln>
                        <a:noFill/>
                      </a:ln>
                      <a:effectLst/>
                      <a:extLst>
                        <a:ext uri="{909E8E84-426E-40DD-AFC4-6F175D3DCCD1}">
                          <a14:hiddenFill xmlns:a14="http://schemas.microsoft.com/office/drawing/2010/main">
                            <a:gradFill rotWithShape="0">
                              <a:gsLst>
                                <a:gs pos="0">
                                  <a:srgbClr val="00CC99">
                                    <a:gamma/>
                                    <a:shade val="26275"/>
                                    <a:invGamma/>
                                  </a:srgbClr>
                                </a:gs>
                                <a:gs pos="100000">
                                  <a:srgbClr val="00CC99"/>
                                </a:gs>
                              </a:gsLst>
                              <a:lin ang="0" scaled="1"/>
                            </a:gradFill>
                          </a14:hiddenFill>
                        </a:ext>
                        <a:ext uri="{91240B29-F687-4F45-9708-019B960494DF}">
                          <a14:hiddenLine xmlns:a14="http://schemas.microsoft.com/office/drawing/2010/main" w="6350">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
        <p:nvSpPr>
          <p:cNvPr id="3119" name="Line 59"/>
          <p:cNvSpPr>
            <a:spLocks noChangeShapeType="1"/>
          </p:cNvSpPr>
          <p:nvPr/>
        </p:nvSpPr>
        <p:spPr bwMode="auto">
          <a:xfrm>
            <a:off x="942975" y="3624263"/>
            <a:ext cx="1588" cy="3000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3120" name="Group 60"/>
          <p:cNvGrpSpPr>
            <a:grpSpLocks/>
          </p:cNvGrpSpPr>
          <p:nvPr/>
        </p:nvGrpSpPr>
        <p:grpSpPr bwMode="auto">
          <a:xfrm>
            <a:off x="2622550" y="2716213"/>
            <a:ext cx="766763" cy="1058862"/>
            <a:chOff x="2880" y="1200"/>
            <a:chExt cx="1185" cy="1104"/>
          </a:xfrm>
        </p:grpSpPr>
        <p:grpSp>
          <p:nvGrpSpPr>
            <p:cNvPr id="3147" name="Group 61"/>
            <p:cNvGrpSpPr>
              <a:grpSpLocks/>
            </p:cNvGrpSpPr>
            <p:nvPr/>
          </p:nvGrpSpPr>
          <p:grpSpPr bwMode="auto">
            <a:xfrm>
              <a:off x="2880" y="1200"/>
              <a:ext cx="1185" cy="967"/>
              <a:chOff x="2208" y="240"/>
              <a:chExt cx="1185" cy="967"/>
            </a:xfrm>
          </p:grpSpPr>
          <p:graphicFrame>
            <p:nvGraphicFramePr>
              <p:cNvPr id="3088" name="Object 62"/>
              <p:cNvGraphicFramePr>
                <a:graphicFrameLocks noChangeAspect="1"/>
              </p:cNvGraphicFramePr>
              <p:nvPr/>
            </p:nvGraphicFramePr>
            <p:xfrm>
              <a:off x="2208" y="240"/>
              <a:ext cx="1185" cy="967"/>
            </p:xfrm>
            <a:graphic>
              <a:graphicData uri="http://schemas.openxmlformats.org/presentationml/2006/ole">
                <mc:AlternateContent xmlns:mc="http://schemas.openxmlformats.org/markup-compatibility/2006">
                  <mc:Choice xmlns:v="urn:schemas-microsoft-com:vml" Requires="v">
                    <p:oleObj spid="_x0000_s2157" name="Clip" r:id="rId38" imgW="1437480" imgH="1151640" progId="MS_ClipArt_Gallery.5">
                      <p:embed/>
                    </p:oleObj>
                  </mc:Choice>
                  <mc:Fallback>
                    <p:oleObj name="Clip" r:id="rId38" imgW="1437480" imgH="1151640" progId="MS_ClipArt_Gallery.5">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8" y="240"/>
                            <a:ext cx="1185" cy="967"/>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49" name="Picture 63" descr="Dynamicshm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76" y="296"/>
                <a:ext cx="4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48" name="Line 64"/>
            <p:cNvSpPr>
              <a:spLocks noChangeShapeType="1"/>
            </p:cNvSpPr>
            <p:nvPr/>
          </p:nvSpPr>
          <p:spPr bwMode="auto">
            <a:xfrm>
              <a:off x="3504" y="2160"/>
              <a:ext cx="0" cy="1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3121" name="Line 65"/>
          <p:cNvSpPr>
            <a:spLocks noChangeShapeType="1"/>
          </p:cNvSpPr>
          <p:nvPr/>
        </p:nvSpPr>
        <p:spPr bwMode="auto">
          <a:xfrm>
            <a:off x="3032125" y="2462213"/>
            <a:ext cx="1588" cy="249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22" name="Line 66"/>
          <p:cNvSpPr>
            <a:spLocks noChangeShapeType="1"/>
          </p:cNvSpPr>
          <p:nvPr/>
        </p:nvSpPr>
        <p:spPr bwMode="auto">
          <a:xfrm>
            <a:off x="2836863" y="3624263"/>
            <a:ext cx="3175" cy="3000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3123" name="Group 67"/>
          <p:cNvGrpSpPr>
            <a:grpSpLocks/>
          </p:cNvGrpSpPr>
          <p:nvPr/>
        </p:nvGrpSpPr>
        <p:grpSpPr bwMode="auto">
          <a:xfrm>
            <a:off x="4251325" y="2716213"/>
            <a:ext cx="766763" cy="1058862"/>
            <a:chOff x="2880" y="1200"/>
            <a:chExt cx="1185" cy="1104"/>
          </a:xfrm>
        </p:grpSpPr>
        <p:grpSp>
          <p:nvGrpSpPr>
            <p:cNvPr id="3144" name="Group 68"/>
            <p:cNvGrpSpPr>
              <a:grpSpLocks/>
            </p:cNvGrpSpPr>
            <p:nvPr/>
          </p:nvGrpSpPr>
          <p:grpSpPr bwMode="auto">
            <a:xfrm>
              <a:off x="2880" y="1200"/>
              <a:ext cx="1185" cy="967"/>
              <a:chOff x="2208" y="240"/>
              <a:chExt cx="1185" cy="967"/>
            </a:xfrm>
          </p:grpSpPr>
          <p:graphicFrame>
            <p:nvGraphicFramePr>
              <p:cNvPr id="3087" name="Object 69"/>
              <p:cNvGraphicFramePr>
                <a:graphicFrameLocks noChangeAspect="1"/>
              </p:cNvGraphicFramePr>
              <p:nvPr/>
            </p:nvGraphicFramePr>
            <p:xfrm>
              <a:off x="2208" y="240"/>
              <a:ext cx="1185" cy="967"/>
            </p:xfrm>
            <a:graphic>
              <a:graphicData uri="http://schemas.openxmlformats.org/presentationml/2006/ole">
                <mc:AlternateContent xmlns:mc="http://schemas.openxmlformats.org/markup-compatibility/2006">
                  <mc:Choice xmlns:v="urn:schemas-microsoft-com:vml" Requires="v">
                    <p:oleObj spid="_x0000_s2158" name="Clip" r:id="rId39" imgW="1437480" imgH="1151640" progId="MS_ClipArt_Gallery.5">
                      <p:embed/>
                    </p:oleObj>
                  </mc:Choice>
                  <mc:Fallback>
                    <p:oleObj name="Clip" r:id="rId39" imgW="1437480" imgH="1151640" progId="MS_ClipArt_Gallery.5">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8" y="240"/>
                            <a:ext cx="1185" cy="967"/>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46" name="Picture 70" descr="Dynamicshm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76" y="296"/>
                <a:ext cx="4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45" name="Line 71"/>
            <p:cNvSpPr>
              <a:spLocks noChangeShapeType="1"/>
            </p:cNvSpPr>
            <p:nvPr/>
          </p:nvSpPr>
          <p:spPr bwMode="auto">
            <a:xfrm>
              <a:off x="3504" y="2160"/>
              <a:ext cx="0" cy="1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3124" name="Line 72"/>
          <p:cNvSpPr>
            <a:spLocks noChangeShapeType="1"/>
          </p:cNvSpPr>
          <p:nvPr/>
        </p:nvSpPr>
        <p:spPr bwMode="auto">
          <a:xfrm>
            <a:off x="4660900" y="2462213"/>
            <a:ext cx="1588" cy="249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25" name="Line 73"/>
          <p:cNvSpPr>
            <a:spLocks noChangeShapeType="1"/>
          </p:cNvSpPr>
          <p:nvPr/>
        </p:nvSpPr>
        <p:spPr bwMode="auto">
          <a:xfrm>
            <a:off x="4465638" y="3624263"/>
            <a:ext cx="3175" cy="3000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3080" name="Object 74"/>
          <p:cNvGraphicFramePr>
            <a:graphicFrameLocks noChangeAspect="1"/>
          </p:cNvGraphicFramePr>
          <p:nvPr/>
        </p:nvGraphicFramePr>
        <p:xfrm>
          <a:off x="4670425" y="4244975"/>
          <a:ext cx="1536700" cy="681038"/>
        </p:xfrm>
        <a:graphic>
          <a:graphicData uri="http://schemas.openxmlformats.org/presentationml/2006/ole">
            <mc:AlternateContent xmlns:mc="http://schemas.openxmlformats.org/markup-compatibility/2006">
              <mc:Choice xmlns:v="urn:schemas-microsoft-com:vml" Requires="v">
                <p:oleObj spid="_x0000_s2159" name="Clip" r:id="rId40" imgW="7093440" imgH="8322840" progId="MS_ClipArt_Gallery.5">
                  <p:embed/>
                </p:oleObj>
              </mc:Choice>
              <mc:Fallback>
                <p:oleObj name="Clip" r:id="rId40" imgW="7093440" imgH="8322840" progId="MS_ClipArt_Gallery.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425" y="4244975"/>
                        <a:ext cx="1536700" cy="681038"/>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26" name="Group 75"/>
          <p:cNvGrpSpPr>
            <a:grpSpLocks/>
          </p:cNvGrpSpPr>
          <p:nvPr/>
        </p:nvGrpSpPr>
        <p:grpSpPr bwMode="auto">
          <a:xfrm>
            <a:off x="3851275" y="5103813"/>
            <a:ext cx="3306763" cy="298450"/>
            <a:chOff x="3312" y="3312"/>
            <a:chExt cx="1820" cy="432"/>
          </a:xfrm>
        </p:grpSpPr>
        <p:graphicFrame>
          <p:nvGraphicFramePr>
            <p:cNvPr id="3081" name="Object 76"/>
            <p:cNvGraphicFramePr>
              <a:graphicFrameLocks noChangeAspect="1"/>
            </p:cNvGraphicFramePr>
            <p:nvPr/>
          </p:nvGraphicFramePr>
          <p:xfrm>
            <a:off x="3312" y="3312"/>
            <a:ext cx="222" cy="432"/>
          </p:xfrm>
          <a:graphic>
            <a:graphicData uri="http://schemas.openxmlformats.org/presentationml/2006/ole">
              <mc:AlternateContent xmlns:mc="http://schemas.openxmlformats.org/markup-compatibility/2006">
                <mc:Choice xmlns:v="urn:schemas-microsoft-com:vml" Requires="v">
                  <p:oleObj spid="_x0000_s2160" name="Clip" r:id="rId41" imgW="4277160" imgH="8322840" progId="MS_ClipArt_Gallery.5">
                    <p:embed/>
                  </p:oleObj>
                </mc:Choice>
                <mc:Fallback>
                  <p:oleObj name="Clip" r:id="rId41"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 name="Object 77"/>
            <p:cNvGraphicFramePr>
              <a:graphicFrameLocks noChangeAspect="1"/>
            </p:cNvGraphicFramePr>
            <p:nvPr/>
          </p:nvGraphicFramePr>
          <p:xfrm>
            <a:off x="3600" y="3312"/>
            <a:ext cx="284" cy="416"/>
          </p:xfrm>
          <a:graphic>
            <a:graphicData uri="http://schemas.openxmlformats.org/presentationml/2006/ole">
              <mc:AlternateContent xmlns:mc="http://schemas.openxmlformats.org/markup-compatibility/2006">
                <mc:Choice xmlns:v="urn:schemas-microsoft-com:vml" Requires="v">
                  <p:oleObj spid="_x0000_s2161" name="Clip" r:id="rId42" imgW="5682600" imgH="8322840" progId="MS_ClipArt_Gallery.5">
                    <p:embed/>
                  </p:oleObj>
                </mc:Choice>
                <mc:Fallback>
                  <p:oleObj name="Clip" r:id="rId42"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3" name="Object 78"/>
            <p:cNvGraphicFramePr>
              <a:graphicFrameLocks noChangeAspect="1"/>
            </p:cNvGraphicFramePr>
            <p:nvPr/>
          </p:nvGraphicFramePr>
          <p:xfrm>
            <a:off x="3936" y="3312"/>
            <a:ext cx="222" cy="432"/>
          </p:xfrm>
          <a:graphic>
            <a:graphicData uri="http://schemas.openxmlformats.org/presentationml/2006/ole">
              <mc:AlternateContent xmlns:mc="http://schemas.openxmlformats.org/markup-compatibility/2006">
                <mc:Choice xmlns:v="urn:schemas-microsoft-com:vml" Requires="v">
                  <p:oleObj spid="_x0000_s2162" name="Clip" r:id="rId43" imgW="4277160" imgH="8322840" progId="MS_ClipArt_Gallery.5">
                    <p:embed/>
                  </p:oleObj>
                </mc:Choice>
                <mc:Fallback>
                  <p:oleObj name="Clip" r:id="rId43"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4" name="Object 79"/>
            <p:cNvGraphicFramePr>
              <a:graphicFrameLocks noChangeAspect="1"/>
            </p:cNvGraphicFramePr>
            <p:nvPr/>
          </p:nvGraphicFramePr>
          <p:xfrm>
            <a:off x="4224" y="3312"/>
            <a:ext cx="284" cy="416"/>
          </p:xfrm>
          <a:graphic>
            <a:graphicData uri="http://schemas.openxmlformats.org/presentationml/2006/ole">
              <mc:AlternateContent xmlns:mc="http://schemas.openxmlformats.org/markup-compatibility/2006">
                <mc:Choice xmlns:v="urn:schemas-microsoft-com:vml" Requires="v">
                  <p:oleObj spid="_x0000_s2163" name="Clip" r:id="rId44" imgW="5682600" imgH="8322840" progId="MS_ClipArt_Gallery.5">
                    <p:embed/>
                  </p:oleObj>
                </mc:Choice>
                <mc:Fallback>
                  <p:oleObj name="Clip" r:id="rId44"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5" name="Object 80"/>
            <p:cNvGraphicFramePr>
              <a:graphicFrameLocks noChangeAspect="1"/>
            </p:cNvGraphicFramePr>
            <p:nvPr/>
          </p:nvGraphicFramePr>
          <p:xfrm>
            <a:off x="4560" y="3312"/>
            <a:ext cx="222" cy="432"/>
          </p:xfrm>
          <a:graphic>
            <a:graphicData uri="http://schemas.openxmlformats.org/presentationml/2006/ole">
              <mc:AlternateContent xmlns:mc="http://schemas.openxmlformats.org/markup-compatibility/2006">
                <mc:Choice xmlns:v="urn:schemas-microsoft-com:vml" Requires="v">
                  <p:oleObj spid="_x0000_s2164" name="Clip" r:id="rId45" imgW="4277160" imgH="8322840" progId="MS_ClipArt_Gallery.5">
                    <p:embed/>
                  </p:oleObj>
                </mc:Choice>
                <mc:Fallback>
                  <p:oleObj name="Clip" r:id="rId45"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6" name="Object 81"/>
            <p:cNvGraphicFramePr>
              <a:graphicFrameLocks noChangeAspect="1"/>
            </p:cNvGraphicFramePr>
            <p:nvPr/>
          </p:nvGraphicFramePr>
          <p:xfrm>
            <a:off x="4848" y="3312"/>
            <a:ext cx="284" cy="416"/>
          </p:xfrm>
          <a:graphic>
            <a:graphicData uri="http://schemas.openxmlformats.org/presentationml/2006/ole">
              <mc:AlternateContent xmlns:mc="http://schemas.openxmlformats.org/markup-compatibility/2006">
                <mc:Choice xmlns:v="urn:schemas-microsoft-com:vml" Requires="v">
                  <p:oleObj spid="_x0000_s2165" name="Clip" r:id="rId46" imgW="5682600" imgH="8322840" progId="MS_ClipArt_Gallery.5">
                    <p:embed/>
                  </p:oleObj>
                </mc:Choice>
                <mc:Fallback>
                  <p:oleObj name="Clip" r:id="rId46"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8"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27" name="Group 82"/>
          <p:cNvGrpSpPr>
            <a:grpSpLocks/>
          </p:cNvGrpSpPr>
          <p:nvPr/>
        </p:nvGrpSpPr>
        <p:grpSpPr bwMode="auto">
          <a:xfrm>
            <a:off x="4019550" y="4872038"/>
            <a:ext cx="2797175" cy="231775"/>
            <a:chOff x="3408" y="2976"/>
            <a:chExt cx="1536" cy="336"/>
          </a:xfrm>
        </p:grpSpPr>
        <p:sp>
          <p:nvSpPr>
            <p:cNvPr id="3136" name="Line 83"/>
            <p:cNvSpPr>
              <a:spLocks noChangeShapeType="1"/>
            </p:cNvSpPr>
            <p:nvPr/>
          </p:nvSpPr>
          <p:spPr bwMode="auto">
            <a:xfrm>
              <a:off x="3408" y="3168"/>
              <a:ext cx="1536"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37" name="Line 84"/>
            <p:cNvSpPr>
              <a:spLocks noChangeShapeType="1"/>
            </p:cNvSpPr>
            <p:nvPr/>
          </p:nvSpPr>
          <p:spPr bwMode="auto">
            <a:xfrm>
              <a:off x="3408"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38" name="Line 85"/>
            <p:cNvSpPr>
              <a:spLocks noChangeShapeType="1"/>
            </p:cNvSpPr>
            <p:nvPr/>
          </p:nvSpPr>
          <p:spPr bwMode="auto">
            <a:xfrm>
              <a:off x="3744"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39" name="Line 86"/>
            <p:cNvSpPr>
              <a:spLocks noChangeShapeType="1"/>
            </p:cNvSpPr>
            <p:nvPr/>
          </p:nvSpPr>
          <p:spPr bwMode="auto">
            <a:xfrm>
              <a:off x="4032"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40" name="Line 87"/>
            <p:cNvSpPr>
              <a:spLocks noChangeShapeType="1"/>
            </p:cNvSpPr>
            <p:nvPr/>
          </p:nvSpPr>
          <p:spPr bwMode="auto">
            <a:xfrm>
              <a:off x="4368"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41" name="Line 88"/>
            <p:cNvSpPr>
              <a:spLocks noChangeShapeType="1"/>
            </p:cNvSpPr>
            <p:nvPr/>
          </p:nvSpPr>
          <p:spPr bwMode="auto">
            <a:xfrm>
              <a:off x="4656"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42" name="Line 89"/>
            <p:cNvSpPr>
              <a:spLocks noChangeShapeType="1"/>
            </p:cNvSpPr>
            <p:nvPr/>
          </p:nvSpPr>
          <p:spPr bwMode="auto">
            <a:xfrm>
              <a:off x="4944"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43" name="Line 90"/>
            <p:cNvSpPr>
              <a:spLocks noChangeShapeType="1"/>
            </p:cNvSpPr>
            <p:nvPr/>
          </p:nvSpPr>
          <p:spPr bwMode="auto">
            <a:xfrm>
              <a:off x="4224" y="2976"/>
              <a:ext cx="0" cy="19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3128" name="Text Box 91"/>
          <p:cNvSpPr txBox="1">
            <a:spLocks noChangeArrowheads="1"/>
          </p:cNvSpPr>
          <p:nvPr/>
        </p:nvSpPr>
        <p:spPr bwMode="auto">
          <a:xfrm>
            <a:off x="6938963" y="4114800"/>
            <a:ext cx="220503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a:solidFill>
                  <a:schemeClr val="tx1"/>
                </a:solidFill>
                <a:ea typeface="楷体_GB2312" pitchFamily="49" charset="-122"/>
              </a:rPr>
              <a:t>过程监控层</a:t>
            </a:r>
          </a:p>
        </p:txBody>
      </p:sp>
      <p:sp>
        <p:nvSpPr>
          <p:cNvPr id="3129" name="Text Box 92"/>
          <p:cNvSpPr txBox="1">
            <a:spLocks noChangeArrowheads="1"/>
          </p:cNvSpPr>
          <p:nvPr/>
        </p:nvSpPr>
        <p:spPr bwMode="auto">
          <a:xfrm>
            <a:off x="6781800" y="4800600"/>
            <a:ext cx="220503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a:solidFill>
                  <a:schemeClr val="tx1"/>
                </a:solidFill>
                <a:ea typeface="楷体_GB2312" pitchFamily="49" charset="-122"/>
              </a:rPr>
              <a:t>现场设备层</a:t>
            </a:r>
          </a:p>
        </p:txBody>
      </p:sp>
      <p:sp>
        <p:nvSpPr>
          <p:cNvPr id="3130" name="Text Box 93"/>
          <p:cNvSpPr txBox="1">
            <a:spLocks noChangeArrowheads="1"/>
          </p:cNvSpPr>
          <p:nvPr/>
        </p:nvSpPr>
        <p:spPr bwMode="auto">
          <a:xfrm>
            <a:off x="2713038" y="5530850"/>
            <a:ext cx="15144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just"/>
            <a:r>
              <a:rPr lang="zh-CN" altLang="en-US"/>
              <a:t>现场设备</a:t>
            </a:r>
          </a:p>
        </p:txBody>
      </p:sp>
      <p:sp>
        <p:nvSpPr>
          <p:cNvPr id="3131" name="Line 94"/>
          <p:cNvSpPr>
            <a:spLocks noChangeShapeType="1"/>
          </p:cNvSpPr>
          <p:nvPr/>
        </p:nvSpPr>
        <p:spPr bwMode="auto">
          <a:xfrm flipH="1">
            <a:off x="1544638" y="3914775"/>
            <a:ext cx="1587" cy="369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32" name="Line 95"/>
          <p:cNvSpPr>
            <a:spLocks noChangeShapeType="1"/>
          </p:cNvSpPr>
          <p:nvPr/>
        </p:nvSpPr>
        <p:spPr bwMode="auto">
          <a:xfrm>
            <a:off x="1722438" y="3824288"/>
            <a:ext cx="3175" cy="4397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33" name="Line 96"/>
          <p:cNvSpPr>
            <a:spLocks noChangeShapeType="1"/>
          </p:cNvSpPr>
          <p:nvPr/>
        </p:nvSpPr>
        <p:spPr bwMode="auto">
          <a:xfrm flipH="1">
            <a:off x="5124450" y="3910013"/>
            <a:ext cx="11113" cy="3540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34" name="Line 97"/>
          <p:cNvSpPr>
            <a:spLocks noChangeShapeType="1"/>
          </p:cNvSpPr>
          <p:nvPr/>
        </p:nvSpPr>
        <p:spPr bwMode="auto">
          <a:xfrm>
            <a:off x="5302250" y="3805238"/>
            <a:ext cx="3175" cy="4397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35" name="Text Box 98"/>
          <p:cNvSpPr txBox="1">
            <a:spLocks noChangeArrowheads="1"/>
          </p:cNvSpPr>
          <p:nvPr/>
        </p:nvSpPr>
        <p:spPr bwMode="auto">
          <a:xfrm>
            <a:off x="1143000" y="6245584"/>
            <a:ext cx="70104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dirty="0" smtClean="0">
                <a:solidFill>
                  <a:schemeClr val="hlink"/>
                </a:solidFill>
              </a:rPr>
              <a:t>工业</a:t>
            </a:r>
            <a:r>
              <a:rPr lang="zh-CN" altLang="en-US" dirty="0">
                <a:solidFill>
                  <a:schemeClr val="hlink"/>
                </a:solidFill>
              </a:rPr>
              <a:t>企业综合自动化网络结构示意图</a:t>
            </a:r>
          </a:p>
        </p:txBody>
      </p:sp>
    </p:spTree>
    <p:extLst>
      <p:ext uri="{BB962C8B-B14F-4D97-AF65-F5344CB8AC3E}">
        <p14:creationId xmlns:p14="http://schemas.microsoft.com/office/powerpoint/2010/main" val="406684337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Proposal">
  <a:themeElements>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fontScheme name="1_Propos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1_Proposal 1">
        <a:dk1>
          <a:srgbClr val="777777"/>
        </a:dk1>
        <a:lt1>
          <a:srgbClr val="FFFFFF"/>
        </a:lt1>
        <a:dk2>
          <a:srgbClr val="333333"/>
        </a:dk2>
        <a:lt2>
          <a:srgbClr val="FFF4C3"/>
        </a:lt2>
        <a:accent1>
          <a:srgbClr val="C892FA"/>
        </a:accent1>
        <a:accent2>
          <a:srgbClr val="9966FF"/>
        </a:accent2>
        <a:accent3>
          <a:srgbClr val="ADADAD"/>
        </a:accent3>
        <a:accent4>
          <a:srgbClr val="DADADA"/>
        </a:accent4>
        <a:accent5>
          <a:srgbClr val="E0C7FC"/>
        </a:accent5>
        <a:accent6>
          <a:srgbClr val="8A5CE7"/>
        </a:accent6>
        <a:hlink>
          <a:srgbClr val="E4005C"/>
        </a:hlink>
        <a:folHlink>
          <a:srgbClr val="DC7A04"/>
        </a:folHlink>
      </a:clrScheme>
      <a:clrMap bg1="dk2" tx1="lt1" bg2="dk1" tx2="lt2" accent1="accent1" accent2="accent2" accent3="accent3" accent4="accent4" accent5="accent5" accent6="accent6" hlink="hlink" folHlink="folHlink"/>
    </a:extraClrScheme>
    <a:extraClrScheme>
      <a:clrScheme name="1_Proposal 2">
        <a:dk1>
          <a:srgbClr val="1C1C1C"/>
        </a:dk1>
        <a:lt1>
          <a:srgbClr val="FFFFFF"/>
        </a:lt1>
        <a:dk2>
          <a:srgbClr val="5F5F5F"/>
        </a:dk2>
        <a:lt2>
          <a:srgbClr val="FFFFCC"/>
        </a:lt2>
        <a:accent1>
          <a:srgbClr val="4A5B64"/>
        </a:accent1>
        <a:accent2>
          <a:srgbClr val="AF9387"/>
        </a:accent2>
        <a:accent3>
          <a:srgbClr val="B6B6B6"/>
        </a:accent3>
        <a:accent4>
          <a:srgbClr val="DADADA"/>
        </a:accent4>
        <a:accent5>
          <a:srgbClr val="B1B5B8"/>
        </a:accent5>
        <a:accent6>
          <a:srgbClr val="9E857A"/>
        </a:accent6>
        <a:hlink>
          <a:srgbClr val="F3C43F"/>
        </a:hlink>
        <a:folHlink>
          <a:srgbClr val="66CCFF"/>
        </a:folHlink>
      </a:clrScheme>
      <a:clrMap bg1="dk2" tx1="lt1" bg2="dk1" tx2="lt2" accent1="accent1" accent2="accent2" accent3="accent3" accent4="accent4" accent5="accent5" accent6="accent6" hlink="hlink" folHlink="folHlink"/>
    </a:extraClrScheme>
    <a:extraClrScheme>
      <a:clrScheme name="1_Proposal 3">
        <a:dk1>
          <a:srgbClr val="4D4D4D"/>
        </a:dk1>
        <a:lt1>
          <a:srgbClr val="FFFFFF"/>
        </a:lt1>
        <a:dk2>
          <a:srgbClr val="666699"/>
        </a:dk2>
        <a:lt2>
          <a:srgbClr val="FFFFCC"/>
        </a:lt2>
        <a:accent1>
          <a:srgbClr val="8D8DB3"/>
        </a:accent1>
        <a:accent2>
          <a:srgbClr val="7A25D7"/>
        </a:accent2>
        <a:accent3>
          <a:srgbClr val="B8B8CA"/>
        </a:accent3>
        <a:accent4>
          <a:srgbClr val="DADADA"/>
        </a:accent4>
        <a:accent5>
          <a:srgbClr val="C5C5D6"/>
        </a:accent5>
        <a:accent6>
          <a:srgbClr val="6E20C3"/>
        </a:accent6>
        <a:hlink>
          <a:srgbClr val="66CCFF"/>
        </a:hlink>
        <a:folHlink>
          <a:srgbClr val="3333CC"/>
        </a:folHlink>
      </a:clrScheme>
      <a:clrMap bg1="dk2" tx1="lt1" bg2="dk1" tx2="lt2" accent1="accent1" accent2="accent2" accent3="accent3" accent4="accent4" accent5="accent5" accent6="accent6" hlink="hlink" folHlink="folHlink"/>
    </a:extraClrScheme>
    <a:extraClrScheme>
      <a:clrScheme name="1_Proposal 4">
        <a:dk1>
          <a:srgbClr val="10187C"/>
        </a:dk1>
        <a:lt1>
          <a:srgbClr val="F8F8F8"/>
        </a:lt1>
        <a:dk2>
          <a:srgbClr val="538DC7"/>
        </a:dk2>
        <a:lt2>
          <a:srgbClr val="CCECFF"/>
        </a:lt2>
        <a:accent1>
          <a:srgbClr val="879EC7"/>
        </a:accent1>
        <a:accent2>
          <a:srgbClr val="461B8B"/>
        </a:accent2>
        <a:accent3>
          <a:srgbClr val="B3C5E0"/>
        </a:accent3>
        <a:accent4>
          <a:srgbClr val="D4D4D4"/>
        </a:accent4>
        <a:accent5>
          <a:srgbClr val="C3CCE0"/>
        </a:accent5>
        <a:accent6>
          <a:srgbClr val="3F177D"/>
        </a:accent6>
        <a:hlink>
          <a:srgbClr val="0000FF"/>
        </a:hlink>
        <a:folHlink>
          <a:srgbClr val="008000"/>
        </a:folHlink>
      </a:clrScheme>
      <a:clrMap bg1="dk2" tx1="lt1" bg2="dk1" tx2="lt2" accent1="accent1" accent2="accent2" accent3="accent3" accent4="accent4" accent5="accent5" accent6="accent6" hlink="hlink" folHlink="folHlink"/>
    </a:extraClrScheme>
    <a:extraClrScheme>
      <a:clrScheme name="1_Proposal 5">
        <a:dk1>
          <a:srgbClr val="002F2E"/>
        </a:dk1>
        <a:lt1>
          <a:srgbClr val="FFFFFF"/>
        </a:lt1>
        <a:dk2>
          <a:srgbClr val="008080"/>
        </a:dk2>
        <a:lt2>
          <a:srgbClr val="FFFFCC"/>
        </a:lt2>
        <a:accent1>
          <a:srgbClr val="0E6A52"/>
        </a:accent1>
        <a:accent2>
          <a:srgbClr val="3553A7"/>
        </a:accent2>
        <a:accent3>
          <a:srgbClr val="AAC0C0"/>
        </a:accent3>
        <a:accent4>
          <a:srgbClr val="DADADA"/>
        </a:accent4>
        <a:accent5>
          <a:srgbClr val="AAB9B3"/>
        </a:accent5>
        <a:accent6>
          <a:srgbClr val="2F4A97"/>
        </a:accent6>
        <a:hlink>
          <a:srgbClr val="1ACE9F"/>
        </a:hlink>
        <a:folHlink>
          <a:srgbClr val="B5B5FF"/>
        </a:folHlink>
      </a:clrScheme>
      <a:clrMap bg1="dk2" tx1="lt1" bg2="dk1" tx2="lt2" accent1="accent1" accent2="accent2" accent3="accent3" accent4="accent4" accent5="accent5" accent6="accent6" hlink="hlink" folHlink="folHlink"/>
    </a:extraClrScheme>
    <a:extraClrScheme>
      <a:clrScheme name="1_Proposal 6">
        <a:dk1>
          <a:srgbClr val="000000"/>
        </a:dk1>
        <a:lt1>
          <a:srgbClr val="E3FFFF"/>
        </a:lt1>
        <a:dk2>
          <a:srgbClr val="4400A8"/>
        </a:dk2>
        <a:lt2>
          <a:srgbClr val="005452"/>
        </a:lt2>
        <a:accent1>
          <a:srgbClr val="92CAC9"/>
        </a:accent1>
        <a:accent2>
          <a:srgbClr val="009999"/>
        </a:accent2>
        <a:accent3>
          <a:srgbClr val="EFFFFF"/>
        </a:accent3>
        <a:accent4>
          <a:srgbClr val="000000"/>
        </a:accent4>
        <a:accent5>
          <a:srgbClr val="C7E1E1"/>
        </a:accent5>
        <a:accent6>
          <a:srgbClr val="008A8A"/>
        </a:accent6>
        <a:hlink>
          <a:srgbClr val="187C16"/>
        </a:hlink>
        <a:folHlink>
          <a:srgbClr val="6600FF"/>
        </a:folHlink>
      </a:clrScheme>
      <a:clrMap bg1="lt1" tx1="dk1" bg2="lt2" tx2="dk2" accent1="accent1" accent2="accent2" accent3="accent3" accent4="accent4" accent5="accent5" accent6="accent6" hlink="hlink" folHlink="folHlink"/>
    </a:extraClrScheme>
    <a:extraClrScheme>
      <a:clrScheme name="1_Proposal 7">
        <a:dk1>
          <a:srgbClr val="000000"/>
        </a:dk1>
        <a:lt1>
          <a:srgbClr val="CCFF99"/>
        </a:lt1>
        <a:dk2>
          <a:srgbClr val="CC99FF"/>
        </a:dk2>
        <a:lt2>
          <a:srgbClr val="1B3600"/>
        </a:lt2>
        <a:accent1>
          <a:srgbClr val="009900"/>
        </a:accent1>
        <a:accent2>
          <a:srgbClr val="B7CA02"/>
        </a:accent2>
        <a:accent3>
          <a:srgbClr val="E2FFCA"/>
        </a:accent3>
        <a:accent4>
          <a:srgbClr val="000000"/>
        </a:accent4>
        <a:accent5>
          <a:srgbClr val="AACAAA"/>
        </a:accent5>
        <a:accent6>
          <a:srgbClr val="A6B702"/>
        </a:accent6>
        <a:hlink>
          <a:srgbClr val="FFCC00"/>
        </a:hlink>
        <a:folHlink>
          <a:srgbClr val="FF9900"/>
        </a:folHlink>
      </a:clrScheme>
      <a:clrMap bg1="lt1" tx1="dk1" bg2="lt2" tx2="dk2" accent1="accent1" accent2="accent2" accent3="accent3" accent4="accent4" accent5="accent5" accent6="accent6" hlink="hlink" folHlink="folHlink"/>
    </a:extraClrScheme>
    <a:extraClrScheme>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Proposal">
  <a:themeElements>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fontScheme name="1_Propos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1_Proposal 1">
        <a:dk1>
          <a:srgbClr val="777777"/>
        </a:dk1>
        <a:lt1>
          <a:srgbClr val="FFFFFF"/>
        </a:lt1>
        <a:dk2>
          <a:srgbClr val="333333"/>
        </a:dk2>
        <a:lt2>
          <a:srgbClr val="FFF4C3"/>
        </a:lt2>
        <a:accent1>
          <a:srgbClr val="C892FA"/>
        </a:accent1>
        <a:accent2>
          <a:srgbClr val="9966FF"/>
        </a:accent2>
        <a:accent3>
          <a:srgbClr val="ADADAD"/>
        </a:accent3>
        <a:accent4>
          <a:srgbClr val="DADADA"/>
        </a:accent4>
        <a:accent5>
          <a:srgbClr val="E0C7FC"/>
        </a:accent5>
        <a:accent6>
          <a:srgbClr val="8A5CE7"/>
        </a:accent6>
        <a:hlink>
          <a:srgbClr val="E4005C"/>
        </a:hlink>
        <a:folHlink>
          <a:srgbClr val="DC7A04"/>
        </a:folHlink>
      </a:clrScheme>
      <a:clrMap bg1="dk2" tx1="lt1" bg2="dk1" tx2="lt2" accent1="accent1" accent2="accent2" accent3="accent3" accent4="accent4" accent5="accent5" accent6="accent6" hlink="hlink" folHlink="folHlink"/>
    </a:extraClrScheme>
    <a:extraClrScheme>
      <a:clrScheme name="1_Proposal 2">
        <a:dk1>
          <a:srgbClr val="1C1C1C"/>
        </a:dk1>
        <a:lt1>
          <a:srgbClr val="FFFFFF"/>
        </a:lt1>
        <a:dk2>
          <a:srgbClr val="5F5F5F"/>
        </a:dk2>
        <a:lt2>
          <a:srgbClr val="FFFFCC"/>
        </a:lt2>
        <a:accent1>
          <a:srgbClr val="4A5B64"/>
        </a:accent1>
        <a:accent2>
          <a:srgbClr val="AF9387"/>
        </a:accent2>
        <a:accent3>
          <a:srgbClr val="B6B6B6"/>
        </a:accent3>
        <a:accent4>
          <a:srgbClr val="DADADA"/>
        </a:accent4>
        <a:accent5>
          <a:srgbClr val="B1B5B8"/>
        </a:accent5>
        <a:accent6>
          <a:srgbClr val="9E857A"/>
        </a:accent6>
        <a:hlink>
          <a:srgbClr val="F3C43F"/>
        </a:hlink>
        <a:folHlink>
          <a:srgbClr val="66CCFF"/>
        </a:folHlink>
      </a:clrScheme>
      <a:clrMap bg1="dk2" tx1="lt1" bg2="dk1" tx2="lt2" accent1="accent1" accent2="accent2" accent3="accent3" accent4="accent4" accent5="accent5" accent6="accent6" hlink="hlink" folHlink="folHlink"/>
    </a:extraClrScheme>
    <a:extraClrScheme>
      <a:clrScheme name="1_Proposal 3">
        <a:dk1>
          <a:srgbClr val="4D4D4D"/>
        </a:dk1>
        <a:lt1>
          <a:srgbClr val="FFFFFF"/>
        </a:lt1>
        <a:dk2>
          <a:srgbClr val="666699"/>
        </a:dk2>
        <a:lt2>
          <a:srgbClr val="FFFFCC"/>
        </a:lt2>
        <a:accent1>
          <a:srgbClr val="8D8DB3"/>
        </a:accent1>
        <a:accent2>
          <a:srgbClr val="7A25D7"/>
        </a:accent2>
        <a:accent3>
          <a:srgbClr val="B8B8CA"/>
        </a:accent3>
        <a:accent4>
          <a:srgbClr val="DADADA"/>
        </a:accent4>
        <a:accent5>
          <a:srgbClr val="C5C5D6"/>
        </a:accent5>
        <a:accent6>
          <a:srgbClr val="6E20C3"/>
        </a:accent6>
        <a:hlink>
          <a:srgbClr val="66CCFF"/>
        </a:hlink>
        <a:folHlink>
          <a:srgbClr val="3333CC"/>
        </a:folHlink>
      </a:clrScheme>
      <a:clrMap bg1="dk2" tx1="lt1" bg2="dk1" tx2="lt2" accent1="accent1" accent2="accent2" accent3="accent3" accent4="accent4" accent5="accent5" accent6="accent6" hlink="hlink" folHlink="folHlink"/>
    </a:extraClrScheme>
    <a:extraClrScheme>
      <a:clrScheme name="1_Proposal 4">
        <a:dk1>
          <a:srgbClr val="10187C"/>
        </a:dk1>
        <a:lt1>
          <a:srgbClr val="F8F8F8"/>
        </a:lt1>
        <a:dk2>
          <a:srgbClr val="538DC7"/>
        </a:dk2>
        <a:lt2>
          <a:srgbClr val="CCECFF"/>
        </a:lt2>
        <a:accent1>
          <a:srgbClr val="879EC7"/>
        </a:accent1>
        <a:accent2>
          <a:srgbClr val="461B8B"/>
        </a:accent2>
        <a:accent3>
          <a:srgbClr val="B3C5E0"/>
        </a:accent3>
        <a:accent4>
          <a:srgbClr val="D4D4D4"/>
        </a:accent4>
        <a:accent5>
          <a:srgbClr val="C3CCE0"/>
        </a:accent5>
        <a:accent6>
          <a:srgbClr val="3F177D"/>
        </a:accent6>
        <a:hlink>
          <a:srgbClr val="0000FF"/>
        </a:hlink>
        <a:folHlink>
          <a:srgbClr val="008000"/>
        </a:folHlink>
      </a:clrScheme>
      <a:clrMap bg1="dk2" tx1="lt1" bg2="dk1" tx2="lt2" accent1="accent1" accent2="accent2" accent3="accent3" accent4="accent4" accent5="accent5" accent6="accent6" hlink="hlink" folHlink="folHlink"/>
    </a:extraClrScheme>
    <a:extraClrScheme>
      <a:clrScheme name="1_Proposal 5">
        <a:dk1>
          <a:srgbClr val="002F2E"/>
        </a:dk1>
        <a:lt1>
          <a:srgbClr val="FFFFFF"/>
        </a:lt1>
        <a:dk2>
          <a:srgbClr val="008080"/>
        </a:dk2>
        <a:lt2>
          <a:srgbClr val="FFFFCC"/>
        </a:lt2>
        <a:accent1>
          <a:srgbClr val="0E6A52"/>
        </a:accent1>
        <a:accent2>
          <a:srgbClr val="3553A7"/>
        </a:accent2>
        <a:accent3>
          <a:srgbClr val="AAC0C0"/>
        </a:accent3>
        <a:accent4>
          <a:srgbClr val="DADADA"/>
        </a:accent4>
        <a:accent5>
          <a:srgbClr val="AAB9B3"/>
        </a:accent5>
        <a:accent6>
          <a:srgbClr val="2F4A97"/>
        </a:accent6>
        <a:hlink>
          <a:srgbClr val="1ACE9F"/>
        </a:hlink>
        <a:folHlink>
          <a:srgbClr val="B5B5FF"/>
        </a:folHlink>
      </a:clrScheme>
      <a:clrMap bg1="dk2" tx1="lt1" bg2="dk1" tx2="lt2" accent1="accent1" accent2="accent2" accent3="accent3" accent4="accent4" accent5="accent5" accent6="accent6" hlink="hlink" folHlink="folHlink"/>
    </a:extraClrScheme>
    <a:extraClrScheme>
      <a:clrScheme name="1_Proposal 6">
        <a:dk1>
          <a:srgbClr val="000000"/>
        </a:dk1>
        <a:lt1>
          <a:srgbClr val="E3FFFF"/>
        </a:lt1>
        <a:dk2>
          <a:srgbClr val="4400A8"/>
        </a:dk2>
        <a:lt2>
          <a:srgbClr val="005452"/>
        </a:lt2>
        <a:accent1>
          <a:srgbClr val="92CAC9"/>
        </a:accent1>
        <a:accent2>
          <a:srgbClr val="009999"/>
        </a:accent2>
        <a:accent3>
          <a:srgbClr val="EFFFFF"/>
        </a:accent3>
        <a:accent4>
          <a:srgbClr val="000000"/>
        </a:accent4>
        <a:accent5>
          <a:srgbClr val="C7E1E1"/>
        </a:accent5>
        <a:accent6>
          <a:srgbClr val="008A8A"/>
        </a:accent6>
        <a:hlink>
          <a:srgbClr val="187C16"/>
        </a:hlink>
        <a:folHlink>
          <a:srgbClr val="6600FF"/>
        </a:folHlink>
      </a:clrScheme>
      <a:clrMap bg1="lt1" tx1="dk1" bg2="lt2" tx2="dk2" accent1="accent1" accent2="accent2" accent3="accent3" accent4="accent4" accent5="accent5" accent6="accent6" hlink="hlink" folHlink="folHlink"/>
    </a:extraClrScheme>
    <a:extraClrScheme>
      <a:clrScheme name="1_Proposal 7">
        <a:dk1>
          <a:srgbClr val="000000"/>
        </a:dk1>
        <a:lt1>
          <a:srgbClr val="CCFF99"/>
        </a:lt1>
        <a:dk2>
          <a:srgbClr val="CC99FF"/>
        </a:dk2>
        <a:lt2>
          <a:srgbClr val="1B3600"/>
        </a:lt2>
        <a:accent1>
          <a:srgbClr val="009900"/>
        </a:accent1>
        <a:accent2>
          <a:srgbClr val="B7CA02"/>
        </a:accent2>
        <a:accent3>
          <a:srgbClr val="E2FFCA"/>
        </a:accent3>
        <a:accent4>
          <a:srgbClr val="000000"/>
        </a:accent4>
        <a:accent5>
          <a:srgbClr val="AACAAA"/>
        </a:accent5>
        <a:accent6>
          <a:srgbClr val="A6B702"/>
        </a:accent6>
        <a:hlink>
          <a:srgbClr val="FFCC00"/>
        </a:hlink>
        <a:folHlink>
          <a:srgbClr val="FF9900"/>
        </a:folHlink>
      </a:clrScheme>
      <a:clrMap bg1="lt1" tx1="dk1" bg2="lt2" tx2="dk2" accent1="accent1" accent2="accent2" accent3="accent3" accent4="accent4" accent5="accent5" accent6="accent6" hlink="hlink" folHlink="folHlink"/>
    </a:extraClrScheme>
    <a:extraClrScheme>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2416</Words>
  <Application>Microsoft Office PowerPoint</Application>
  <PresentationFormat>全屏显示(4:3)</PresentationFormat>
  <Paragraphs>267</Paragraphs>
  <Slides>50</Slides>
  <Notes>1</Notes>
  <HiddenSlides>0</HiddenSlides>
  <MMClips>0</MMClips>
  <ScaleCrop>false</ScaleCrop>
  <HeadingPairs>
    <vt:vector size="6" baseType="variant">
      <vt:variant>
        <vt:lpstr>主题</vt:lpstr>
      </vt:variant>
      <vt:variant>
        <vt:i4>2</vt:i4>
      </vt:variant>
      <vt:variant>
        <vt:lpstr>嵌入 OLE 服务器</vt:lpstr>
      </vt:variant>
      <vt:variant>
        <vt:i4>4</vt:i4>
      </vt:variant>
      <vt:variant>
        <vt:lpstr>幻灯片标题</vt:lpstr>
      </vt:variant>
      <vt:variant>
        <vt:i4>50</vt:i4>
      </vt:variant>
    </vt:vector>
  </HeadingPairs>
  <TitlesOfParts>
    <vt:vector size="56" baseType="lpstr">
      <vt:lpstr>1_Proposal</vt:lpstr>
      <vt:lpstr>2_Proposal</vt:lpstr>
      <vt:lpstr>位图图像</vt:lpstr>
      <vt:lpstr>Microsoft Clip Gallery</vt:lpstr>
      <vt:lpstr>Microsoft Visio 绘图</vt:lpstr>
      <vt:lpstr>Visio 2000 Drawing</vt:lpstr>
      <vt:lpstr>   自动化仪表与过程控制  DCS和FCS</vt:lpstr>
      <vt:lpstr>PowerPoint 演示文稿</vt:lpstr>
      <vt:lpstr>PowerPoint 演示文稿</vt:lpstr>
      <vt:lpstr>PowerPoint 演示文稿</vt:lpstr>
      <vt:lpstr>PowerPoint 演示文稿</vt:lpstr>
      <vt:lpstr>PowerPoint 演示文稿</vt:lpstr>
      <vt:lpstr>3.1 集散控制系统的发展及其组成 </vt:lpstr>
      <vt:lpstr>PowerPoint 演示文稿</vt:lpstr>
      <vt:lpstr>PowerPoint 演示文稿</vt:lpstr>
      <vt:lpstr>集散控制系统的组成</vt:lpstr>
      <vt:lpstr>PowerPoint 演示文稿</vt:lpstr>
      <vt:lpstr> 分散过程控制级的功能及其主要装置</vt:lpstr>
      <vt:lpstr>（ 2）现场控制站的软件功能     现场控制站的主要功能有6种。  数据采集功能 控制功能 顺序控制功能 信号报警功能 打印报表功能 数据通信功能。</vt:lpstr>
      <vt:lpstr>机柜 </vt:lpstr>
      <vt:lpstr>PowerPoint 演示文稿</vt:lpstr>
      <vt:lpstr>现场控制站危险分散的设计原则</vt:lpstr>
      <vt:lpstr>横河公司： CENTUM A型集散控制系统 </vt:lpstr>
      <vt:lpstr>PowerPoint 演示文稿</vt:lpstr>
      <vt:lpstr>运算控制插件说明：</vt:lpstr>
      <vt:lpstr>双重化（热备用）详细原理 </vt:lpstr>
      <vt:lpstr>双重化（冗余）输入控制电路原理 </vt:lpstr>
      <vt:lpstr>3.2  DCS现场控制站的功能</vt:lpstr>
      <vt:lpstr>DCS现场控制站概述说明</vt:lpstr>
      <vt:lpstr>DCS现场控制站的2大功能</vt:lpstr>
      <vt:lpstr>缓冲罐的选择控制框图</vt:lpstr>
      <vt:lpstr>冷却塔的顺序控制</vt:lpstr>
      <vt:lpstr>3.3  DCS监控操作站的功能</vt:lpstr>
      <vt:lpstr>DCS监控操作站的主要功能</vt:lpstr>
      <vt:lpstr>PowerPoint 演示文稿</vt:lpstr>
      <vt:lpstr>1．动态丰富、操控直观方便的人机交互界面</vt:lpstr>
      <vt:lpstr>PowerPoint 演示文稿</vt:lpstr>
      <vt:lpstr>       FCS的体系结构如图所示，比较对照图 DCS，FCS主要表现在以下六个方面。</vt:lpstr>
      <vt:lpstr>1）．现场通信网络        现场总线作为一种数字式通信网络一直延伸到生产现场中的现场设备，使以往（包括DCS）采用点到点式的模拟量信号传输或开关量信号的单向并行传输变为多点一线的双向串行数字式传输。 2）．现场设备互连     现场设备是指连接在现场总线上的各种仪表设备，按功能可分为变送器、执行器、服务器和网桥、辅助设备等，这些设备可以通过一对传输线即现场总线直接在现场互连，相互交换信息，这在DCS中也是不可以的。现场设备如下： （1）变送器 （2）执行器（3）服务器和网桥（4）辅助设备 </vt:lpstr>
      <vt:lpstr>3）．互操作性</vt:lpstr>
      <vt:lpstr>PowerPoint 演示文稿</vt:lpstr>
      <vt:lpstr>     </vt:lpstr>
      <vt:lpstr>总线将分散的有通信能力的测量控制设备作为网络节点，连接成能相互沟通信息，共同完成自控任务的控制网络</vt:lpstr>
      <vt:lpstr>现场总线系统是企业的底层网络</vt:lpstr>
      <vt:lpstr>    全分布、网络集成式控制系统</vt:lpstr>
      <vt:lpstr>过程控制中的HSE/H1应用系统</vt:lpstr>
      <vt:lpstr>PowerPoint 演示文稿</vt:lpstr>
      <vt:lpstr>PowerPoint 演示文稿</vt:lpstr>
      <vt:lpstr>PowerPoint 演示文稿</vt:lpstr>
      <vt:lpstr>PowerPoint 演示文稿</vt:lpstr>
      <vt:lpstr>OSI Open Systems Interconnection </vt:lpstr>
      <vt:lpstr>信息数据包装及传输过程</vt:lpstr>
      <vt:lpstr>OSI的核心：</vt:lpstr>
      <vt:lpstr>HART总线模型及与标准OSI对照 (模拟/数字兼容的过渡形式） </vt:lpstr>
      <vt:lpstr>现场总线设备网络接线图 </vt:lpstr>
      <vt:lpstr>31.25kbps现场总线网络结构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自动化仪表与过程控制  DCS和FCS</dc:title>
  <dc:creator>jiangaipeng</dc:creator>
  <cp:lastModifiedBy>jiangaipeng</cp:lastModifiedBy>
  <cp:revision>5</cp:revision>
  <dcterms:created xsi:type="dcterms:W3CDTF">2016-10-10T06:57:26Z</dcterms:created>
  <dcterms:modified xsi:type="dcterms:W3CDTF">2016-10-10T08:00:50Z</dcterms:modified>
</cp:coreProperties>
</file>